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sldIdLst>
    <p:sldId id="439" r:id="rId2"/>
    <p:sldId id="440" r:id="rId3"/>
    <p:sldId id="442" r:id="rId4"/>
    <p:sldId id="443" r:id="rId5"/>
    <p:sldId id="444" r:id="rId6"/>
    <p:sldId id="447" r:id="rId7"/>
    <p:sldId id="448" r:id="rId8"/>
    <p:sldId id="449" r:id="rId9"/>
    <p:sldId id="466" r:id="rId10"/>
    <p:sldId id="467" r:id="rId11"/>
    <p:sldId id="468" r:id="rId12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1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153" indent="0" algn="ctr">
              <a:buNone/>
            </a:lvl2pPr>
            <a:lvl3pPr marL="914305" indent="0" algn="ctr">
              <a:buNone/>
            </a:lvl3pPr>
            <a:lvl4pPr marL="1371458" indent="0" algn="ctr">
              <a:buNone/>
            </a:lvl4pPr>
            <a:lvl5pPr marL="1828610" indent="0" algn="ctr">
              <a:buNone/>
            </a:lvl5pPr>
            <a:lvl6pPr marL="2285763" indent="0" algn="ctr">
              <a:buNone/>
            </a:lvl6pPr>
            <a:lvl7pPr marL="2742915" indent="0" algn="ctr">
              <a:buNone/>
            </a:lvl7pPr>
            <a:lvl8pPr marL="3200068" indent="0" algn="ctr">
              <a:buNone/>
            </a:lvl8pPr>
            <a:lvl9pPr marL="365722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1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3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45" tIns="182861" rIns="137145" bIns="9143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1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7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1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1" y="228600"/>
            <a:ext cx="8153400" cy="990600"/>
          </a:xfrm>
          <a:prstGeom prst="rect">
            <a:avLst/>
          </a:prstGeom>
        </p:spPr>
        <p:txBody>
          <a:bodyPr vert="horz" lIns="91430" tIns="45715" rIns="91430" bIns="45715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lIns="91430" tIns="45715" rIns="91430" bIns="45715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lIns="91430" tIns="45715" rIns="91430" bIns="45715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30" tIns="45715" rIns="91430" bIns="45715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07" indent="-320007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13" indent="-274292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indent="-228577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indent="-228577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indent="-228577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902" indent="-228577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193" indent="-228577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485" indent="-228577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5777" indent="-228577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61" y="3355619"/>
            <a:ext cx="88392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Assignment 1(LMS)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smtClean="0"/>
              <a:t>marks (weightage 0 to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162" y="1481805"/>
            <a:ext cx="36093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Classify modes: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Night; Portrait; 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Landscape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Design features, use NN</a:t>
            </a:r>
            <a:endParaRPr lang="en-US" sz="2800" dirty="0">
              <a:solidFill>
                <a:srgbClr val="800000"/>
              </a:solidFill>
            </a:endParaRPr>
          </a:p>
        </p:txBody>
      </p:sp>
      <p:pic>
        <p:nvPicPr>
          <p:cNvPr id="3" name="Picture 2" descr="Landsca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74" y="3466908"/>
            <a:ext cx="5177726" cy="3391091"/>
          </a:xfrm>
          <a:prstGeom prst="rect">
            <a:avLst/>
          </a:prstGeom>
        </p:spPr>
      </p:pic>
      <p:pic>
        <p:nvPicPr>
          <p:cNvPr id="6" name="Picture 5" descr="N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46" y="669689"/>
            <a:ext cx="5466853" cy="2678758"/>
          </a:xfrm>
          <a:prstGeom prst="rect">
            <a:avLst/>
          </a:prstGeom>
        </p:spPr>
      </p:pic>
      <p:pic>
        <p:nvPicPr>
          <p:cNvPr id="7" name="Picture 6" descr="Portrait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15"/>
          <a:stretch/>
        </p:blipFill>
        <p:spPr>
          <a:xfrm>
            <a:off x="0" y="3467100"/>
            <a:ext cx="3677146" cy="339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31057" y="119134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ain course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Write clear </a:t>
            </a:r>
            <a:r>
              <a:rPr lang="en-US" dirty="0" smtClean="0"/>
              <a:t>comments and </a:t>
            </a:r>
            <a:r>
              <a:rPr lang="en-US" dirty="0"/>
              <a:t>observations</a:t>
            </a:r>
            <a:br>
              <a:rPr lang="en-US" dirty="0"/>
            </a:br>
            <a:r>
              <a:rPr lang="en-US" dirty="0"/>
              <a:t>		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ubmit </a:t>
            </a:r>
            <a:r>
              <a:rPr lang="en-US" dirty="0"/>
              <a:t>a zip file with PDF,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/>
              <a:t>code as </a:t>
            </a:r>
            <a:r>
              <a:rPr lang="en-US" dirty="0" smtClean="0"/>
              <a:t>well</a:t>
            </a:r>
          </a:p>
          <a:p>
            <a:pPr lvl="2"/>
            <a:r>
              <a:rPr lang="en-US" dirty="0" smtClean="0"/>
              <a:t>Who submits? Team lead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Feb </a:t>
            </a:r>
            <a:r>
              <a:rPr lang="en-US" dirty="0" smtClean="0"/>
              <a:t>1: Final submission on LMS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Choose</a:t>
            </a:r>
            <a:r>
              <a:rPr lang="en-US" dirty="0" smtClean="0">
                <a:solidFill>
                  <a:srgbClr val="000000"/>
                </a:solidFill>
              </a:rPr>
              <a:t> an RGB image (Image1); Plot R, G, and B separately (</a:t>
            </a:r>
            <a:r>
              <a:rPr lang="en-US" dirty="0"/>
              <a:t>Write clear </a:t>
            </a:r>
            <a:r>
              <a:rPr lang="en-US" dirty="0" smtClean="0"/>
              <a:t>comments and observations)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3" y="2789224"/>
            <a:ext cx="5219700" cy="41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Convert Image 1 into HSL and HSV. Write the expressions for computing H, S and V/I.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/>
              <a:t>Write clear comments and observations)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50" y="3113715"/>
            <a:ext cx="4414798" cy="3639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Convert Image 1 into L*a*b* and plot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Convert Image 1 into </a:t>
            </a:r>
            <a:r>
              <a:rPr lang="en-US" dirty="0" err="1" smtClean="0"/>
              <a:t>Grayscale</a:t>
            </a:r>
            <a:r>
              <a:rPr lang="en-US" dirty="0"/>
              <a:t> </a:t>
            </a:r>
            <a:r>
              <a:rPr lang="en-US" dirty="0" smtClean="0"/>
              <a:t>using the default </a:t>
            </a:r>
            <a:r>
              <a:rPr lang="en-US" dirty="0" err="1" smtClean="0"/>
              <a:t>OpenCV</a:t>
            </a:r>
            <a:r>
              <a:rPr lang="en-US" dirty="0" smtClean="0"/>
              <a:t> function. </a:t>
            </a:r>
            <a:r>
              <a:rPr lang="en-US" dirty="0"/>
              <a:t>W</a:t>
            </a:r>
            <a:r>
              <a:rPr lang="en-US" dirty="0" smtClean="0"/>
              <a:t>rite the expressions used for the conversion.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929091"/>
            <a:ext cx="7277100" cy="360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Take a </a:t>
            </a:r>
            <a:r>
              <a:rPr lang="en-US" dirty="0" err="1" smtClean="0"/>
              <a:t>grayscale</a:t>
            </a:r>
            <a:r>
              <a:rPr lang="en-US" dirty="0" smtClean="0"/>
              <a:t> image (Image 3) and illustrate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Whitening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Histogram equalization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Take a low illumination noisy image (Image 4), and perform </a:t>
            </a:r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aussian smoothing at different scales. What do you observe </a:t>
            </a:r>
            <a:r>
              <a:rPr lang="en-US" dirty="0" err="1" smtClean="0">
                <a:solidFill>
                  <a:srgbClr val="000000"/>
                </a:solidFill>
              </a:rPr>
              <a:t>w.r.t</a:t>
            </a:r>
            <a:r>
              <a:rPr lang="en-US" dirty="0" smtClean="0">
                <a:solidFill>
                  <a:srgbClr val="000000"/>
                </a:solidFill>
              </a:rPr>
              <a:t> scale variation?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Take an image (Image 5) and add salt-and-pepper noise. Then perform median filtering to remove this noise.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3" y="2899440"/>
            <a:ext cx="713740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9485" y="152607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starters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/>
              <a:t>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078"/>
            <a:ext cx="9144000" cy="4562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97" y="1554408"/>
            <a:ext cx="390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Detect Road land markers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1057" y="119134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ain course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29110</TotalTime>
  <Words>195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Wingdings</vt:lpstr>
      <vt:lpstr>Wingdings 2</vt:lpstr>
      <vt:lpstr>Median</vt:lpstr>
      <vt:lpstr>    Assignment 1(LMS)   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Instructions</vt:lpstr>
    </vt:vector>
  </TitlesOfParts>
  <Company>StudIndia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Microsoft Office User</cp:lastModifiedBy>
  <cp:revision>206</cp:revision>
  <dcterms:created xsi:type="dcterms:W3CDTF">2013-12-17T05:40:41Z</dcterms:created>
  <dcterms:modified xsi:type="dcterms:W3CDTF">2019-01-19T01:27:21Z</dcterms:modified>
</cp:coreProperties>
</file>