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3" r:id="rId5"/>
    <p:sldId id="274" r:id="rId6"/>
    <p:sldId id="275" r:id="rId7"/>
    <p:sldId id="258" r:id="rId8"/>
    <p:sldId id="259" r:id="rId9"/>
    <p:sldId id="263" r:id="rId10"/>
    <p:sldId id="264" r:id="rId11"/>
    <p:sldId id="265" r:id="rId12"/>
    <p:sldId id="266" r:id="rId13"/>
    <p:sldId id="261"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18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10/7/2025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10/7/2025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rohithamadala/" TargetMode="External"/><Relationship Id="rId7" Type="http://schemas.openxmlformats.org/officeDocument/2006/relationships/image" Target="../media/image5.jpeg"/><Relationship Id="rId2" Type="http://schemas.openxmlformats.org/officeDocument/2006/relationships/hyperlink" Target="mailto:rohithamadala2018@gmail.com" TargetMode="Externa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a:bodyPr>
          <a:lstStyle/>
          <a:p>
            <a:pPr>
              <a:lnSpc>
                <a:spcPct val="100000"/>
              </a:lnSpc>
            </a:pPr>
            <a:br>
              <a:rPr lang="en-IN" sz="5800" dirty="0">
                <a:latin typeface="Androgyne" panose="05080000000003050000" pitchFamily="82" charset="0"/>
              </a:rPr>
            </a:br>
            <a:br>
              <a:rPr lang="en-IN" sz="5800" dirty="0">
                <a:latin typeface="Androgyne" panose="05080000000003050000" pitchFamily="82" charset="0"/>
              </a:rPr>
            </a:br>
            <a:r>
              <a:rPr lang="en-IN" sz="5800" dirty="0">
                <a:latin typeface="Androgyne" panose="05080000000003050000" pitchFamily="82" charset="0"/>
              </a:rPr>
              <a:t>Delhi Crime Data Analysis</a:t>
            </a:r>
            <a:br>
              <a:rPr lang="en-IN" dirty="0">
                <a:latin typeface="Androgyne" panose="05080000000003050000" pitchFamily="82" charset="0"/>
              </a:rPr>
            </a:br>
            <a:br>
              <a:rPr lang="en-IN" dirty="0">
                <a:latin typeface="Androgyne" panose="05080000000003050000" pitchFamily="82" charset="0"/>
              </a:rPr>
            </a:br>
            <a:r>
              <a:rPr lang="en-IN" sz="2000" dirty="0">
                <a:latin typeface="Androgyne" panose="05080000000003050000" pitchFamily="82" charset="0"/>
              </a:rPr>
              <a:t>Source: </a:t>
            </a:r>
            <a:r>
              <a:rPr lang="en-US" sz="2000" dirty="0"/>
              <a:t>:https://www.kaggle.com/datasets/pranaylokhandelp/delhi-crime-data</a:t>
            </a:r>
            <a:br>
              <a:rPr lang="en-IN" sz="2000" dirty="0">
                <a:latin typeface="Androgyne" panose="05080000000003050000" pitchFamily="82" charset="0"/>
              </a:rPr>
            </a:br>
            <a:r>
              <a:rPr lang="en-IN" sz="2000" dirty="0">
                <a:latin typeface="Androgyne" panose="05080000000003050000" pitchFamily="82" charset="0"/>
              </a:rPr>
              <a:t>Dataset: </a:t>
            </a:r>
            <a:r>
              <a:rPr lang="en-IN" sz="2000" dirty="0" err="1">
                <a:latin typeface="Androgyne" panose="05080000000003050000" pitchFamily="82" charset="0"/>
              </a:rPr>
              <a:t>DelhiCrime</a:t>
            </a:r>
            <a:br>
              <a:rPr lang="en-US" sz="2000" i="0" dirty="0">
                <a:effectLst/>
                <a:latin typeface="Androgyne" panose="05080000000003050000" pitchFamily="82" charset="0"/>
              </a:rPr>
            </a:br>
            <a:r>
              <a:rPr lang="en-US" sz="2000" i="0" dirty="0">
                <a:effectLst/>
                <a:latin typeface="Androgyne" panose="05080000000003050000" pitchFamily="82" charset="0"/>
              </a:rPr>
              <a:t>Email: </a:t>
            </a:r>
            <a:r>
              <a:rPr lang="en-US" sz="2000" i="0" dirty="0">
                <a:effectLst/>
                <a:latin typeface="Androgyne" panose="05080000000003050000" pitchFamily="82" charset="0"/>
                <a:hlinkClick r:id="rId2"/>
              </a:rPr>
              <a:t>ro</a:t>
            </a:r>
            <a:r>
              <a:rPr lang="en-US" sz="2000" dirty="0">
                <a:latin typeface="Androgyne" panose="05080000000003050000" pitchFamily="82" charset="0"/>
                <a:hlinkClick r:id="rId2"/>
              </a:rPr>
              <a:t>hithamadala2018@gmail.com</a:t>
            </a:r>
            <a:br>
              <a:rPr lang="en-US" sz="2000" dirty="0">
                <a:latin typeface="Androgyne" panose="05080000000003050000" pitchFamily="82" charset="0"/>
                <a:hlinkClick r:id="rId2"/>
              </a:rPr>
            </a:br>
            <a:r>
              <a:rPr lang="en-US" sz="2000" dirty="0">
                <a:latin typeface="Androgyne" panose="05080000000003050000" pitchFamily="82" charset="0"/>
              </a:rPr>
              <a:t>Phone :8897911844</a:t>
            </a:r>
            <a:br>
              <a:rPr lang="en-US" sz="2000" dirty="0">
                <a:latin typeface="Androgyne" panose="05080000000003050000" pitchFamily="82" charset="0"/>
              </a:rPr>
            </a:br>
            <a:r>
              <a:rPr lang="en-US" sz="2000" dirty="0">
                <a:latin typeface="Androgyne" panose="05080000000003050000" pitchFamily="82" charset="0"/>
              </a:rPr>
              <a:t>LinkedIn : </a:t>
            </a:r>
            <a:r>
              <a:rPr lang="en-US" sz="2000" dirty="0">
                <a:latin typeface="Androgyne" panose="05080000000003050000" pitchFamily="82" charset="0"/>
                <a:hlinkClick r:id="rId3"/>
              </a:rPr>
              <a:t>https://www.linkedin.com/in/rohithamadala/</a:t>
            </a:r>
            <a:endParaRPr sz="2000" dirty="0">
              <a:latin typeface="Androgyne" panose="05080000000003050000" pitchFamily="82" charset="0"/>
            </a:endParaRPr>
          </a:p>
        </p:txBody>
      </p:sp>
      <p:sp>
        <p:nvSpPr>
          <p:cNvPr id="6" name="TextBox 5">
            <a:extLst>
              <a:ext uri="{FF2B5EF4-FFF2-40B4-BE49-F238E27FC236}">
                <a16:creationId xmlns:a16="http://schemas.microsoft.com/office/drawing/2014/main" id="{FB237B6E-36DE-DF96-009A-F1CC4371326C}"/>
              </a:ext>
            </a:extLst>
          </p:cNvPr>
          <p:cNvSpPr txBox="1"/>
          <p:nvPr/>
        </p:nvSpPr>
        <p:spPr>
          <a:xfrm>
            <a:off x="7063299" y="6453402"/>
            <a:ext cx="2271250" cy="369332"/>
          </a:xfrm>
          <a:prstGeom prst="rect">
            <a:avLst/>
          </a:prstGeom>
          <a:noFill/>
        </p:spPr>
        <p:txBody>
          <a:bodyPr wrap="square" rtlCol="0">
            <a:spAutoFit/>
          </a:bodyPr>
          <a:lstStyle/>
          <a:p>
            <a:r>
              <a:rPr lang="en-US" dirty="0">
                <a:latin typeface="Androgyne" panose="05080000000003050000" pitchFamily="82" charset="0"/>
              </a:rPr>
              <a:t>M</a:t>
            </a:r>
            <a:r>
              <a:rPr lang="en-IN" dirty="0" err="1">
                <a:latin typeface="Androgyne" panose="05080000000003050000" pitchFamily="82" charset="0"/>
              </a:rPr>
              <a:t>adala</a:t>
            </a:r>
            <a:r>
              <a:rPr lang="en-IN" dirty="0">
                <a:latin typeface="Androgyne" panose="05080000000003050000" pitchFamily="82" charset="0"/>
              </a:rPr>
              <a:t> Rohitha</a:t>
            </a:r>
          </a:p>
        </p:txBody>
      </p:sp>
      <p:sp>
        <p:nvSpPr>
          <p:cNvPr id="5" name="TextBox 4">
            <a:extLst>
              <a:ext uri="{FF2B5EF4-FFF2-40B4-BE49-F238E27FC236}">
                <a16:creationId xmlns:a16="http://schemas.microsoft.com/office/drawing/2014/main" id="{AEE9355D-33DA-744E-1135-38EE6892A2E5}"/>
              </a:ext>
            </a:extLst>
          </p:cNvPr>
          <p:cNvSpPr txBox="1"/>
          <p:nvPr/>
        </p:nvSpPr>
        <p:spPr>
          <a:xfrm>
            <a:off x="1109299" y="476244"/>
            <a:ext cx="7297994" cy="461665"/>
          </a:xfrm>
          <a:prstGeom prst="rect">
            <a:avLst/>
          </a:prstGeom>
          <a:noFill/>
        </p:spPr>
        <p:txBody>
          <a:bodyPr wrap="square" rtlCol="0">
            <a:spAutoFit/>
          </a:bodyPr>
          <a:lstStyle/>
          <a:p>
            <a:r>
              <a:rPr lang="en-IN" sz="2400" dirty="0">
                <a:solidFill>
                  <a:schemeClr val="accent1"/>
                </a:solidFill>
                <a:latin typeface="Androgyne" panose="05080000000003050000" pitchFamily="82" charset="0"/>
              </a:rPr>
              <a:t>Employees Dataset Analysis Using </a:t>
            </a:r>
            <a:r>
              <a:rPr lang="en-IN" sz="2400" dirty="0" err="1">
                <a:solidFill>
                  <a:schemeClr val="accent1"/>
                </a:solidFill>
                <a:latin typeface="Androgyne" panose="05080000000003050000" pitchFamily="82" charset="0"/>
              </a:rPr>
              <a:t>PySpark</a:t>
            </a:r>
            <a:endParaRPr lang="en-IN" sz="2400" dirty="0">
              <a:solidFill>
                <a:schemeClr val="accent1"/>
              </a:solidFill>
              <a:latin typeface="Androgyne" panose="05080000000003050000" pitchFamily="82" charset="0"/>
            </a:endParaRPr>
          </a:p>
        </p:txBody>
      </p:sp>
      <p:pic>
        <p:nvPicPr>
          <p:cNvPr id="2050" name="Picture 2" descr="Linkedin icons for free download | Freepik">
            <a:extLst>
              <a:ext uri="{FF2B5EF4-FFF2-40B4-BE49-F238E27FC236}">
                <a16:creationId xmlns:a16="http://schemas.microsoft.com/office/drawing/2014/main" id="{1044F920-CD54-DBAF-79AC-B3D522BC8D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9123" y="5889875"/>
            <a:ext cx="153165" cy="144156"/>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F6C179C-5EA5-894E-26BA-73D917CBEFE2}"/>
              </a:ext>
            </a:extLst>
          </p:cNvPr>
          <p:cNvPicPr>
            <a:picLocks noChangeAspect="1"/>
          </p:cNvPicPr>
          <p:nvPr/>
        </p:nvPicPr>
        <p:blipFill>
          <a:blip r:embed="rId5"/>
          <a:stretch>
            <a:fillRect/>
          </a:stretch>
        </p:blipFill>
        <p:spPr>
          <a:xfrm>
            <a:off x="605747" y="5308296"/>
            <a:ext cx="199921" cy="107353"/>
          </a:xfrm>
          <a:prstGeom prst="rect">
            <a:avLst/>
          </a:prstGeom>
        </p:spPr>
      </p:pic>
      <p:pic>
        <p:nvPicPr>
          <p:cNvPr id="10" name="Picture 9">
            <a:extLst>
              <a:ext uri="{FF2B5EF4-FFF2-40B4-BE49-F238E27FC236}">
                <a16:creationId xmlns:a16="http://schemas.microsoft.com/office/drawing/2014/main" id="{1C23C557-4C9C-D4E3-2816-46D3B8FAD83C}"/>
              </a:ext>
            </a:extLst>
          </p:cNvPr>
          <p:cNvPicPr>
            <a:picLocks noChangeAspect="1"/>
          </p:cNvPicPr>
          <p:nvPr/>
        </p:nvPicPr>
        <p:blipFill>
          <a:blip r:embed="rId6"/>
          <a:stretch>
            <a:fillRect/>
          </a:stretch>
        </p:blipFill>
        <p:spPr>
          <a:xfrm>
            <a:off x="579422" y="5530975"/>
            <a:ext cx="252565" cy="243574"/>
          </a:xfrm>
          <a:prstGeom prst="rect">
            <a:avLst/>
          </a:prstGeom>
        </p:spPr>
      </p:pic>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descr="GitHub Logo Computer File PNG">
            <a:extLst>
              <a:ext uri="{FF2B5EF4-FFF2-40B4-BE49-F238E27FC236}">
                <a16:creationId xmlns:a16="http://schemas.microsoft.com/office/drawing/2014/main" id="{918F51DA-84A7-7451-C0B4-67C8D8D6504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8014" y="498227"/>
            <a:ext cx="451285" cy="4396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a:xfrm>
            <a:off x="442452" y="286604"/>
            <a:ext cx="8465574" cy="1450757"/>
          </a:xfrm>
        </p:spPr>
        <p:txBody>
          <a:bodyPr>
            <a:normAutofit/>
          </a:bodyPr>
          <a:lstStyle/>
          <a:p>
            <a:r>
              <a:rPr lang="en-IN" b="1" dirty="0"/>
              <a:t>Distribution of Victim Types</a:t>
            </a:r>
          </a:p>
        </p:txBody>
      </p:sp>
      <p:sp>
        <p:nvSpPr>
          <p:cNvPr id="6" name="Rectangle 1">
            <a:extLst>
              <a:ext uri="{FF2B5EF4-FFF2-40B4-BE49-F238E27FC236}">
                <a16:creationId xmlns:a16="http://schemas.microsoft.com/office/drawing/2014/main" id="{2B3F93EA-53EB-56AC-8846-A71BB200571C}"/>
              </a:ext>
            </a:extLst>
          </p:cNvPr>
          <p:cNvSpPr>
            <a:spLocks noChangeArrowheads="1"/>
          </p:cNvSpPr>
          <p:nvPr/>
        </p:nvSpPr>
        <p:spPr bwMode="auto">
          <a:xfrm rot="10800000" flipV="1">
            <a:off x="634180" y="4914522"/>
            <a:ext cx="7875639"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t>The chart demonstrates that vulnerable road users—pedestrians, two-wheeler riders, and cyclists—constitute the largest share of accident victims. This underscores the need for enhanced pedestrian safety measures, better rider protection, and robust enforcement of traffic regulations for two-wheeler vehicles in Delhi.</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4" name="Picture 3">
            <a:extLst>
              <a:ext uri="{FF2B5EF4-FFF2-40B4-BE49-F238E27FC236}">
                <a16:creationId xmlns:a16="http://schemas.microsoft.com/office/drawing/2014/main" id="{9413463D-5559-5CC6-137B-0AF9676FF7B8}"/>
              </a:ext>
            </a:extLst>
          </p:cNvPr>
          <p:cNvPicPr>
            <a:picLocks noChangeAspect="1"/>
          </p:cNvPicPr>
          <p:nvPr/>
        </p:nvPicPr>
        <p:blipFill>
          <a:blip r:embed="rId2"/>
          <a:stretch>
            <a:fillRect/>
          </a:stretch>
        </p:blipFill>
        <p:spPr>
          <a:xfrm>
            <a:off x="1856872" y="1855433"/>
            <a:ext cx="5275448" cy="3147133"/>
          </a:xfrm>
          <a:prstGeom prst="rect">
            <a:avLst/>
          </a:prstGeom>
        </p:spPr>
      </p:pic>
    </p:spTree>
    <p:extLst>
      <p:ext uri="{BB962C8B-B14F-4D97-AF65-F5344CB8AC3E}">
        <p14:creationId xmlns:p14="http://schemas.microsoft.com/office/powerpoint/2010/main" val="605131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p:txBody>
          <a:bodyPr>
            <a:normAutofit/>
          </a:bodyPr>
          <a:lstStyle/>
          <a:p>
            <a:r>
              <a:rPr lang="en-IN" b="1" dirty="0"/>
              <a:t>Distribution of Accident Types</a:t>
            </a:r>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697721" y="5259139"/>
            <a:ext cx="754669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dirty="0"/>
              <a:t>While most reported accidents are simple in nature, the significant share of fatal accidents highlights the importance of ongoing road safety measures and targeted interventions to prevent severe outcomes.</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7" name="Picture 6">
            <a:extLst>
              <a:ext uri="{FF2B5EF4-FFF2-40B4-BE49-F238E27FC236}">
                <a16:creationId xmlns:a16="http://schemas.microsoft.com/office/drawing/2014/main" id="{C88CDE9E-6F21-0C1C-9F3E-648D182D7ED4}"/>
              </a:ext>
            </a:extLst>
          </p:cNvPr>
          <p:cNvPicPr>
            <a:picLocks noChangeAspect="1"/>
          </p:cNvPicPr>
          <p:nvPr/>
        </p:nvPicPr>
        <p:blipFill>
          <a:blip r:embed="rId2"/>
          <a:stretch>
            <a:fillRect/>
          </a:stretch>
        </p:blipFill>
        <p:spPr>
          <a:xfrm>
            <a:off x="2907792" y="1859918"/>
            <a:ext cx="3126553" cy="3234704"/>
          </a:xfrm>
          <a:prstGeom prst="rect">
            <a:avLst/>
          </a:prstGeom>
        </p:spPr>
      </p:pic>
    </p:spTree>
    <p:extLst>
      <p:ext uri="{BB962C8B-B14F-4D97-AF65-F5344CB8AC3E}">
        <p14:creationId xmlns:p14="http://schemas.microsoft.com/office/powerpoint/2010/main" val="30006734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4A0F-2190-ABCF-045D-4F6373DEB8A6}"/>
              </a:ext>
            </a:extLst>
          </p:cNvPr>
          <p:cNvSpPr>
            <a:spLocks noGrp="1"/>
          </p:cNvSpPr>
          <p:nvPr>
            <p:ph type="title"/>
          </p:nvPr>
        </p:nvSpPr>
        <p:spPr>
          <a:xfrm>
            <a:off x="457200" y="447686"/>
            <a:ext cx="8229600" cy="1143000"/>
          </a:xfrm>
        </p:spPr>
        <p:txBody>
          <a:bodyPr/>
          <a:lstStyle/>
          <a:p>
            <a:r>
              <a:rPr lang="en-IN" dirty="0">
                <a:latin typeface="Androgyne" panose="05080000000003050000" pitchFamily="82" charset="0"/>
              </a:rPr>
              <a:t>Dataset Observation</a:t>
            </a:r>
          </a:p>
        </p:txBody>
      </p:sp>
      <p:sp>
        <p:nvSpPr>
          <p:cNvPr id="5" name="Rectangle 2">
            <a:extLst>
              <a:ext uri="{FF2B5EF4-FFF2-40B4-BE49-F238E27FC236}">
                <a16:creationId xmlns:a16="http://schemas.microsoft.com/office/drawing/2014/main" id="{04D08A81-C303-6061-B318-77AAE787114F}"/>
              </a:ext>
            </a:extLst>
          </p:cNvPr>
          <p:cNvSpPr>
            <a:spLocks noChangeArrowheads="1"/>
          </p:cNvSpPr>
          <p:nvPr/>
        </p:nvSpPr>
        <p:spPr bwMode="auto">
          <a:xfrm>
            <a:off x="550606" y="2073984"/>
            <a:ext cx="7924800" cy="3693319"/>
          </a:xfrm>
          <a:prstGeom prst="rect">
            <a:avLst/>
          </a:prstGeom>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altLang="en-US" b="1" u="sng" dirty="0">
                <a:latin typeface="Androgyne" panose="05080000000003050000" pitchFamily="82" charset="0"/>
              </a:rPr>
              <a:t>Injury Count Distribution</a:t>
            </a:r>
          </a:p>
          <a:p>
            <a:pPr lvl="0" algn="just" defTabSz="914400" eaLnBrk="0" fontAlgn="base" hangingPunct="0">
              <a:spcBef>
                <a:spcPct val="0"/>
              </a:spcBef>
              <a:spcAft>
                <a:spcPct val="0"/>
              </a:spcAft>
            </a:pPr>
            <a:r>
              <a:rPr lang="en-US" altLang="en-US" dirty="0">
                <a:latin typeface="Androgyne" panose="05080000000003050000" pitchFamily="82" charset="0"/>
              </a:rPr>
              <a:t>The number of injured persons per accident varies widely, but most accident records involve a lower count of injured individuals.</a:t>
            </a:r>
          </a:p>
          <a:p>
            <a:pPr lvl="0" algn="just" defTabSz="914400" eaLnBrk="0" fontAlgn="base" hangingPunct="0">
              <a:spcBef>
                <a:spcPct val="0"/>
              </a:spcBef>
              <a:spcAft>
                <a:spcPct val="0"/>
              </a:spcAft>
            </a:pPr>
            <a:endParaRPr lang="en-US" altLang="en-US" dirty="0">
              <a:latin typeface="Androgyne" panose="05080000000003050000" pitchFamily="82" charset="0"/>
            </a:endParaRPr>
          </a:p>
          <a:p>
            <a:pPr lvl="0" algn="just" defTabSz="914400" eaLnBrk="0" fontAlgn="base" hangingPunct="0">
              <a:spcBef>
                <a:spcPct val="0"/>
              </a:spcBef>
              <a:spcAft>
                <a:spcPct val="0"/>
              </a:spcAft>
            </a:pPr>
            <a:r>
              <a:rPr lang="en-US" altLang="en-US" dirty="0">
                <a:latin typeface="Androgyne" panose="05080000000003050000" pitchFamily="82" charset="0"/>
              </a:rPr>
              <a:t>Accidents with high injury counts are less frequent, indicating that severe injury incidents are relatively rare but critical.</a:t>
            </a:r>
          </a:p>
          <a:p>
            <a:pPr lvl="0" algn="just" defTabSz="914400" eaLnBrk="0" fontAlgn="base" hangingPunct="0">
              <a:spcBef>
                <a:spcPct val="0"/>
              </a:spcBef>
              <a:spcAft>
                <a:spcPct val="0"/>
              </a:spcAft>
            </a:pPr>
            <a:r>
              <a:rPr lang="en-US" altLang="en-US" b="1" u="sng" dirty="0">
                <a:latin typeface="Androgyne" panose="05080000000003050000" pitchFamily="82" charset="0"/>
              </a:rPr>
              <a:t>Severity &amp; Casualty Insights</a:t>
            </a:r>
          </a:p>
          <a:p>
            <a:pPr lvl="0" algn="just" defTabSz="914400" eaLnBrk="0" fontAlgn="base" hangingPunct="0">
              <a:spcBef>
                <a:spcPct val="0"/>
              </a:spcBef>
              <a:spcAft>
                <a:spcPct val="0"/>
              </a:spcAft>
            </a:pPr>
            <a:r>
              <a:rPr lang="en-US" altLang="en-US" dirty="0">
                <a:latin typeface="Androgyne" panose="05080000000003050000" pitchFamily="82" charset="0"/>
              </a:rPr>
              <a:t>The fatality count per accident shows that while most incidents have zero or few deaths, the fatal accidents contribute significantly to overall casualty numbers.</a:t>
            </a:r>
          </a:p>
          <a:p>
            <a:pPr lvl="0" algn="just" defTabSz="914400" eaLnBrk="0" fontAlgn="base" hangingPunct="0">
              <a:spcBef>
                <a:spcPct val="0"/>
              </a:spcBef>
              <a:spcAft>
                <a:spcPct val="0"/>
              </a:spcAft>
            </a:pPr>
            <a:endParaRPr lang="en-US" altLang="en-US" dirty="0">
              <a:latin typeface="Androgyne" panose="05080000000003050000" pitchFamily="82" charset="0"/>
            </a:endParaRPr>
          </a:p>
          <a:p>
            <a:pPr lvl="0" algn="just" defTabSz="914400" eaLnBrk="0" fontAlgn="base" hangingPunct="0">
              <a:spcBef>
                <a:spcPct val="0"/>
              </a:spcBef>
              <a:spcAft>
                <a:spcPct val="0"/>
              </a:spcAft>
            </a:pPr>
            <a:r>
              <a:rPr lang="en-US" altLang="en-US" dirty="0">
                <a:latin typeface="Androgyne" panose="05080000000003050000" pitchFamily="82" charset="0"/>
              </a:rPr>
              <a:t>The variation in injury and fatality counts suggests a range of accident severities from minor to catastrophic..</a:t>
            </a:r>
          </a:p>
          <a:p>
            <a:pPr marL="285750" lvl="0" indent="-285750" algn="just" defTabSz="914400" eaLnBrk="0" fontAlgn="base" hangingPunct="0">
              <a:spcBef>
                <a:spcPct val="0"/>
              </a:spcBef>
              <a:spcAft>
                <a:spcPct val="0"/>
              </a:spcAft>
              <a:buFont typeface="Arial" panose="020B0604020202020204" pitchFamily="34" charset="0"/>
              <a:buChar char="•"/>
            </a:pPr>
            <a:endParaRPr lang="en-US" altLang="en-US" dirty="0">
              <a:latin typeface="Androgyne" panose="05080000000003050000" pitchFamily="82" charset="0"/>
            </a:endParaRPr>
          </a:p>
        </p:txBody>
      </p:sp>
    </p:spTree>
    <p:extLst>
      <p:ext uri="{BB962C8B-B14F-4D97-AF65-F5344CB8AC3E}">
        <p14:creationId xmlns:p14="http://schemas.microsoft.com/office/powerpoint/2010/main" val="17906615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Conclusion</a:t>
            </a:r>
          </a:p>
        </p:txBody>
      </p:sp>
      <p:sp>
        <p:nvSpPr>
          <p:cNvPr id="3" name="Content Placeholder 2"/>
          <p:cNvSpPr>
            <a:spLocks noGrp="1"/>
          </p:cNvSpPr>
          <p:nvPr>
            <p:ph idx="1"/>
          </p:nvPr>
        </p:nvSpPr>
        <p:spPr>
          <a:xfrm>
            <a:off x="822961" y="1964015"/>
            <a:ext cx="7031736" cy="2461681"/>
          </a:xfrm>
        </p:spPr>
        <p:txBody>
          <a:bodyPr/>
          <a:lstStyle/>
          <a:p>
            <a:pPr algn="just">
              <a:buFont typeface="Arial" panose="020B0604020202020204" pitchFamily="34" charset="0"/>
              <a:buChar char="•"/>
            </a:pPr>
            <a:r>
              <a:rPr lang="en-US" dirty="0">
                <a:latin typeface="Androgyne" panose="05080000000003050000" pitchFamily="82" charset="0"/>
              </a:rPr>
              <a:t>Delhi’s accident dataset reveals persistent road safety challenges, with highest fatalities among Indian cities. Accidents are prevalent across districts and mainly impact pedestrians and two-wheeler users. The data supports critical analysis for future traffic management, infrastructure, and injury prevention planning in Delhi’s transport system.</a:t>
            </a:r>
            <a:endParaRPr dirty="0">
              <a:latin typeface="Androgyne" panose="05080000000003050000"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Introduction</a:t>
            </a:r>
          </a:p>
        </p:txBody>
      </p:sp>
      <p:sp>
        <p:nvSpPr>
          <p:cNvPr id="3" name="Content Placeholder 2"/>
          <p:cNvSpPr>
            <a:spLocks noGrp="1"/>
          </p:cNvSpPr>
          <p:nvPr>
            <p:ph idx="1"/>
          </p:nvPr>
        </p:nvSpPr>
        <p:spPr>
          <a:xfrm>
            <a:off x="714805" y="2002831"/>
            <a:ext cx="7543801" cy="4023360"/>
          </a:xfrm>
        </p:spPr>
        <p:txBody>
          <a:bodyPr/>
          <a:lstStyle/>
          <a:p>
            <a:r>
              <a:rPr lang="en-US" dirty="0"/>
              <a:t>This presentation provides an analysis of the Delhi Accident Data, covering:</a:t>
            </a:r>
          </a:p>
          <a:p>
            <a:r>
              <a:rPr lang="en-US" dirty="0"/>
              <a:t>Dataset Structure and Accident Record Uniqueness</a:t>
            </a:r>
          </a:p>
          <a:p>
            <a:r>
              <a:rPr lang="en-US" dirty="0"/>
              <a:t>Distribution of Accident Types</a:t>
            </a:r>
          </a:p>
          <a:p>
            <a:r>
              <a:rPr lang="en-US" dirty="0"/>
              <a:t>Geographic Patterns across Districts</a:t>
            </a:r>
          </a:p>
          <a:p>
            <a:r>
              <a:rPr lang="en-US" dirty="0"/>
              <a:t>Vehicle-wise Accident Trends</a:t>
            </a:r>
          </a:p>
          <a:p>
            <a:r>
              <a:rPr lang="en-US" dirty="0"/>
              <a:t>Year-wise Changes in Accident Frequency</a:t>
            </a:r>
          </a:p>
          <a:p>
            <a:r>
              <a:rPr lang="en-US" dirty="0"/>
              <a:t>Injury and Fatality Statistics</a:t>
            </a:r>
          </a:p>
          <a:p>
            <a:r>
              <a:rPr lang="en-US" dirty="0"/>
              <a:t>Road Safety and Urban Planning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22960" y="2003050"/>
            <a:ext cx="7543801" cy="4023360"/>
          </a:xfrm>
        </p:spPr>
        <p:txBody>
          <a:bodyPr>
            <a:noAutofit/>
          </a:bodyPr>
          <a:lstStyle/>
          <a:p>
            <a:pPr algn="just"/>
            <a:r>
              <a:rPr lang="en-US" sz="1400" dirty="0">
                <a:latin typeface="Androgyne" panose="05080000000003050000" pitchFamily="82" charset="0"/>
              </a:rPr>
              <a:t>The dataset contains detailed records of road accidents across various districts in Delhi, spanning multiple years. The key columns include YEAR, DISTRICT, VEHICLE AT FAULT, VICTIM, TYPE OF ACCIDENT, # INJURED, and # KILLED. There are thousands of rows, with each representing an individual accident event. Data completeness is strong, with no major missing values, ensuring reliability for further exploration.</a:t>
            </a:r>
          </a:p>
          <a:p>
            <a:pPr algn="just"/>
            <a:r>
              <a:rPr lang="en-US" sz="1400" b="1" dirty="0">
                <a:latin typeface="Androgyne" panose="05080000000003050000" pitchFamily="82" charset="0"/>
              </a:rPr>
              <a:t>1. Structure and Uniqueness</a:t>
            </a:r>
          </a:p>
          <a:p>
            <a:pPr algn="just"/>
            <a:r>
              <a:rPr lang="en-US" sz="1400" dirty="0">
                <a:latin typeface="Androgyne" panose="05080000000003050000" pitchFamily="82" charset="0"/>
              </a:rPr>
              <a:t>The dataset comprises accident events described by several categorical and numerical features. Each row represents a unique incident, distinguished by a combination of year, district, vehicle type, and other attributes. Various districts and vehicle types are well represented, capturing a broad scenario of Delhi’s road safety profile. Columns are clearly defined for accurate analysis, with unique values identified for accident types and victim groups.</a:t>
            </a:r>
          </a:p>
          <a:p>
            <a:pPr algn="just"/>
            <a:r>
              <a:rPr lang="en-US" sz="1400" b="1" dirty="0">
                <a:latin typeface="Androgyne" panose="05080000000003050000" pitchFamily="82" charset="0"/>
              </a:rPr>
              <a:t>2. Departmental Distribution</a:t>
            </a:r>
          </a:p>
          <a:p>
            <a:pPr algn="just"/>
            <a:r>
              <a:rPr lang="en-US" sz="1400" dirty="0">
                <a:latin typeface="Androgyne" panose="05080000000003050000" pitchFamily="82" charset="0"/>
              </a:rPr>
              <a:t>Accidents are categorized into types such as “SIMPLE ACCIDENT,” “FATAL ACCIDENT,” and “NON INJURY.” The majority of records fall under simple accidents, while fatal accidents account for a significant portion, highlighting ongoing safety concerns. Non-injury cases are relatively less frequent. Understanding this distribution aids in prioritizing accident prevention strategies.</a:t>
            </a: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4BCAE-8943-7F7B-1206-7A1687BF7C78}"/>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3. State-wise Representation</a:t>
            </a:r>
          </a:p>
          <a:p>
            <a:pPr algn="just"/>
            <a:r>
              <a:rPr lang="en-US" sz="1400" dirty="0">
                <a:latin typeface="Androgyne" panose="05080000000003050000" pitchFamily="82" charset="0"/>
              </a:rPr>
              <a:t>Records span all major districts in Delhi, including New Delhi, South East Delhi, North Delhi (Rohini), and others. Accident counts differ by district, with some areas showing higher incident rates. Such geographic diversity is crucial for localized policy interventions and resource allocation in public safety and urban planning.</a:t>
            </a:r>
          </a:p>
          <a:p>
            <a:pPr algn="just"/>
            <a:r>
              <a:rPr lang="en-US" sz="1400" b="1" dirty="0">
                <a:latin typeface="Androgyne" panose="05080000000003050000" pitchFamily="82" charset="0"/>
              </a:rPr>
              <a:t>4. Vehicle-wise Trends</a:t>
            </a:r>
          </a:p>
          <a:p>
            <a:pPr algn="just"/>
            <a:r>
              <a:rPr lang="en-US" sz="1400" dirty="0">
                <a:latin typeface="Androgyne" panose="05080000000003050000" pitchFamily="82" charset="0"/>
              </a:rPr>
              <a:t>The 'VEHICLE AT FAULT' column reveals which vehicle types are most frequently involved in accidents. Private cars, unknown vehicles, and certain commercial types feature prominently. The data helps identify which vehicle categories require stricter regulations or public awareness campaigns.</a:t>
            </a:r>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C0532-D6C8-8A56-B5C0-05792400C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082BE-172D-1967-C41F-71E3CC07B340}"/>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9C49BF6-7843-FB89-74AF-5935B9A674B8}"/>
              </a:ext>
            </a:extLst>
          </p:cNvPr>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5. Injury and Fatality Insights</a:t>
            </a:r>
          </a:p>
          <a:p>
            <a:pPr algn="just"/>
            <a:r>
              <a:rPr lang="en-US" sz="1400" dirty="0">
                <a:latin typeface="Androgyne" panose="05080000000003050000" pitchFamily="82" charset="0"/>
              </a:rPr>
              <a:t>Injured and killed statistics per accident vary widely, with some incidents resulting in multiple casualties while others record none. The distribution of these numeric features provides a basis for assessing the severity and outcomes of road accidents in Delhi, allowing calculation of averages, medians, and other summary statistics.</a:t>
            </a:r>
          </a:p>
          <a:p>
            <a:pPr algn="just"/>
            <a:r>
              <a:rPr lang="en-US" sz="1400" b="1" dirty="0">
                <a:latin typeface="Androgyne" panose="05080000000003050000" pitchFamily="82" charset="0"/>
              </a:rPr>
              <a:t>6. Year-wise Trends</a:t>
            </a:r>
          </a:p>
          <a:p>
            <a:pPr algn="just"/>
            <a:r>
              <a:rPr lang="en-US" sz="1400" dirty="0">
                <a:latin typeface="Androgyne" panose="05080000000003050000" pitchFamily="82" charset="0"/>
              </a:rPr>
              <a:t>Analysis shows changing accident frequencies over the years, with certain years marking notable spikes or declines. Improvement in accident numbers likely reflects changes in road safety policies, infrastructure, or traffic volumes.</a:t>
            </a:r>
          </a:p>
        </p:txBody>
      </p:sp>
    </p:spTree>
    <p:extLst>
      <p:ext uri="{BB962C8B-B14F-4D97-AF65-F5344CB8AC3E}">
        <p14:creationId xmlns:p14="http://schemas.microsoft.com/office/powerpoint/2010/main" val="150925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B007A-C36F-8C58-4CCC-D1CD1092F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4C4D7B-B198-8692-A42E-3F7DF4781805}"/>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985BC515-B4FE-9CFD-A427-73168BB91BC5}"/>
              </a:ext>
            </a:extLst>
          </p:cNvPr>
          <p:cNvSpPr>
            <a:spLocks noGrp="1"/>
          </p:cNvSpPr>
          <p:nvPr>
            <p:ph idx="1"/>
          </p:nvPr>
        </p:nvSpPr>
        <p:spPr>
          <a:xfrm>
            <a:off x="822960" y="2003050"/>
            <a:ext cx="7543801" cy="4023360"/>
          </a:xfrm>
        </p:spPr>
        <p:txBody>
          <a:bodyPr>
            <a:noAutofit/>
          </a:bodyPr>
          <a:lstStyle/>
          <a:p>
            <a:pPr algn="just"/>
            <a:r>
              <a:rPr lang="en-US" sz="1400" b="1" dirty="0">
                <a:latin typeface="Androgyne" panose="05080000000003050000" pitchFamily="82" charset="0"/>
              </a:rPr>
              <a:t>7. Key Relationships</a:t>
            </a:r>
          </a:p>
          <a:p>
            <a:pPr algn="just"/>
            <a:r>
              <a:rPr lang="en-US" sz="1400" b="1" dirty="0">
                <a:latin typeface="Androgyne" panose="05080000000003050000" pitchFamily="82" charset="0"/>
              </a:rPr>
              <a:t>Accident Type vs. Severity: </a:t>
            </a:r>
            <a:r>
              <a:rPr lang="en-US" sz="1400" dirty="0">
                <a:latin typeface="Androgyne" panose="05080000000003050000" pitchFamily="82" charset="0"/>
              </a:rPr>
              <a:t>Fatal accidents typically involve higher numbers of injured and killed.</a:t>
            </a:r>
          </a:p>
          <a:p>
            <a:pPr algn="just"/>
            <a:r>
              <a:rPr lang="en-US" sz="1400" b="1" dirty="0">
                <a:latin typeface="Androgyne" panose="05080000000003050000" pitchFamily="82" charset="0"/>
              </a:rPr>
              <a:t>District vs. Incident Rate: </a:t>
            </a:r>
            <a:r>
              <a:rPr lang="en-US" sz="1400" dirty="0">
                <a:latin typeface="Androgyne" panose="05080000000003050000" pitchFamily="82" charset="0"/>
              </a:rPr>
              <a:t>Some districts show concentrated accident hotspots</a:t>
            </a:r>
            <a:r>
              <a:rPr lang="en-US" sz="1400" b="1" dirty="0">
                <a:latin typeface="Androgyne" panose="05080000000003050000" pitchFamily="82" charset="0"/>
              </a:rPr>
              <a:t>.</a:t>
            </a:r>
          </a:p>
          <a:p>
            <a:pPr algn="just"/>
            <a:r>
              <a:rPr lang="en-US" sz="1400" b="1" dirty="0">
                <a:latin typeface="Androgyne" panose="05080000000003050000" pitchFamily="82" charset="0"/>
              </a:rPr>
              <a:t>Vehicle Type vs. Casualties: </a:t>
            </a:r>
            <a:r>
              <a:rPr lang="en-US" sz="1400" dirty="0">
                <a:latin typeface="Androgyne" panose="05080000000003050000" pitchFamily="82" charset="0"/>
              </a:rPr>
              <a:t>Certain vehicle categories correlate with higher accident impacts8. Workforce Characteristics</a:t>
            </a:r>
          </a:p>
        </p:txBody>
      </p:sp>
    </p:spTree>
    <p:extLst>
      <p:ext uri="{BB962C8B-B14F-4D97-AF65-F5344CB8AC3E}">
        <p14:creationId xmlns:p14="http://schemas.microsoft.com/office/powerpoint/2010/main" val="38696871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r>
              <a:rPr lang="en-US" b="1" dirty="0">
                <a:ea typeface="Tahoma" panose="020B0604030504040204" pitchFamily="34" charset="0"/>
                <a:cs typeface="Tahoma" panose="020B0604030504040204" pitchFamily="34" charset="0"/>
              </a:rPr>
              <a:t>Distribution of Accidents by District</a:t>
            </a:r>
          </a:p>
        </p:txBody>
      </p:sp>
      <p:sp>
        <p:nvSpPr>
          <p:cNvPr id="4" name="TextBox 3"/>
          <p:cNvSpPr txBox="1"/>
          <p:nvPr/>
        </p:nvSpPr>
        <p:spPr>
          <a:xfrm>
            <a:off x="353962" y="5158845"/>
            <a:ext cx="8622890" cy="369332"/>
          </a:xfrm>
          <a:prstGeom prst="rect">
            <a:avLst/>
          </a:prstGeom>
          <a:noFill/>
        </p:spPr>
        <p:txBody>
          <a:bodyPr wrap="square">
            <a:spAutoFit/>
          </a:bodyPr>
          <a:lstStyle/>
          <a:p>
            <a:r>
              <a:rPr lang="en-US" dirty="0"/>
              <a:t>New Delhi district has the highest recorded accidents, indicating a high-risk zone.</a:t>
            </a:r>
          </a:p>
        </p:txBody>
      </p:sp>
      <p:pic>
        <p:nvPicPr>
          <p:cNvPr id="8" name="Picture 7">
            <a:extLst>
              <a:ext uri="{FF2B5EF4-FFF2-40B4-BE49-F238E27FC236}">
                <a16:creationId xmlns:a16="http://schemas.microsoft.com/office/drawing/2014/main" id="{7EAA4F97-B883-CF74-39F2-4AA2471B8BA6}"/>
              </a:ext>
            </a:extLst>
          </p:cNvPr>
          <p:cNvPicPr>
            <a:picLocks noChangeAspect="1"/>
          </p:cNvPicPr>
          <p:nvPr/>
        </p:nvPicPr>
        <p:blipFill>
          <a:blip r:embed="rId2"/>
          <a:stretch>
            <a:fillRect/>
          </a:stretch>
        </p:blipFill>
        <p:spPr>
          <a:xfrm>
            <a:off x="1577535" y="2039113"/>
            <a:ext cx="5988930" cy="297179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r>
              <a:rPr lang="en-IN" b="1" dirty="0"/>
              <a:t>Proportion of Accident Types</a:t>
            </a:r>
          </a:p>
        </p:txBody>
      </p:sp>
      <p:sp>
        <p:nvSpPr>
          <p:cNvPr id="4" name="TextBox 3"/>
          <p:cNvSpPr txBox="1"/>
          <p:nvPr/>
        </p:nvSpPr>
        <p:spPr>
          <a:xfrm>
            <a:off x="314632" y="5136847"/>
            <a:ext cx="8829368" cy="923330"/>
          </a:xfrm>
          <a:prstGeom prst="rect">
            <a:avLst/>
          </a:prstGeom>
          <a:noFill/>
        </p:spPr>
        <p:txBody>
          <a:bodyPr wrap="square">
            <a:spAutoFit/>
          </a:bodyPr>
          <a:lstStyle/>
          <a:p>
            <a:pPr marL="285750" indent="-285750" algn="just">
              <a:buFont typeface="Arial" panose="020B0604020202020204" pitchFamily="34" charset="0"/>
              <a:buChar char="•"/>
            </a:pPr>
            <a:r>
              <a:rPr lang="en-US" dirty="0"/>
              <a:t>The dominance of simple accidents suggests most road incidents are non-fatal, but the 21.9% share of fatal accidents underscores an urgent need for targeted safety measures and interventions to reduce severe outcomes on Delhi's roads.</a:t>
            </a:r>
            <a:endParaRPr dirty="0">
              <a:latin typeface="Androgyne" panose="05080000000003050000" pitchFamily="82" charset="0"/>
            </a:endParaRPr>
          </a:p>
        </p:txBody>
      </p:sp>
      <p:pic>
        <p:nvPicPr>
          <p:cNvPr id="5" name="Picture 4">
            <a:extLst>
              <a:ext uri="{FF2B5EF4-FFF2-40B4-BE49-F238E27FC236}">
                <a16:creationId xmlns:a16="http://schemas.microsoft.com/office/drawing/2014/main" id="{0539AEDA-A6A0-D2B2-9EC4-54A01C809D49}"/>
              </a:ext>
            </a:extLst>
          </p:cNvPr>
          <p:cNvPicPr>
            <a:picLocks noChangeAspect="1"/>
          </p:cNvPicPr>
          <p:nvPr/>
        </p:nvPicPr>
        <p:blipFill>
          <a:blip r:embed="rId2"/>
          <a:stretch>
            <a:fillRect/>
          </a:stretch>
        </p:blipFill>
        <p:spPr>
          <a:xfrm>
            <a:off x="2690786" y="1819657"/>
            <a:ext cx="3509435" cy="33832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a:xfrm>
            <a:off x="304800" y="286604"/>
            <a:ext cx="8608292" cy="1450757"/>
          </a:xfrm>
        </p:spPr>
        <p:txBody>
          <a:bodyPr>
            <a:normAutofit/>
          </a:bodyPr>
          <a:lstStyle/>
          <a:p>
            <a:r>
              <a:rPr lang="en-IN" b="1" dirty="0"/>
              <a:t>Year-wise Trend of Accidents</a:t>
            </a:r>
          </a:p>
        </p:txBody>
      </p:sp>
      <p:sp>
        <p:nvSpPr>
          <p:cNvPr id="8" name="Rectangle 1">
            <a:extLst>
              <a:ext uri="{FF2B5EF4-FFF2-40B4-BE49-F238E27FC236}">
                <a16:creationId xmlns:a16="http://schemas.microsoft.com/office/drawing/2014/main" id="{B6707F36-EE9B-4882-9C8C-E56E1FC2A886}"/>
              </a:ext>
            </a:extLst>
          </p:cNvPr>
          <p:cNvSpPr>
            <a:spLocks noChangeArrowheads="1"/>
          </p:cNvSpPr>
          <p:nvPr/>
        </p:nvSpPr>
        <p:spPr bwMode="auto">
          <a:xfrm>
            <a:off x="80284" y="5117872"/>
            <a:ext cx="89834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buFontTx/>
              <a:buChar char="•"/>
            </a:pPr>
            <a:r>
              <a:rPr lang="en-US" dirty="0"/>
              <a:t>The downward trend could be attributed to the implementation of improved road safety regulations, enhanced traffic management, or other infrastructural developments. This positive change highlights the effectiveness of targeted policy measures and increased public awareness.</a:t>
            </a:r>
            <a:endParaRPr lang="en-US" altLang="en-US" dirty="0">
              <a:latin typeface="Androgyne" panose="05080000000003050000" pitchFamily="82" charset="0"/>
            </a:endParaRPr>
          </a:p>
        </p:txBody>
      </p:sp>
      <p:pic>
        <p:nvPicPr>
          <p:cNvPr id="5" name="Picture 4">
            <a:extLst>
              <a:ext uri="{FF2B5EF4-FFF2-40B4-BE49-F238E27FC236}">
                <a16:creationId xmlns:a16="http://schemas.microsoft.com/office/drawing/2014/main" id="{612B8162-6B72-D198-AA09-4222435D052E}"/>
              </a:ext>
            </a:extLst>
          </p:cNvPr>
          <p:cNvPicPr>
            <a:picLocks noChangeAspect="1"/>
          </p:cNvPicPr>
          <p:nvPr/>
        </p:nvPicPr>
        <p:blipFill>
          <a:blip r:embed="rId2"/>
          <a:stretch>
            <a:fillRect/>
          </a:stretch>
        </p:blipFill>
        <p:spPr>
          <a:xfrm>
            <a:off x="1197864" y="1884586"/>
            <a:ext cx="6526956" cy="3236054"/>
          </a:xfrm>
          <a:prstGeom prst="rect">
            <a:avLst/>
          </a:prstGeom>
        </p:spPr>
      </p:pic>
    </p:spTree>
    <p:extLst>
      <p:ext uri="{BB962C8B-B14F-4D97-AF65-F5344CB8AC3E}">
        <p14:creationId xmlns:p14="http://schemas.microsoft.com/office/powerpoint/2010/main" val="323748263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207</TotalTime>
  <Words>946</Words>
  <Application>Microsoft Office PowerPoint</Application>
  <PresentationFormat>On-screen Show (4:3)</PresentationFormat>
  <Paragraphs>54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Androgyne</vt:lpstr>
      <vt:lpstr>Arial</vt:lpstr>
      <vt:lpstr>Calibri</vt:lpstr>
      <vt:lpstr>Calibri Light</vt:lpstr>
      <vt:lpstr>Tahoma</vt:lpstr>
      <vt:lpstr>Retrospect</vt:lpstr>
      <vt:lpstr>  Delhi Crime Data Analysis  Source: :https://www.kaggle.com/datasets/pranaylokhandelp/delhi-crime-data Dataset: DelhiCrime Email: rohithamadala2018@gmail.com Phone :8897911844 LinkedIn : https://www.linkedin.com/in/rohithamadala/</vt:lpstr>
      <vt:lpstr>Introduction</vt:lpstr>
      <vt:lpstr>Initial Analysis of the Dataset</vt:lpstr>
      <vt:lpstr>Initial Analysis of the Dataset</vt:lpstr>
      <vt:lpstr>Initial Analysis of the Dataset</vt:lpstr>
      <vt:lpstr>Initial Analysis of the Dataset</vt:lpstr>
      <vt:lpstr>Distribution of Accidents by District</vt:lpstr>
      <vt:lpstr>Proportion of Accident Types</vt:lpstr>
      <vt:lpstr>Year-wise Trend of Accidents</vt:lpstr>
      <vt:lpstr>Distribution of Victim Types</vt:lpstr>
      <vt:lpstr>Distribution of Accident Types</vt:lpstr>
      <vt:lpstr>Dataset Observation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 SATYA BHARADWAJ KOLLEPARA</dc:creator>
  <cp:keywords/>
  <dc:description>generated using python-pptx</dc:description>
  <cp:lastModifiedBy>rohithamadala2018@outlook.com</cp:lastModifiedBy>
  <cp:revision>30</cp:revision>
  <dcterms:created xsi:type="dcterms:W3CDTF">2013-01-27T09:14:16Z</dcterms:created>
  <dcterms:modified xsi:type="dcterms:W3CDTF">2025-10-07T16:03:19Z</dcterms:modified>
  <cp:category/>
</cp:coreProperties>
</file>