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51" r:id="rId2"/>
    <p:sldId id="2235" r:id="rId3"/>
    <p:sldId id="4119" r:id="rId4"/>
    <p:sldId id="4120" r:id="rId5"/>
    <p:sldId id="4115" r:id="rId6"/>
    <p:sldId id="4122" r:id="rId7"/>
    <p:sldId id="4121" r:id="rId8"/>
    <p:sldId id="4126" r:id="rId9"/>
    <p:sldId id="4127" r:id="rId10"/>
    <p:sldId id="4128" r:id="rId11"/>
    <p:sldId id="4129" r:id="rId12"/>
    <p:sldId id="4130" r:id="rId13"/>
    <p:sldId id="4131" r:id="rId14"/>
    <p:sldId id="409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977"/>
    <a:srgbClr val="ED55E1"/>
    <a:srgbClr val="641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6263" autoAdjust="0"/>
  </p:normalViewPr>
  <p:slideViewPr>
    <p:cSldViewPr>
      <p:cViewPr>
        <p:scale>
          <a:sx n="66" d="100"/>
          <a:sy n="66" d="100"/>
        </p:scale>
        <p:origin x="388" y="128"/>
      </p:cViewPr>
      <p:guideLst>
        <p:guide orient="horz" pos="2160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CAA68-2318-8D41-9DA1-0D001DCB52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2F402-D177-7449-8E4F-F0A4CCEE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43BD-2C6F-4DDD-ACE6-F22F30DA98F4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02422-307E-4AF8-87BB-9E8442696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98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7BD35B7-DAF1-5B4D-94FA-36B61FD74AC4}" type="slidenum">
              <a:rPr lang="en-US" altLang="x-none"/>
              <a:t>2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71484" y="2668763"/>
            <a:ext cx="8712200" cy="8047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 sz="4800"/>
            </a:lvl2pPr>
            <a:lvl3pPr algn="ctr">
              <a:defRPr sz="4800"/>
            </a:lvl3pPr>
            <a:lvl4pPr algn="ctr">
              <a:defRPr sz="4800"/>
            </a:lvl4pPr>
            <a:lvl5pPr algn="ctr">
              <a:defRPr sz="4800"/>
            </a:lvl5pPr>
          </a:lstStyle>
          <a:p>
            <a:pPr algn="ctr"/>
            <a:r>
              <a:rPr lang="en-US" sz="4800" b="1" dirty="0">
                <a:latin typeface="HK Grotesk" pitchFamily="2" charset="77"/>
              </a:rPr>
              <a:t>Title of Your Presentation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71638" y="3716338"/>
            <a:ext cx="8712200" cy="5238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 sz="2800"/>
            </a:lvl2pPr>
            <a:lvl3pPr algn="ctr">
              <a:defRPr sz="2800"/>
            </a:lvl3pPr>
            <a:lvl4pPr algn="ctr">
              <a:defRPr sz="2800"/>
            </a:lvl4pPr>
            <a:lvl5pPr algn="ctr">
              <a:defRPr sz="2800"/>
            </a:lvl5pPr>
          </a:lstStyle>
          <a:p>
            <a:pPr algn="ctr"/>
            <a:r>
              <a:rPr lang="en-US" sz="2800" b="1" dirty="0">
                <a:latin typeface="HK Grotesk" pitchFamily="2" charset="77"/>
              </a:rPr>
              <a:t>A longer Subtitle that gives the audience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328025" y="4797425"/>
            <a:ext cx="3384550" cy="5238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ctr"/>
            <a:r>
              <a:rPr lang="en-US" sz="2800" b="1" dirty="0">
                <a:latin typeface="HK Grotesk" pitchFamily="2" charset="77"/>
              </a:rPr>
              <a:t>Presenter Details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43872" y="1819163"/>
            <a:ext cx="2808287" cy="584775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pPr lvl="0"/>
            <a:r>
              <a:rPr lang="en-US" dirty="0"/>
              <a:t>Ministry of Agriculture, Cooperation &amp; Farmers Welfare</a:t>
            </a:r>
            <a:endParaRPr lang="en-IN" dirty="0"/>
          </a:p>
        </p:txBody>
      </p:sp>
      <p:pic>
        <p:nvPicPr>
          <p:cNvPr id="3" name="Picture 2" descr="668-6682045_national-emblem-of-india-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2490" y="548640"/>
            <a:ext cx="806450" cy="1262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wo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16" name="Shape 15"/>
          <p:cNvSpPr/>
          <p:nvPr userDrawn="1"/>
        </p:nvSpPr>
        <p:spPr>
          <a:xfrm>
            <a:off x="3200641" y="2270856"/>
            <a:ext cx="5790718" cy="2316287"/>
          </a:xfrm>
          <a:prstGeom prst="leftRightRibb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492375"/>
            <a:ext cx="2362200" cy="2736850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K Grotesk" pitchFamily="2" charset="77"/>
              </a:rPr>
              <a:t>Option 01</a:t>
            </a:r>
          </a:p>
          <a:p>
            <a:pPr algn="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K Grotesk" pitchFamily="2" charset="77"/>
            </a:endParaRP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Place the text of option 01 here. The font used for this text is HK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Grotesk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, which is an open source free font. The font size is 18 pt. </a:t>
            </a:r>
          </a:p>
          <a:p>
            <a:pPr algn="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K Grotesk" pitchFamily="2" charset="77"/>
            </a:endParaRP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1359" y="2390890"/>
            <a:ext cx="2520950" cy="27368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K Grotesk" pitchFamily="2" charset="77"/>
              </a:rPr>
              <a:t>Option 02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K Grotesk" pitchFamily="2" charset="77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Place the text of option 02 here. The font used for this text is HK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Grotesk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, which is an open source free font. The font size is 18 pt. 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19737" y="2924175"/>
            <a:ext cx="2231802" cy="720725"/>
          </a:xfrm>
        </p:spPr>
        <p:txBody>
          <a:bodyPr>
            <a:noAutofit/>
          </a:bodyPr>
          <a:lstStyle>
            <a:lvl1pPr marL="0" indent="0" algn="ctr">
              <a:buNone/>
              <a:defRPr sz="4200">
                <a:solidFill>
                  <a:schemeClr val="bg1"/>
                </a:solidFill>
              </a:defRPr>
            </a:lvl1pPr>
            <a:lvl2pPr algn="ctr">
              <a:defRPr sz="4200"/>
            </a:lvl2pPr>
            <a:lvl3pPr algn="ctr">
              <a:defRPr sz="4200"/>
            </a:lvl3pPr>
            <a:lvl4pPr algn="ctr">
              <a:defRPr sz="4200"/>
            </a:lvl4pPr>
            <a:lvl5pPr algn="ctr">
              <a:defRPr sz="4200"/>
            </a:lvl5pPr>
          </a:lstStyle>
          <a:p>
            <a:pPr lvl="0"/>
            <a:r>
              <a:rPr lang="en-GB" dirty="0">
                <a:latin typeface="HK Grotesk" pitchFamily="2" charset="77"/>
              </a:rPr>
              <a:t>Option 1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7376" y="3241194"/>
            <a:ext cx="2231802" cy="720725"/>
          </a:xfrm>
        </p:spPr>
        <p:txBody>
          <a:bodyPr>
            <a:noAutofit/>
          </a:bodyPr>
          <a:lstStyle>
            <a:lvl1pPr marL="0" indent="0" algn="ctr">
              <a:buNone/>
              <a:defRPr sz="4200">
                <a:solidFill>
                  <a:schemeClr val="bg1"/>
                </a:solidFill>
              </a:defRPr>
            </a:lvl1pPr>
            <a:lvl2pPr algn="ctr">
              <a:defRPr sz="4200"/>
            </a:lvl2pPr>
            <a:lvl3pPr algn="ctr">
              <a:defRPr sz="4200"/>
            </a:lvl3pPr>
            <a:lvl4pPr algn="ctr">
              <a:defRPr sz="4200"/>
            </a:lvl4pPr>
            <a:lvl5pPr algn="ctr">
              <a:defRPr sz="4200"/>
            </a:lvl5pPr>
          </a:lstStyle>
          <a:p>
            <a:pPr lvl="0"/>
            <a:r>
              <a:rPr lang="en-GB" dirty="0">
                <a:latin typeface="HK Grotesk" pitchFamily="2" charset="77"/>
              </a:rPr>
              <a:t>Option 2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3D48EDC-2C82-C2BD-F68D-F4C3C2D3ABB6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3AB2C6-800D-6BEB-FB06-61D795442DA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87961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SmartArt Placeholder 13"/>
          <p:cNvSpPr>
            <a:spLocks noGrp="1"/>
          </p:cNvSpPr>
          <p:nvPr>
            <p:ph type="pic" sz="quarter" idx="13"/>
          </p:nvPr>
        </p:nvSpPr>
        <p:spPr>
          <a:xfrm>
            <a:off x="1343473" y="1628801"/>
            <a:ext cx="8784778" cy="460848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5534BCE6-E43A-0F22-844F-DF2E309155AB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D22C86B-D20E-3975-D8A7-4AF848220D9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six options and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87961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1484041" y="2033021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1484041" y="1587311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5" hasCustomPrompt="1"/>
          </p:nvPr>
        </p:nvSpPr>
        <p:spPr>
          <a:xfrm>
            <a:off x="1484041" y="3605575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16" hasCustomPrompt="1"/>
          </p:nvPr>
        </p:nvSpPr>
        <p:spPr>
          <a:xfrm>
            <a:off x="1484041" y="3159865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17" hasCustomPrompt="1"/>
          </p:nvPr>
        </p:nvSpPr>
        <p:spPr>
          <a:xfrm>
            <a:off x="1484041" y="5138274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39" name="Text Placeholder 34"/>
          <p:cNvSpPr>
            <a:spLocks noGrp="1"/>
          </p:cNvSpPr>
          <p:nvPr>
            <p:ph type="body" sz="quarter" idx="18" hasCustomPrompt="1"/>
          </p:nvPr>
        </p:nvSpPr>
        <p:spPr>
          <a:xfrm>
            <a:off x="1484041" y="4692564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8796957" y="2033021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41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8796957" y="1587311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8796957" y="3605575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43" name="Text Placeholder 34"/>
          <p:cNvSpPr>
            <a:spLocks noGrp="1"/>
          </p:cNvSpPr>
          <p:nvPr>
            <p:ph type="body" sz="quarter" idx="22" hasCustomPrompt="1"/>
          </p:nvPr>
        </p:nvSpPr>
        <p:spPr>
          <a:xfrm>
            <a:off x="8796957" y="3159865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44" name="Text Placeholder 32"/>
          <p:cNvSpPr>
            <a:spLocks noGrp="1"/>
          </p:cNvSpPr>
          <p:nvPr>
            <p:ph type="body" sz="quarter" idx="23" hasCustomPrompt="1"/>
          </p:nvPr>
        </p:nvSpPr>
        <p:spPr>
          <a:xfrm>
            <a:off x="8796957" y="5138274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45" name="Text Placeholder 34"/>
          <p:cNvSpPr>
            <a:spLocks noGrp="1"/>
          </p:cNvSpPr>
          <p:nvPr>
            <p:ph type="body" sz="quarter" idx="24" hasCustomPrompt="1"/>
          </p:nvPr>
        </p:nvSpPr>
        <p:spPr>
          <a:xfrm>
            <a:off x="8796957" y="4692564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48" name="SmartArt Placeholder 47"/>
          <p:cNvSpPr>
            <a:spLocks noGrp="1"/>
          </p:cNvSpPr>
          <p:nvPr>
            <p:ph type="pic" sz="quarter" idx="25"/>
          </p:nvPr>
        </p:nvSpPr>
        <p:spPr>
          <a:xfrm>
            <a:off x="4371300" y="2033588"/>
            <a:ext cx="4069386" cy="3699668"/>
          </a:xfrm>
        </p:spPr>
        <p:txBody>
          <a:bodyPr/>
          <a:lstStyle/>
          <a:p>
            <a:endParaRPr lang="en-IN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4CBD2D82-A3D7-271B-8B09-DB3387FCE56E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AE33D34-8257-7A61-B34B-D2382FF379E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87961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D64E1591-A655-DA66-3E0D-EAE0A219ECA1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96AEA5-A120-0427-11E7-EEDD8B6C939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3557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904084" y="1436655"/>
            <a:ext cx="101246" cy="5002162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Nunito Sans ExtraLight" pitchFamily="2" charset="77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315858" y="1436655"/>
            <a:ext cx="101246" cy="5002162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Nunito Sans ExtraLight" pitchFamily="2" charset="77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77229" y="1638492"/>
            <a:ext cx="493406" cy="647700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94258" y="3449539"/>
            <a:ext cx="2322282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Message From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84313" y="2420938"/>
            <a:ext cx="4392612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77229" y="3307618"/>
            <a:ext cx="505885" cy="645157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076086" y="1773238"/>
            <a:ext cx="1379538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About Us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1484313" y="4147593"/>
            <a:ext cx="4392612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076086" y="4935998"/>
            <a:ext cx="2314461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Our Mission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1488618" y="4773020"/>
            <a:ext cx="505885" cy="698054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1466141" y="5634052"/>
            <a:ext cx="4377818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6828153" y="1636741"/>
            <a:ext cx="493406" cy="647700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7445182" y="3447788"/>
            <a:ext cx="2322282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Business Model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6835237" y="2419187"/>
            <a:ext cx="4392612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6828153" y="3305867"/>
            <a:ext cx="505885" cy="645157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7427010" y="1771487"/>
            <a:ext cx="1379538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Our Vision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6835237" y="4145842"/>
            <a:ext cx="4392612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7427010" y="4934247"/>
            <a:ext cx="2314461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Our History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6839542" y="4771269"/>
            <a:ext cx="505885" cy="698054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8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6817065" y="5632301"/>
            <a:ext cx="4377818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61B99A9E-9DDD-F3B4-E81D-630BC2D6F1B6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CB2345E-FFCE-39A0-16DA-309DFCF866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FE9A3955-0EBD-5678-5C27-8E6C0203C9BB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327827-A480-C5CB-A00A-25DBEA41AEA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F07B2E8-17A7-C3D6-E2C8-1D159562EA41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DF8F43-E20B-D51E-BBB6-B29B3FD5CD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D6D7C4D-AAA4-FDB4-59C9-66FB22297D53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CDA9DD-9C15-4FF5-DB49-4BD461C586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2661154" y="0"/>
            <a:ext cx="9530847" cy="6858000"/>
          </a:xfrm>
          <a:custGeom>
            <a:avLst/>
            <a:gdLst>
              <a:gd name="connsiteX0" fmla="*/ 8278154 w 19056731"/>
              <a:gd name="connsiteY0" fmla="*/ 0 h 13716000"/>
              <a:gd name="connsiteX1" fmla="*/ 19056731 w 19056731"/>
              <a:gd name="connsiteY1" fmla="*/ 0 h 13716000"/>
              <a:gd name="connsiteX2" fmla="*/ 19056731 w 19056731"/>
              <a:gd name="connsiteY2" fmla="*/ 13716000 h 13716000"/>
              <a:gd name="connsiteX3" fmla="*/ 0 w 19056731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6731" h="13716000">
                <a:moveTo>
                  <a:pt x="8278154" y="0"/>
                </a:moveTo>
                <a:lnTo>
                  <a:pt x="19056731" y="0"/>
                </a:lnTo>
                <a:lnTo>
                  <a:pt x="19056731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C95D6F4D-1915-56CE-6F22-2BB6D2F74C58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74DA119-811C-CF44-A6DC-0D4DD70F023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655013" cy="6858000"/>
          </a:xfrm>
          <a:custGeom>
            <a:avLst/>
            <a:gdLst>
              <a:gd name="connsiteX0" fmla="*/ 0 w 11307081"/>
              <a:gd name="connsiteY0" fmla="*/ 0 h 13716000"/>
              <a:gd name="connsiteX1" fmla="*/ 7248934 w 11307081"/>
              <a:gd name="connsiteY1" fmla="*/ 0 h 13716000"/>
              <a:gd name="connsiteX2" fmla="*/ 7486337 w 11307081"/>
              <a:gd name="connsiteY2" fmla="*/ 136504 h 13716000"/>
              <a:gd name="connsiteX3" fmla="*/ 11307081 w 11307081"/>
              <a:gd name="connsiteY3" fmla="*/ 6923314 h 13716000"/>
              <a:gd name="connsiteX4" fmla="*/ 7486337 w 11307081"/>
              <a:gd name="connsiteY4" fmla="*/ 13710124 h 13716000"/>
              <a:gd name="connsiteX5" fmla="*/ 7476118 w 11307081"/>
              <a:gd name="connsiteY5" fmla="*/ 13716000 h 13716000"/>
              <a:gd name="connsiteX6" fmla="*/ 0 w 11307081"/>
              <a:gd name="connsiteY6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07081" h="13716000">
                <a:moveTo>
                  <a:pt x="0" y="0"/>
                </a:moveTo>
                <a:lnTo>
                  <a:pt x="7248934" y="0"/>
                </a:lnTo>
                <a:lnTo>
                  <a:pt x="7486337" y="136504"/>
                </a:lnTo>
                <a:cubicBezTo>
                  <a:pt x="9776963" y="1528322"/>
                  <a:pt x="11307081" y="4047129"/>
                  <a:pt x="11307081" y="6923314"/>
                </a:cubicBezTo>
                <a:cubicBezTo>
                  <a:pt x="11307081" y="9799499"/>
                  <a:pt x="9776963" y="12318306"/>
                  <a:pt x="7486337" y="13710124"/>
                </a:cubicBezTo>
                <a:lnTo>
                  <a:pt x="7476118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803B1FFC-F1A9-5A55-901F-0F8232ED3599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41E13B1-091F-4B9E-64D0-CE83676ACDD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0FE834A0-2C09-08E8-8574-22C7F64D8E70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2A873C2-4B9F-CD25-8E9E-2085E937CD0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1055688" y="1844675"/>
            <a:ext cx="9864725" cy="38877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EC1BCA49-9BEC-9FAB-06B7-59FB6F6033C9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76ECAE2-EBFB-5A6B-CDA6-CB4C1F357F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1055441" y="1844824"/>
            <a:ext cx="4536504" cy="3887788"/>
          </a:xfrm>
        </p:spPr>
        <p:txBody>
          <a:bodyPr/>
          <a:lstStyle/>
          <a:p>
            <a:endParaRPr lang="en-IN"/>
          </a:p>
        </p:txBody>
      </p:sp>
      <p:sp>
        <p:nvSpPr>
          <p:cNvPr id="8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6240016" y="1844824"/>
            <a:ext cx="4536504" cy="388778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31239114-8263-8293-6AA7-40AABED016E9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5A601B-6DEF-2EAE-085D-979F60A388B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911225" y="1772817"/>
            <a:ext cx="10153650" cy="405013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9E6EBED6-5AE3-A584-1B1F-BD2DD4761092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CC6D4EB-0AF7-83C6-76A3-9C466824F10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wo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911226" y="1772817"/>
            <a:ext cx="4464696" cy="4050134"/>
          </a:xfrm>
        </p:spPr>
        <p:txBody>
          <a:bodyPr/>
          <a:lstStyle/>
          <a:p>
            <a:endParaRPr lang="en-IN"/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6816080" y="1772817"/>
            <a:ext cx="4096271" cy="405013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A4C43AE-1A84-85BB-B847-AA1AF94473AF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0846250-9A81-5E0B-D048-BAE8713293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Media lik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558925" y="1989138"/>
            <a:ext cx="9145587" cy="3833812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1225" y="1916113"/>
            <a:ext cx="10369550" cy="390683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B0965F2F-5C84-5052-208A-06CCB348A553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77F506-E5C1-38F5-1CC2-3FD943F5DE6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1224" y="1916832"/>
            <a:ext cx="3039629" cy="392198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19571" y="1916832"/>
            <a:ext cx="2368717" cy="196099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688288" y="1916832"/>
            <a:ext cx="2744052" cy="3906837"/>
          </a:xfrm>
        </p:spPr>
        <p:txBody>
          <a:bodyPr/>
          <a:lstStyle/>
          <a:p>
            <a:r>
              <a:rPr lang="en-IN" dirty="0"/>
              <a:t>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950854" y="1916832"/>
            <a:ext cx="2368717" cy="1960991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19571" y="3877823"/>
            <a:ext cx="2368717" cy="1960991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50854" y="3877823"/>
            <a:ext cx="2368717" cy="1960991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2F6E7A6A-4D01-253F-2A0A-06BB661A60FD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50326" y="119546"/>
            <a:ext cx="506173" cy="82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0480C22-D5DA-878E-C238-2B151530CC0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4680" y="983642"/>
            <a:ext cx="1656184" cy="598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500"/>
              </a:spcBef>
              <a:buNone/>
              <a:defRPr sz="1400" b="0">
                <a:solidFill>
                  <a:schemeClr val="tx1"/>
                </a:solidFill>
                <a:latin typeface="Calibre Medium" panose="020B0603030202060203"/>
              </a:defRPr>
            </a:lvl1pPr>
          </a:lstStyle>
          <a:p>
            <a:pPr lvl="0"/>
            <a:r>
              <a:rPr lang="en-US" dirty="0"/>
              <a:t>Ministry of Culture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K Grotesk" pitchFamily="2" charset="77"/>
              </a:defRPr>
            </a:lvl1pPr>
          </a:lstStyle>
          <a:p>
            <a:r>
              <a:rPr lang="en-IN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hithamadala2018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rohithamadal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26009" y="1610529"/>
            <a:ext cx="856895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b="1" dirty="0">
                <a:latin typeface="Sans-sarif"/>
              </a:rPr>
              <a:t>Registration of Birth and Death(2021)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8784" y="3086739"/>
            <a:ext cx="76328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Dataset: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of birth and death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rohithamadala2018@gmail.com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8897911844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https://www.linkedin.com/in/rohithamadala/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539525" y="582287"/>
            <a:ext cx="497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ans-sarif"/>
              </a:rPr>
              <a:t>Indian Government Dataset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2264" y="6142231"/>
            <a:ext cx="4185529" cy="523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Sans-sarif"/>
              </a:rPr>
              <a:t>Rohitha Madala </a:t>
            </a:r>
          </a:p>
        </p:txBody>
      </p:sp>
      <p:pic>
        <p:nvPicPr>
          <p:cNvPr id="5" name="Picture Placeholder 2" descr="668-6682045_national-emblem-of-india-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84" y="197487"/>
            <a:ext cx="787400" cy="12312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10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712201" y="312294"/>
            <a:ext cx="62222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Birth vs Death Growth Rates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328B7376-1D33-36B2-1B64-C5F526CF16C7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FC2F1-C3F9-3559-91EE-A1063828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96" y="836712"/>
            <a:ext cx="6798324" cy="44617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1534E2-1F95-DE48-1C8D-0424BB430AE9}"/>
              </a:ext>
            </a:extLst>
          </p:cNvPr>
          <p:cNvSpPr txBox="1"/>
          <p:nvPr/>
        </p:nvSpPr>
        <p:spPr>
          <a:xfrm>
            <a:off x="2838461" y="55172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Taluk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districts Birth and Death Growth Rate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11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207568" y="523006"/>
            <a:ext cx="78784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Trend of Births and Deaths Across Selected Taluks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21459A57-9F0C-CE89-53B4-BC6CAC5CED7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BB66D6-810B-28BB-D7E3-13AFAD6D9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95" y="1052736"/>
            <a:ext cx="8351009" cy="41290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32468C-07BA-67ED-0006-458D61569217}"/>
              </a:ext>
            </a:extLst>
          </p:cNvPr>
          <p:cNvSpPr txBox="1"/>
          <p:nvPr/>
        </p:nvSpPr>
        <p:spPr>
          <a:xfrm>
            <a:off x="2137387" y="5482781"/>
            <a:ext cx="813690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These Births and Deaths across taluks shows the condition of a particular area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12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99656" y="548680"/>
            <a:ext cx="62222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Correlation heap of Birth and Death Metrics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AEF18CBB-636E-191C-2011-35AFBE993B3E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C40993-F454-F83D-E2F7-DDC710C3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124744"/>
            <a:ext cx="7517263" cy="48260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13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63352" y="523061"/>
            <a:ext cx="622226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Observations: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FAD92EB-8BD3-CE7C-CF53-06AE8ABB96B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4F1B0F-10F3-3D90-B106-8C01040A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6" y="111546"/>
            <a:ext cx="506012" cy="8230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F07E6-46E8-BE0D-9748-0E6D86C021D6}"/>
              </a:ext>
            </a:extLst>
          </p:cNvPr>
          <p:cNvSpPr txBox="1"/>
          <p:nvPr/>
        </p:nvSpPr>
        <p:spPr>
          <a:xfrm>
            <a:off x="1009102" y="1180054"/>
            <a:ext cx="931059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1.Handling Missing Values: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route distances were effectively filled using the median value to prevent skewing the dataset. This ensured the data remained consistent without extreme fluctuations.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48570-BBAB-76A1-AB3B-5AB4D7E41FC8}"/>
              </a:ext>
            </a:extLst>
          </p:cNvPr>
          <p:cNvSpPr txBox="1"/>
          <p:nvPr/>
        </p:nvSpPr>
        <p:spPr>
          <a:xfrm>
            <a:off x="1056338" y="2551346"/>
            <a:ext cx="921612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 Type Verification and Conversion: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values were correctly formatted, and a new "Miles" column (1 km ≈ 0.62 miles) was added. This improved the clarity of distance-based insights.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DDAF73-0FC0-5835-E6D1-42A69137B3A0}"/>
              </a:ext>
            </a:extLst>
          </p:cNvPr>
          <p:cNvSpPr txBox="1"/>
          <p:nvPr/>
        </p:nvSpPr>
        <p:spPr>
          <a:xfrm>
            <a:off x="1056338" y="3840417"/>
            <a:ext cx="9428782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3.Visual Insights: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having the highest number of routes and total distance, emphasizing its significance as a major hub.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Exposed extreme route lengths in certain locations, indicating potential data anomalies or unique travel patterns.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Plot: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Showed fluctuating route distances while still revealing long-term trends.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F6FEF19D-DB05-6501-165D-20F0C42B7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Plot: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fluctuating route distances while still revealing long-term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 dirty="0"/>
              <a:t> </a:t>
            </a:r>
            <a:fld id="{15D79CB0-29A5-470B-A303-015B39029378}" type="slidenum">
              <a:rPr lang="en-IN" smtClean="0"/>
              <a:t>14</a:t>
            </a:fld>
            <a:endParaRPr lang="en-IN" dirty="0"/>
          </a:p>
        </p:txBody>
      </p:sp>
      <p:pic>
        <p:nvPicPr>
          <p:cNvPr id="26" name="Picture Placeholder 5">
            <a:extLst>
              <a:ext uri="{FF2B5EF4-FFF2-40B4-BE49-F238E27FC236}">
                <a16:creationId xmlns:a16="http://schemas.microsoft.com/office/drawing/2014/main" id="{A6DC223D-8540-C70B-75B7-03A0D0EB053D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9FED6FD-40F2-354E-220D-B0769E86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167" y="1484784"/>
            <a:ext cx="10297665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Demonstrated that a higher number of routes didn’t always correlate with longer distances, suggesting varied travel behaviors.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Illustrated that a few prominent locations accounted for most of the total route distance, indicating concentration in specific regions.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6824" y="352519"/>
            <a:ext cx="7535357" cy="6505483"/>
          </a:xfrm>
          <a:custGeom>
            <a:avLst/>
            <a:gdLst>
              <a:gd name="connsiteX0" fmla="*/ 870790 w 7535357"/>
              <a:gd name="connsiteY0" fmla="*/ 6324367 h 6505483"/>
              <a:gd name="connsiteX1" fmla="*/ 887365 w 7535357"/>
              <a:gd name="connsiteY1" fmla="*/ 6353077 h 6505483"/>
              <a:gd name="connsiteX2" fmla="*/ 941227 w 7535357"/>
              <a:gd name="connsiteY2" fmla="*/ 6446366 h 6505483"/>
              <a:gd name="connsiteX3" fmla="*/ 975359 w 7535357"/>
              <a:gd name="connsiteY3" fmla="*/ 6505483 h 6505483"/>
              <a:gd name="connsiteX4" fmla="*/ 968986 w 7535357"/>
              <a:gd name="connsiteY4" fmla="*/ 6505483 h 6505483"/>
              <a:gd name="connsiteX5" fmla="*/ 2633174 w 7535357"/>
              <a:gd name="connsiteY5" fmla="*/ 2601984 h 6505483"/>
              <a:gd name="connsiteX6" fmla="*/ 5550429 w 7535357"/>
              <a:gd name="connsiteY6" fmla="*/ 2609297 h 6505483"/>
              <a:gd name="connsiteX7" fmla="*/ 6003423 w 7535357"/>
              <a:gd name="connsiteY7" fmla="*/ 2865446 h 6505483"/>
              <a:gd name="connsiteX8" fmla="*/ 7465225 w 7535357"/>
              <a:gd name="connsiteY8" fmla="*/ 5397364 h 6505483"/>
              <a:gd name="connsiteX9" fmla="*/ 7463717 w 7535357"/>
              <a:gd name="connsiteY9" fmla="*/ 5923211 h 6505483"/>
              <a:gd name="connsiteX10" fmla="*/ 7159062 w 7535357"/>
              <a:gd name="connsiteY10" fmla="*/ 6451662 h 6505483"/>
              <a:gd name="connsiteX11" fmla="*/ 7128035 w 7535357"/>
              <a:gd name="connsiteY11" fmla="*/ 6505483 h 6505483"/>
              <a:gd name="connsiteX12" fmla="*/ 1073039 w 7535357"/>
              <a:gd name="connsiteY12" fmla="*/ 6505483 h 6505483"/>
              <a:gd name="connsiteX13" fmla="*/ 986766 w 7535357"/>
              <a:gd name="connsiteY13" fmla="*/ 6356056 h 6505483"/>
              <a:gd name="connsiteX14" fmla="*/ 729452 w 7535357"/>
              <a:gd name="connsiteY14" fmla="*/ 5910374 h 6505483"/>
              <a:gd name="connsiteX15" fmla="*/ 734117 w 7535357"/>
              <a:gd name="connsiteY15" fmla="*/ 5389995 h 6505483"/>
              <a:gd name="connsiteX16" fmla="*/ 2186411 w 7535357"/>
              <a:gd name="connsiteY16" fmla="*/ 2859923 h 6505483"/>
              <a:gd name="connsiteX17" fmla="*/ 2633174 w 7535357"/>
              <a:gd name="connsiteY17" fmla="*/ 2601984 h 6505483"/>
              <a:gd name="connsiteX18" fmla="*/ 631805 w 7535357"/>
              <a:gd name="connsiteY18" fmla="*/ 1616850 h 6505483"/>
              <a:gd name="connsiteX19" fmla="*/ 1562676 w 7535357"/>
              <a:gd name="connsiteY19" fmla="*/ 1616850 h 6505483"/>
              <a:gd name="connsiteX20" fmla="*/ 1705423 w 7535357"/>
              <a:gd name="connsiteY20" fmla="*/ 1700980 h 6505483"/>
              <a:gd name="connsiteX21" fmla="*/ 2171863 w 7535357"/>
              <a:gd name="connsiteY21" fmla="*/ 2504221 h 6505483"/>
              <a:gd name="connsiteX22" fmla="*/ 2171863 w 7535357"/>
              <a:gd name="connsiteY22" fmla="*/ 2668475 h 6505483"/>
              <a:gd name="connsiteX23" fmla="*/ 1705423 w 7535357"/>
              <a:gd name="connsiteY23" fmla="*/ 3471716 h 6505483"/>
              <a:gd name="connsiteX24" fmla="*/ 1562676 w 7535357"/>
              <a:gd name="connsiteY24" fmla="*/ 3555846 h 6505483"/>
              <a:gd name="connsiteX25" fmla="*/ 631805 w 7535357"/>
              <a:gd name="connsiteY25" fmla="*/ 3555846 h 6505483"/>
              <a:gd name="connsiteX26" fmla="*/ 487048 w 7535357"/>
              <a:gd name="connsiteY26" fmla="*/ 3471716 h 6505483"/>
              <a:gd name="connsiteX27" fmla="*/ 22618 w 7535357"/>
              <a:gd name="connsiteY27" fmla="*/ 2668475 h 6505483"/>
              <a:gd name="connsiteX28" fmla="*/ 22618 w 7535357"/>
              <a:gd name="connsiteY28" fmla="*/ 2504221 h 6505483"/>
              <a:gd name="connsiteX29" fmla="*/ 487048 w 7535357"/>
              <a:gd name="connsiteY29" fmla="*/ 1700980 h 6505483"/>
              <a:gd name="connsiteX30" fmla="*/ 631805 w 7535357"/>
              <a:gd name="connsiteY30" fmla="*/ 1616850 h 6505483"/>
              <a:gd name="connsiteX31" fmla="*/ 2438663 w 7535357"/>
              <a:gd name="connsiteY31" fmla="*/ 0 h 6505483"/>
              <a:gd name="connsiteX32" fmla="*/ 3658537 w 7535357"/>
              <a:gd name="connsiteY32" fmla="*/ 0 h 6505483"/>
              <a:gd name="connsiteX33" fmla="*/ 3832803 w 7535357"/>
              <a:gd name="connsiteY33" fmla="*/ 96870 h 6505483"/>
              <a:gd name="connsiteX34" fmla="*/ 4442740 w 7535357"/>
              <a:gd name="connsiteY34" fmla="*/ 1140907 h 6505483"/>
              <a:gd name="connsiteX35" fmla="*/ 4442740 w 7535357"/>
              <a:gd name="connsiteY35" fmla="*/ 1341821 h 6505483"/>
              <a:gd name="connsiteX36" fmla="*/ 3832803 w 7535357"/>
              <a:gd name="connsiteY36" fmla="*/ 2385858 h 6505483"/>
              <a:gd name="connsiteX37" fmla="*/ 3658537 w 7535357"/>
              <a:gd name="connsiteY37" fmla="*/ 2482727 h 6505483"/>
              <a:gd name="connsiteX38" fmla="*/ 2438663 w 7535357"/>
              <a:gd name="connsiteY38" fmla="*/ 2482727 h 6505483"/>
              <a:gd name="connsiteX39" fmla="*/ 2264396 w 7535357"/>
              <a:gd name="connsiteY39" fmla="*/ 2385858 h 6505483"/>
              <a:gd name="connsiteX40" fmla="*/ 1654460 w 7535357"/>
              <a:gd name="connsiteY40" fmla="*/ 1341821 h 6505483"/>
              <a:gd name="connsiteX41" fmla="*/ 1654460 w 7535357"/>
              <a:gd name="connsiteY41" fmla="*/ 1140907 h 6505483"/>
              <a:gd name="connsiteX42" fmla="*/ 2264396 w 7535357"/>
              <a:gd name="connsiteY42" fmla="*/ 96870 h 6505483"/>
              <a:gd name="connsiteX43" fmla="*/ 2438663 w 7535357"/>
              <a:gd name="connsiteY43" fmla="*/ 0 h 650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535357" h="6505483">
                <a:moveTo>
                  <a:pt x="870790" y="6324367"/>
                </a:moveTo>
                <a:lnTo>
                  <a:pt x="887365" y="6353077"/>
                </a:lnTo>
                <a:cubicBezTo>
                  <a:pt x="904174" y="6382190"/>
                  <a:pt x="922103" y="6413242"/>
                  <a:pt x="941227" y="6446366"/>
                </a:cubicBezTo>
                <a:lnTo>
                  <a:pt x="975359" y="6505483"/>
                </a:lnTo>
                <a:lnTo>
                  <a:pt x="968986" y="6505483"/>
                </a:lnTo>
                <a:close/>
                <a:moveTo>
                  <a:pt x="2633174" y="2601984"/>
                </a:moveTo>
                <a:cubicBezTo>
                  <a:pt x="2633174" y="2601984"/>
                  <a:pt x="2633174" y="2601984"/>
                  <a:pt x="5550429" y="2609297"/>
                </a:cubicBezTo>
                <a:cubicBezTo>
                  <a:pt x="5736287" y="2604071"/>
                  <a:pt x="5911862" y="2706860"/>
                  <a:pt x="6003423" y="2865446"/>
                </a:cubicBezTo>
                <a:cubicBezTo>
                  <a:pt x="6003423" y="2865446"/>
                  <a:pt x="6003423" y="2865446"/>
                  <a:pt x="7465225" y="5397364"/>
                </a:cubicBezTo>
                <a:cubicBezTo>
                  <a:pt x="7559943" y="5561419"/>
                  <a:pt x="7558015" y="5759398"/>
                  <a:pt x="7463717" y="5923211"/>
                </a:cubicBezTo>
                <a:cubicBezTo>
                  <a:pt x="7463717" y="5923211"/>
                  <a:pt x="7463717" y="5923211"/>
                  <a:pt x="7159062" y="6451662"/>
                </a:cubicBezTo>
                <a:lnTo>
                  <a:pt x="7128035" y="6505483"/>
                </a:lnTo>
                <a:lnTo>
                  <a:pt x="1073039" y="6505483"/>
                </a:lnTo>
                <a:lnTo>
                  <a:pt x="986766" y="6356056"/>
                </a:lnTo>
                <a:cubicBezTo>
                  <a:pt x="906468" y="6216974"/>
                  <a:pt x="820815" y="6068620"/>
                  <a:pt x="729452" y="5910374"/>
                </a:cubicBezTo>
                <a:cubicBezTo>
                  <a:pt x="637892" y="5751787"/>
                  <a:pt x="636662" y="5548340"/>
                  <a:pt x="734117" y="5389995"/>
                </a:cubicBezTo>
                <a:cubicBezTo>
                  <a:pt x="734117" y="5389995"/>
                  <a:pt x="734117" y="5389995"/>
                  <a:pt x="2186411" y="2859923"/>
                </a:cubicBezTo>
                <a:cubicBezTo>
                  <a:pt x="2275261" y="2699254"/>
                  <a:pt x="2449608" y="2598596"/>
                  <a:pt x="2633174" y="2601984"/>
                </a:cubicBezTo>
                <a:close/>
                <a:moveTo>
                  <a:pt x="631805" y="1616850"/>
                </a:moveTo>
                <a:cubicBezTo>
                  <a:pt x="631805" y="1616850"/>
                  <a:pt x="631805" y="1616850"/>
                  <a:pt x="1562676" y="1616850"/>
                </a:cubicBezTo>
                <a:cubicBezTo>
                  <a:pt x="1620981" y="1616850"/>
                  <a:pt x="1677276" y="1648900"/>
                  <a:pt x="1705423" y="1700980"/>
                </a:cubicBezTo>
                <a:cubicBezTo>
                  <a:pt x="1705423" y="1700980"/>
                  <a:pt x="1705423" y="1700980"/>
                  <a:pt x="2171863" y="2504221"/>
                </a:cubicBezTo>
                <a:cubicBezTo>
                  <a:pt x="2202021" y="2554299"/>
                  <a:pt x="2202021" y="2618398"/>
                  <a:pt x="2171863" y="2668475"/>
                </a:cubicBezTo>
                <a:cubicBezTo>
                  <a:pt x="2171863" y="2668475"/>
                  <a:pt x="2171863" y="2668475"/>
                  <a:pt x="1705423" y="3471716"/>
                </a:cubicBezTo>
                <a:cubicBezTo>
                  <a:pt x="1677276" y="3523797"/>
                  <a:pt x="1620981" y="3555846"/>
                  <a:pt x="1562676" y="3555846"/>
                </a:cubicBezTo>
                <a:cubicBezTo>
                  <a:pt x="1562676" y="3555846"/>
                  <a:pt x="1562676" y="3555846"/>
                  <a:pt x="631805" y="3555846"/>
                </a:cubicBezTo>
                <a:cubicBezTo>
                  <a:pt x="571490" y="3555846"/>
                  <a:pt x="517206" y="3523797"/>
                  <a:pt x="487048" y="3471716"/>
                </a:cubicBezTo>
                <a:cubicBezTo>
                  <a:pt x="487048" y="3471716"/>
                  <a:pt x="487048" y="3471716"/>
                  <a:pt x="22618" y="2668475"/>
                </a:cubicBezTo>
                <a:cubicBezTo>
                  <a:pt x="-7540" y="2618398"/>
                  <a:pt x="-7540" y="2554299"/>
                  <a:pt x="22618" y="2504221"/>
                </a:cubicBezTo>
                <a:cubicBezTo>
                  <a:pt x="22618" y="2504221"/>
                  <a:pt x="22618" y="2504221"/>
                  <a:pt x="487048" y="1700980"/>
                </a:cubicBezTo>
                <a:cubicBezTo>
                  <a:pt x="517206" y="1648900"/>
                  <a:pt x="571490" y="1616850"/>
                  <a:pt x="631805" y="1616850"/>
                </a:cubicBezTo>
                <a:close/>
                <a:moveTo>
                  <a:pt x="2438663" y="0"/>
                </a:moveTo>
                <a:cubicBezTo>
                  <a:pt x="3658537" y="0"/>
                  <a:pt x="3658537" y="0"/>
                  <a:pt x="3658537" y="0"/>
                </a:cubicBezTo>
                <a:cubicBezTo>
                  <a:pt x="3720256" y="0"/>
                  <a:pt x="3800129" y="43054"/>
                  <a:pt x="3832803" y="96870"/>
                </a:cubicBezTo>
                <a:cubicBezTo>
                  <a:pt x="4442740" y="1140907"/>
                  <a:pt x="4442740" y="1140907"/>
                  <a:pt x="4442740" y="1140907"/>
                </a:cubicBezTo>
                <a:cubicBezTo>
                  <a:pt x="4471785" y="1198311"/>
                  <a:pt x="4471785" y="1284417"/>
                  <a:pt x="4442740" y="1341821"/>
                </a:cubicBezTo>
                <a:cubicBezTo>
                  <a:pt x="3832803" y="2385858"/>
                  <a:pt x="3832803" y="2385858"/>
                  <a:pt x="3832803" y="2385858"/>
                </a:cubicBezTo>
                <a:cubicBezTo>
                  <a:pt x="3800129" y="2439675"/>
                  <a:pt x="3720256" y="2482727"/>
                  <a:pt x="3658537" y="2482727"/>
                </a:cubicBezTo>
                <a:lnTo>
                  <a:pt x="2438663" y="2482727"/>
                </a:lnTo>
                <a:cubicBezTo>
                  <a:pt x="2373313" y="2482727"/>
                  <a:pt x="2293441" y="2439675"/>
                  <a:pt x="2264396" y="2385858"/>
                </a:cubicBezTo>
                <a:cubicBezTo>
                  <a:pt x="1654460" y="1341821"/>
                  <a:pt x="1654460" y="1341821"/>
                  <a:pt x="1654460" y="1341821"/>
                </a:cubicBezTo>
                <a:cubicBezTo>
                  <a:pt x="1621784" y="1284417"/>
                  <a:pt x="1621784" y="1198311"/>
                  <a:pt x="1654460" y="1140907"/>
                </a:cubicBezTo>
                <a:cubicBezTo>
                  <a:pt x="2264396" y="96870"/>
                  <a:pt x="2264396" y="96870"/>
                  <a:pt x="2264396" y="96870"/>
                </a:cubicBezTo>
                <a:cubicBezTo>
                  <a:pt x="2293441" y="43054"/>
                  <a:pt x="2373313" y="0"/>
                  <a:pt x="243866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1704" y="836712"/>
            <a:ext cx="6225435" cy="1768345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latin typeface="Sans-sarif"/>
              </a:rPr>
              <a:t>Thank You</a:t>
            </a:r>
            <a:r>
              <a:rPr lang="en-US" b="1" dirty="0">
                <a:latin typeface="Sans-sarif"/>
              </a:rPr>
              <a:t>…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itle 2"/>
          <p:cNvSpPr txBox="1"/>
          <p:nvPr/>
        </p:nvSpPr>
        <p:spPr>
          <a:xfrm>
            <a:off x="1066467" y="1484553"/>
            <a:ext cx="9566037" cy="1914435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of Birth and Death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provides comprehensive insights into the vital statistics recorded across various taluks and districts. This dataset highlights the trends in birth and death registrations, focusing on:	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>
                <a:latin typeface="Sans-sarif"/>
              </a:rPr>
              <a:t>2</a:t>
            </a:fld>
            <a:endParaRPr lang="en-IN" dirty="0">
              <a:latin typeface="Sans-sarif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354DFC4-0E21-36AC-799B-AA6841212747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/>
      </p:pic>
      <p:sp>
        <p:nvSpPr>
          <p:cNvPr id="29" name="TextBox 28"/>
          <p:cNvSpPr txBox="1"/>
          <p:nvPr/>
        </p:nvSpPr>
        <p:spPr>
          <a:xfrm>
            <a:off x="-960784" y="481499"/>
            <a:ext cx="71287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3F71A34-2772-3325-6443-E98F488C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 Registered Events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categorized by gender (Male, Female, Transgender)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E2A7C-94CB-91B4-F634-025BA0C26C69}"/>
              </a:ext>
            </a:extLst>
          </p:cNvPr>
          <p:cNvSpPr txBox="1"/>
          <p:nvPr/>
        </p:nvSpPr>
        <p:spPr>
          <a:xfrm>
            <a:off x="1415480" y="3054072"/>
            <a:ext cx="799288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Registered Events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categorized by gender (Male, Female, Transgender)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Distribution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birth and death registrations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and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demographic groups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AEE2BD-82EE-D1F7-50B3-EEBF6FC3236A}"/>
              </a:ext>
            </a:extLst>
          </p:cNvPr>
          <p:cNvSpPr txBox="1"/>
          <p:nvPr/>
        </p:nvSpPr>
        <p:spPr>
          <a:xfrm>
            <a:off x="988945" y="4476174"/>
            <a:ext cx="972108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aims to uncover key insights, identify potential factors influencing registration delays, and provide data-driven recommendations for improving registration efficiency.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>
                <a:latin typeface="Sans-sarif"/>
              </a:rPr>
              <a:t>3</a:t>
            </a:fld>
            <a:endParaRPr lang="en-IN" dirty="0">
              <a:latin typeface="Sans-sarif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68696" y="506347"/>
            <a:ext cx="62222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Overview 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738CF25A-0A73-9EAA-2DB8-52DBF532CB05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E673C8-12DC-0BD2-560F-AF3135C8C7FF}"/>
              </a:ext>
            </a:extLst>
          </p:cNvPr>
          <p:cNvSpPr txBox="1"/>
          <p:nvPr/>
        </p:nvSpPr>
        <p:spPr>
          <a:xfrm>
            <a:off x="1057275" y="1443841"/>
            <a:ext cx="9575229" cy="378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of Birth and Death 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insights into late-registered events across various taluks/districts. The key features of the dataset are as follows: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Dataset: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236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columns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Covered: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taluks/districts (e.g.,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Chikkodi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Raibag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Data: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 Registrations: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Categorized by Male, Female, Transgender, and Total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 Registrations: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Categorized by Male, Female, Transgender, and Total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Area: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Late-registered events, indicating delays in official reporting of vital statistics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5360" y="535939"/>
            <a:ext cx="62222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Dataset Analysis</a:t>
            </a:r>
            <a:endParaRPr lang="en-US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>
                <a:latin typeface="HK Grotesk" pitchFamily="2" charset="77"/>
              </a:rPr>
              <a:t>4</a:t>
            </a:fld>
            <a:endParaRPr lang="en-IN" dirty="0">
              <a:latin typeface="HK Grotesk" pitchFamily="2" charset="77"/>
            </a:endParaRPr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D54F962E-3A7C-3EC0-B17F-1EBB2F9B1683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D6D75F3-5941-EB5C-DBFA-521B7233A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7" y="1703374"/>
            <a:ext cx="8382423" cy="392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unique taluks/districts and observed registration patterns for births and deaths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of Birth and Death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checked for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necessary columns to appropriate data types for consistency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 of Analysis: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The analysis aims to: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 Identify regions with high or low registration counts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 Observe gender distribution trends in birth and death records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 Highlight patterns that may indicate systemic delays or registration inefficiencies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5</a:t>
            </a:fld>
            <a:endParaRPr lang="en-IN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ED944630-472B-E20C-C974-F8B886295F87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11B2D8-232B-912D-09E7-7C7F0DE2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5" y="1032946"/>
            <a:ext cx="7020469" cy="4031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3F7CD8-3ABD-A3CF-0726-D8F6906D1D5E}"/>
              </a:ext>
            </a:extLst>
          </p:cNvPr>
          <p:cNvSpPr txBox="1"/>
          <p:nvPr/>
        </p:nvSpPr>
        <p:spPr>
          <a:xfrm>
            <a:off x="1904786" y="334857"/>
            <a:ext cx="7770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Taluks with Highest Late-Registered Births (2021)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F49CE-218C-E4BA-6A53-0DEC3BB6A604}"/>
              </a:ext>
            </a:extLst>
          </p:cNvPr>
          <p:cNvSpPr txBox="1"/>
          <p:nvPr/>
        </p:nvSpPr>
        <p:spPr>
          <a:xfrm>
            <a:off x="677241" y="5273750"/>
            <a:ext cx="1022513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plot shows the top 10 Taluks with the highest total births in 2021, highlighting regional birth distribution trends.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6</a:t>
            </a:fld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503712" y="302567"/>
            <a:ext cx="622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in Births</a:t>
            </a:r>
          </a:p>
        </p:txBody>
      </p:sp>
      <p:pic>
        <p:nvPicPr>
          <p:cNvPr id="19" name="Picture Placeholder 5">
            <a:extLst>
              <a:ext uri="{FF2B5EF4-FFF2-40B4-BE49-F238E27FC236}">
                <a16:creationId xmlns:a16="http://schemas.microsoft.com/office/drawing/2014/main" id="{CDE1B6BF-1EA1-2392-6C00-39CE4D03C2C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5F1910-63EA-2133-9A94-CDCF7CBC3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977082"/>
            <a:ext cx="5256584" cy="40710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DE2276-EFFC-B63D-F190-BA9E14B3853F}"/>
              </a:ext>
            </a:extLst>
          </p:cNvPr>
          <p:cNvSpPr txBox="1"/>
          <p:nvPr/>
        </p:nvSpPr>
        <p:spPr>
          <a:xfrm>
            <a:off x="804069" y="5261003"/>
            <a:ext cx="993933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in Late-Registered Births (2021) in pie chart format highest births are observed as male compared female and others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7</a:t>
            </a:fld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655528" y="226512"/>
            <a:ext cx="688094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of Births and Deaths Across Taluks</a:t>
            </a:r>
            <a:endParaRPr lang="en-US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191C6271-6CD6-4F3D-BA10-8CC43265C73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A75477-9DCA-D9D1-BC72-554E833DD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24" y="983642"/>
            <a:ext cx="8561751" cy="4248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BE8294-9CC2-868D-0E81-C078EC5ED21A}"/>
              </a:ext>
            </a:extLst>
          </p:cNvPr>
          <p:cNvSpPr txBox="1"/>
          <p:nvPr/>
        </p:nvSpPr>
        <p:spPr>
          <a:xfrm>
            <a:off x="2667381" y="5527391"/>
            <a:ext cx="727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analysis talks about the total births in each taluk districts.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8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951881" y="403374"/>
            <a:ext cx="75251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Gender Breakdown of Births in Top 5 Taluks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EA2DB13A-D262-2368-EE13-8D84A4F1FF4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9F3A1-BA50-035E-75A0-1AD2B9BE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73" y="968781"/>
            <a:ext cx="6798146" cy="42135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B41763-DD74-FFB0-D0A7-D4447B1817FA}"/>
              </a:ext>
            </a:extLst>
          </p:cNvPr>
          <p:cNvSpPr txBox="1"/>
          <p:nvPr/>
        </p:nvSpPr>
        <p:spPr>
          <a:xfrm>
            <a:off x="1847528" y="5499919"/>
            <a:ext cx="82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analysis says about the birth of both male and female in top 5 taluk districts.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9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75159" y="404664"/>
            <a:ext cx="1044168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Violin Plot of Male vs Female Birth Distribution</a:t>
            </a: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00F88430-3BB2-6B72-03A5-DC40C3D07A75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550863" y="119063"/>
            <a:ext cx="506412" cy="8286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A16CE6-23C3-3C7A-B9FA-1A9739E4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960397"/>
            <a:ext cx="6610350" cy="427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3F28-E364-4883-DAE3-0F60497BF902}"/>
              </a:ext>
            </a:extLst>
          </p:cNvPr>
          <p:cNvSpPr txBox="1"/>
          <p:nvPr/>
        </p:nvSpPr>
        <p:spPr>
          <a:xfrm>
            <a:off x="2207568" y="5554496"/>
            <a:ext cx="8421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violin plot shows the clear representation of both Male and Female Births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726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Calibre Medium</vt:lpstr>
      <vt:lpstr>Calibri</vt:lpstr>
      <vt:lpstr>HK Grotesk</vt:lpstr>
      <vt:lpstr>Nunito Sans ExtraLight</vt:lpstr>
      <vt:lpstr>Sans-sarif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rohithamadala2018@outlook.com</cp:lastModifiedBy>
  <cp:revision>69</cp:revision>
  <dcterms:created xsi:type="dcterms:W3CDTF">2021-06-21T15:58:00Z</dcterms:created>
  <dcterms:modified xsi:type="dcterms:W3CDTF">2025-03-23T08:48:36Z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