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e4735a0a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ce4735a0a8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e4735a0a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ce4735a0a8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e4735a0a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ce4735a0a8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e4735a0a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ce4735a0a8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e4735a0a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ce4735a0a8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e4735a0a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ce4735a0a8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ed63871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ced6387162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2"/>
          <p:cNvSpPr txBox="1"/>
          <p:nvPr>
            <p:ph idx="1" type="subTitle"/>
          </p:nvPr>
        </p:nvSpPr>
        <p:spPr>
          <a:xfrm>
            <a:off x="1363133" y="494771"/>
            <a:ext cx="9144000" cy="14525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4400"/>
              <a:buNone/>
              <a:defRPr b="1" sz="4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3" name="Google Shape;13;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6" name="Google Shape;56;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0"/>
          <p:cNvSpPr/>
          <p:nvPr>
            <p:ph idx="2" type="pic"/>
          </p:nvPr>
        </p:nvSpPr>
        <p:spPr>
          <a:xfrm>
            <a:off x="5183188" y="987425"/>
            <a:ext cx="6172200" cy="4873625"/>
          </a:xfrm>
          <a:prstGeom prst="rect">
            <a:avLst/>
          </a:prstGeom>
          <a:noFill/>
          <a:ln>
            <a:noFill/>
          </a:ln>
        </p:spPr>
      </p:sp>
      <p:sp>
        <p:nvSpPr>
          <p:cNvPr id="63" name="Google Shape;63;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3"/>
          <p:cNvSpPr txBox="1"/>
          <p:nvPr>
            <p:ph idx="1" type="subTitle"/>
          </p:nvPr>
        </p:nvSpPr>
        <p:spPr>
          <a:xfrm>
            <a:off x="1363133" y="494771"/>
            <a:ext cx="10404426" cy="14525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None/>
            </a:pPr>
            <a:r>
              <a:rPr lang="en-US"/>
              <a:t>Department of Electronics and Communication Engineering, VNIT Nagpur</a:t>
            </a:r>
            <a:endParaRPr/>
          </a:p>
        </p:txBody>
      </p:sp>
      <p:sp>
        <p:nvSpPr>
          <p:cNvPr id="84" name="Google Shape;84;p13"/>
          <p:cNvSpPr txBox="1"/>
          <p:nvPr/>
        </p:nvSpPr>
        <p:spPr>
          <a:xfrm>
            <a:off x="1276250" y="2663978"/>
            <a:ext cx="10404426" cy="248059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Mini Project Submission </a:t>
            </a:r>
            <a:endParaRPr/>
          </a:p>
          <a:p>
            <a:pPr indent="0" lvl="0" marL="0" marR="0" rtl="0" algn="ctr">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For</a:t>
            </a:r>
            <a:endParaRPr/>
          </a:p>
          <a:p>
            <a:pPr indent="0" lvl="0" marL="0" marR="0" rtl="0" algn="ctr">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ECL 423</a:t>
            </a:r>
            <a:r>
              <a:rPr b="0" i="0" lang="en-US" sz="2800" u="none" cap="none" strike="noStrike">
                <a:solidFill>
                  <a:schemeClr val="dk1"/>
                </a:solidFill>
                <a:latin typeface="Calibri"/>
                <a:ea typeface="Calibri"/>
                <a:cs typeface="Calibri"/>
                <a:sym typeface="Calibri"/>
              </a:rPr>
              <a:t>: Image Analysis and Computer Vision</a:t>
            </a:r>
            <a:endParaRPr/>
          </a:p>
          <a:p>
            <a:pPr indent="0" lvl="0" marL="0" marR="0" rtl="0" algn="ctr">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(Academic Year: 2023-24)</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Results</a:t>
            </a:r>
            <a:endParaRPr b="1"/>
          </a:p>
        </p:txBody>
      </p:sp>
      <p:sp>
        <p:nvSpPr>
          <p:cNvPr id="139" name="Google Shape;139;p22"/>
          <p:cNvSpPr txBox="1"/>
          <p:nvPr/>
        </p:nvSpPr>
        <p:spPr>
          <a:xfrm>
            <a:off x="960900" y="1503325"/>
            <a:ext cx="2720100" cy="8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Original image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40" name="Google Shape;140;p22"/>
          <p:cNvPicPr preferRelativeResize="0"/>
          <p:nvPr/>
        </p:nvPicPr>
        <p:blipFill>
          <a:blip r:embed="rId3">
            <a:alphaModFix/>
          </a:blip>
          <a:stretch>
            <a:fillRect/>
          </a:stretch>
        </p:blipFill>
        <p:spPr>
          <a:xfrm>
            <a:off x="3681000" y="852425"/>
            <a:ext cx="7881550" cy="5457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Results</a:t>
            </a:r>
            <a:endParaRPr b="1"/>
          </a:p>
        </p:txBody>
      </p:sp>
      <p:sp>
        <p:nvSpPr>
          <p:cNvPr id="146" name="Google Shape;146;p23"/>
          <p:cNvSpPr txBox="1"/>
          <p:nvPr/>
        </p:nvSpPr>
        <p:spPr>
          <a:xfrm>
            <a:off x="960900" y="1503325"/>
            <a:ext cx="2720100" cy="8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Output</a:t>
            </a: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47" name="Google Shape;147;p23"/>
          <p:cNvPicPr preferRelativeResize="0"/>
          <p:nvPr/>
        </p:nvPicPr>
        <p:blipFill>
          <a:blip r:embed="rId3">
            <a:alphaModFix/>
          </a:blip>
          <a:stretch>
            <a:fillRect/>
          </a:stretch>
        </p:blipFill>
        <p:spPr>
          <a:xfrm>
            <a:off x="2877225" y="328500"/>
            <a:ext cx="8476586" cy="6200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Challenges</a:t>
            </a:r>
            <a:endParaRPr b="1"/>
          </a:p>
        </p:txBody>
      </p:sp>
      <p:sp>
        <p:nvSpPr>
          <p:cNvPr id="153" name="Google Shape;153;p24"/>
          <p:cNvSpPr txBox="1"/>
          <p:nvPr/>
        </p:nvSpPr>
        <p:spPr>
          <a:xfrm>
            <a:off x="960900" y="1782300"/>
            <a:ext cx="10515600" cy="43008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Lighting conditions, camera calibration, and image resolution can affect measurement accuracy.</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Noise and occlusions may hinder object detection and contour analysis.</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Proper preprocessing and algorithm selection are critical for reliable results.</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Conclusion</a:t>
            </a:r>
            <a:endParaRPr b="1"/>
          </a:p>
        </p:txBody>
      </p:sp>
      <p:sp>
        <p:nvSpPr>
          <p:cNvPr id="159" name="Google Shape;159;p25"/>
          <p:cNvSpPr txBox="1"/>
          <p:nvPr>
            <p:ph idx="1" type="body"/>
          </p:nvPr>
        </p:nvSpPr>
        <p:spPr>
          <a:xfrm>
            <a:off x="838200" y="1503325"/>
            <a:ext cx="10515600" cy="48588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Therefore, it can be concluded that this</a:t>
            </a:r>
            <a:r>
              <a:rPr lang="en-US"/>
              <a:t> project demonstrates a comprehensive pipeline for object size estimation and segmentation through image processing techniques.</a:t>
            </a:r>
            <a:endParaRPr/>
          </a:p>
          <a:p>
            <a:pPr indent="-342900" lvl="0" marL="457200" rtl="0" algn="l">
              <a:lnSpc>
                <a:spcPct val="90000"/>
              </a:lnSpc>
              <a:spcBef>
                <a:spcPts val="0"/>
              </a:spcBef>
              <a:spcAft>
                <a:spcPts val="0"/>
              </a:spcAft>
              <a:buSzPts val="1800"/>
              <a:buChar char="●"/>
            </a:pPr>
            <a:r>
              <a:rPr lang="en-US"/>
              <a:t>Techniques such as grayscale conversion, Gaussian blur, Canny edge detection, and morphological closing are employed for effective preprocessing, enhancing object detection accuracy while reducing noise.</a:t>
            </a:r>
            <a:endParaRPr/>
          </a:p>
          <a:p>
            <a:pPr indent="-342900" lvl="0" marL="457200" rtl="0" algn="l">
              <a:lnSpc>
                <a:spcPct val="90000"/>
              </a:lnSpc>
              <a:spcBef>
                <a:spcPts val="0"/>
              </a:spcBef>
              <a:spcAft>
                <a:spcPts val="0"/>
              </a:spcAft>
              <a:buSzPts val="1800"/>
              <a:buChar char="●"/>
            </a:pPr>
            <a:r>
              <a:rPr lang="en-US"/>
              <a:t>Determination of reference objects facilitates accurate metric conversion, ensuring precise size measurements.</a:t>
            </a:r>
            <a:endParaRPr/>
          </a:p>
          <a:p>
            <a:pPr indent="-342900" lvl="0" marL="457200" rtl="0" algn="l">
              <a:lnSpc>
                <a:spcPct val="90000"/>
              </a:lnSpc>
              <a:spcBef>
                <a:spcPts val="0"/>
              </a:spcBef>
              <a:spcAft>
                <a:spcPts val="0"/>
              </a:spcAft>
              <a:buSzPts val="1800"/>
              <a:buChar char="●"/>
            </a:pPr>
            <a:r>
              <a:rPr lang="en-US"/>
              <a:t>Our code is detecting and measuring minute details in object too.</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References…</a:t>
            </a:r>
            <a:endParaRPr b="1"/>
          </a:p>
        </p:txBody>
      </p:sp>
      <p:sp>
        <p:nvSpPr>
          <p:cNvPr id="165" name="Google Shape;165;p2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10000"/>
          </a:bodyPr>
          <a:lstStyle/>
          <a:p>
            <a:pPr indent="-342900" lvl="0" marL="457200" rtl="0" algn="l">
              <a:spcBef>
                <a:spcPts val="0"/>
              </a:spcBef>
              <a:spcAft>
                <a:spcPts val="0"/>
              </a:spcAft>
              <a:buSzPts val="1800"/>
              <a:buChar char="•"/>
            </a:pPr>
            <a:r>
              <a:rPr lang="en-US"/>
              <a:t>S. Anjanayya, S. P. Sai, S. S. Vardhan, S. Vivek, A. Vaishnavi and V. Ashwanthi, "Object size measurement using open CV (Computer Vision)," 2023 International Conference on Research Methodologies in Knowledge Management, Artificial Intelligence and Telecommunication Engineering (RMKMATE), Chennai, India, 2023, pp. 1-6, doi: 10.1109/RMKMATE59243.2023.10369151. keywords: {Computer vision;Shape measurement;Semantic segmentation;Quality control;Size measurement;Cameras;Real-time systems;Open cv;Stereo vision;Dimension calculation;Edge detection},</a:t>
            </a:r>
            <a:endParaRPr/>
          </a:p>
          <a:p>
            <a:pPr indent="0" lvl="0" marL="0" rtl="0" algn="l">
              <a:spcBef>
                <a:spcPts val="0"/>
              </a:spcBef>
              <a:spcAft>
                <a:spcPts val="0"/>
              </a:spcAft>
              <a:buNone/>
            </a:pPr>
            <a:r>
              <a:t/>
            </a:r>
            <a:endParaRPr/>
          </a:p>
          <a:p>
            <a:pPr indent="0" lvl="0" marL="228600" rtl="0" algn="l">
              <a:lnSpc>
                <a:spcPct val="9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idx="4294967295" type="ctrTitle"/>
          </p:nvPr>
        </p:nvSpPr>
        <p:spPr>
          <a:xfrm>
            <a:off x="1303950" y="473123"/>
            <a:ext cx="9281400" cy="929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n-US" sz="3600"/>
              <a:t>OBJECT SIZE MEASUREMENT USING </a:t>
            </a:r>
            <a:r>
              <a:rPr b="1" lang="en-US" sz="3600"/>
              <a:t>OPENCV</a:t>
            </a:r>
            <a:endParaRPr b="1" i="0" sz="3600" u="none" cap="none" strike="noStrike">
              <a:solidFill>
                <a:schemeClr val="dk1"/>
              </a:solidFill>
              <a:latin typeface="Calibri"/>
              <a:ea typeface="Calibri"/>
              <a:cs typeface="Calibri"/>
              <a:sym typeface="Calibri"/>
            </a:endParaRPr>
          </a:p>
        </p:txBody>
      </p:sp>
      <p:sp>
        <p:nvSpPr>
          <p:cNvPr id="90" name="Google Shape;90;p14"/>
          <p:cNvSpPr/>
          <p:nvPr/>
        </p:nvSpPr>
        <p:spPr>
          <a:xfrm>
            <a:off x="2827950" y="1991525"/>
            <a:ext cx="6618300" cy="102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300">
                <a:solidFill>
                  <a:schemeClr val="dk1"/>
                </a:solidFill>
                <a:latin typeface="Calibri"/>
                <a:ea typeface="Calibri"/>
                <a:cs typeface="Calibri"/>
                <a:sym typeface="Calibri"/>
              </a:rPr>
              <a:t>Somuri Rohitha </a:t>
            </a:r>
            <a:r>
              <a:rPr b="0" i="0" lang="en-US" sz="2300" u="none" cap="none" strike="noStrike">
                <a:solidFill>
                  <a:schemeClr val="dk1"/>
                </a:solidFill>
                <a:latin typeface="Calibri"/>
                <a:ea typeface="Calibri"/>
                <a:cs typeface="Calibri"/>
                <a:sym typeface="Calibri"/>
              </a:rPr>
              <a:t> (BT20ECE</a:t>
            </a:r>
            <a:r>
              <a:rPr lang="en-US" sz="2300">
                <a:solidFill>
                  <a:schemeClr val="dk1"/>
                </a:solidFill>
                <a:latin typeface="Calibri"/>
                <a:ea typeface="Calibri"/>
                <a:cs typeface="Calibri"/>
                <a:sym typeface="Calibri"/>
              </a:rPr>
              <a:t>097</a:t>
            </a:r>
            <a:r>
              <a:rPr b="0" i="0" lang="en-US" sz="2300" u="none" cap="none" strike="noStrike">
                <a:solidFill>
                  <a:schemeClr val="dk1"/>
                </a:solidFill>
                <a:latin typeface="Calibri"/>
                <a:ea typeface="Calibri"/>
                <a:cs typeface="Calibri"/>
                <a:sym typeface="Calibri"/>
              </a:rPr>
              <a:t>)</a:t>
            </a:r>
            <a:endParaRPr sz="1900"/>
          </a:p>
          <a:p>
            <a:pPr indent="0" lvl="0" marL="0" marR="0" rtl="0" algn="ctr">
              <a:spcBef>
                <a:spcPts val="0"/>
              </a:spcBef>
              <a:spcAft>
                <a:spcPts val="0"/>
              </a:spcAft>
              <a:buNone/>
            </a:pPr>
            <a:r>
              <a:rPr lang="en-US" sz="2300">
                <a:solidFill>
                  <a:schemeClr val="dk1"/>
                </a:solidFill>
                <a:latin typeface="Calibri"/>
                <a:ea typeface="Calibri"/>
                <a:cs typeface="Calibri"/>
                <a:sym typeface="Calibri"/>
              </a:rPr>
              <a:t>Baddam Pranvitha</a:t>
            </a:r>
            <a:r>
              <a:rPr b="0" i="0" lang="en-US" sz="2300" u="none" cap="none" strike="noStrike">
                <a:solidFill>
                  <a:schemeClr val="dk1"/>
                </a:solidFill>
                <a:latin typeface="Calibri"/>
                <a:ea typeface="Calibri"/>
                <a:cs typeface="Calibri"/>
                <a:sym typeface="Calibri"/>
              </a:rPr>
              <a:t> (BT20ECE</a:t>
            </a:r>
            <a:r>
              <a:rPr lang="en-US" sz="2300">
                <a:solidFill>
                  <a:schemeClr val="dk1"/>
                </a:solidFill>
                <a:latin typeface="Calibri"/>
                <a:ea typeface="Calibri"/>
                <a:cs typeface="Calibri"/>
                <a:sym typeface="Calibri"/>
              </a:rPr>
              <a:t>010</a:t>
            </a:r>
            <a:r>
              <a:rPr b="0" i="0" lang="en-US" sz="2300" u="none" cap="none" strike="noStrike">
                <a:solidFill>
                  <a:schemeClr val="dk1"/>
                </a:solidFill>
                <a:latin typeface="Calibri"/>
                <a:ea typeface="Calibri"/>
                <a:cs typeface="Calibri"/>
                <a:sym typeface="Calibri"/>
              </a:rPr>
              <a:t>)</a:t>
            </a:r>
            <a:endParaRPr sz="1900"/>
          </a:p>
          <a:p>
            <a:pPr indent="0" lvl="0" marL="0" marR="0" rtl="0" algn="ctr">
              <a:spcBef>
                <a:spcPts val="0"/>
              </a:spcBef>
              <a:spcAft>
                <a:spcPts val="0"/>
              </a:spcAft>
              <a:buNone/>
            </a:pPr>
            <a:r>
              <a:t/>
            </a:r>
            <a:endParaRPr b="0" i="0" sz="2300" u="none" cap="none" strike="noStrike">
              <a:solidFill>
                <a:schemeClr val="dk1"/>
              </a:solidFill>
              <a:latin typeface="Calibri"/>
              <a:ea typeface="Calibri"/>
              <a:cs typeface="Calibri"/>
              <a:sym typeface="Calibri"/>
            </a:endParaRPr>
          </a:p>
        </p:txBody>
      </p:sp>
      <p:sp>
        <p:nvSpPr>
          <p:cNvPr id="91" name="Google Shape;91;p14"/>
          <p:cNvSpPr/>
          <p:nvPr/>
        </p:nvSpPr>
        <p:spPr>
          <a:xfrm>
            <a:off x="1303950" y="3804825"/>
            <a:ext cx="9955500" cy="2208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Topic Based on the Research Paper:</a:t>
            </a:r>
            <a:endParaRPr sz="1600"/>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S. Anjanayya, S. P. Sai, S. S. Vardhan, S. Vivek, A. Vaishnavi and V. Ashwanthi, "Object size measurement using open CV (Computer Vision)," 2023 International Conference on Research Methodologies in Knowledge Management, Artificial Intelligence and Telecommunication Engineering (RMKMATE), Chennai, India, 2023.</a:t>
            </a:r>
            <a:endParaRPr sz="20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Contents</a:t>
            </a:r>
            <a:endParaRPr b="1"/>
          </a:p>
        </p:txBody>
      </p:sp>
      <p:sp>
        <p:nvSpPr>
          <p:cNvPr id="97" name="Google Shape;9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00050" lvl="0" marL="457200" rtl="0" algn="l">
              <a:lnSpc>
                <a:spcPct val="90000"/>
              </a:lnSpc>
              <a:spcBef>
                <a:spcPts val="1000"/>
              </a:spcBef>
              <a:spcAft>
                <a:spcPts val="0"/>
              </a:spcAft>
              <a:buSzPts val="2700"/>
              <a:buChar char="★"/>
            </a:pPr>
            <a:r>
              <a:rPr lang="en-US" sz="3700"/>
              <a:t>Introduction</a:t>
            </a:r>
            <a:endParaRPr sz="3700"/>
          </a:p>
          <a:p>
            <a:pPr indent="-400050" lvl="0" marL="457200" rtl="0" algn="l">
              <a:lnSpc>
                <a:spcPct val="90000"/>
              </a:lnSpc>
              <a:spcBef>
                <a:spcPts val="0"/>
              </a:spcBef>
              <a:spcAft>
                <a:spcPts val="0"/>
              </a:spcAft>
              <a:buSzPts val="2700"/>
              <a:buChar char="★"/>
            </a:pPr>
            <a:r>
              <a:rPr lang="en-US" sz="3700"/>
              <a:t>Motivation</a:t>
            </a:r>
            <a:endParaRPr sz="3700"/>
          </a:p>
          <a:p>
            <a:pPr indent="-400050" lvl="0" marL="457200" rtl="0" algn="l">
              <a:lnSpc>
                <a:spcPct val="90000"/>
              </a:lnSpc>
              <a:spcBef>
                <a:spcPts val="0"/>
              </a:spcBef>
              <a:spcAft>
                <a:spcPts val="0"/>
              </a:spcAft>
              <a:buSzPts val="2700"/>
              <a:buChar char="★"/>
            </a:pPr>
            <a:r>
              <a:rPr lang="en-US" sz="3700"/>
              <a:t>Methodology</a:t>
            </a:r>
            <a:endParaRPr sz="3700"/>
          </a:p>
          <a:p>
            <a:pPr indent="-400050" lvl="0" marL="457200" rtl="0" algn="l">
              <a:lnSpc>
                <a:spcPct val="90000"/>
              </a:lnSpc>
              <a:spcBef>
                <a:spcPts val="0"/>
              </a:spcBef>
              <a:spcAft>
                <a:spcPts val="0"/>
              </a:spcAft>
              <a:buSzPts val="2700"/>
              <a:buChar char="★"/>
            </a:pPr>
            <a:r>
              <a:rPr lang="en-US" sz="3700"/>
              <a:t>Results</a:t>
            </a:r>
            <a:endParaRPr sz="3700"/>
          </a:p>
          <a:p>
            <a:pPr indent="-400050" lvl="0" marL="457200" rtl="0" algn="l">
              <a:lnSpc>
                <a:spcPct val="90000"/>
              </a:lnSpc>
              <a:spcBef>
                <a:spcPts val="0"/>
              </a:spcBef>
              <a:spcAft>
                <a:spcPts val="0"/>
              </a:spcAft>
              <a:buSzPts val="2700"/>
              <a:buChar char="★"/>
            </a:pPr>
            <a:r>
              <a:rPr lang="en-US" sz="3700"/>
              <a:t>Challenges</a:t>
            </a:r>
            <a:endParaRPr sz="3700"/>
          </a:p>
          <a:p>
            <a:pPr indent="-400050" lvl="0" marL="457200" rtl="0" algn="l">
              <a:lnSpc>
                <a:spcPct val="90000"/>
              </a:lnSpc>
              <a:spcBef>
                <a:spcPts val="0"/>
              </a:spcBef>
              <a:spcAft>
                <a:spcPts val="0"/>
              </a:spcAft>
              <a:buSzPts val="2700"/>
              <a:buChar char="★"/>
            </a:pPr>
            <a:r>
              <a:rPr lang="en-US" sz="3700"/>
              <a:t>Conclusion</a:t>
            </a:r>
            <a:endParaRPr sz="3700"/>
          </a:p>
          <a:p>
            <a:pPr indent="0" lvl="0" marL="457200" rtl="0" algn="l">
              <a:lnSpc>
                <a:spcPct val="90000"/>
              </a:lnSpc>
              <a:spcBef>
                <a:spcPts val="1000"/>
              </a:spcBef>
              <a:spcAft>
                <a:spcPts val="0"/>
              </a:spcAft>
              <a:buNone/>
            </a:pPr>
            <a:r>
              <a:t/>
            </a:r>
            <a:endParaRPr sz="3700"/>
          </a:p>
          <a:p>
            <a:pPr indent="0" lvl="0" marL="0" rtl="0" algn="ctr">
              <a:lnSpc>
                <a:spcPct val="90000"/>
              </a:lnSpc>
              <a:spcBef>
                <a:spcPts val="1000"/>
              </a:spcBef>
              <a:spcAft>
                <a:spcPts val="0"/>
              </a:spcAft>
              <a:buClr>
                <a:schemeClr val="dk1"/>
              </a:buClr>
              <a:buSzPts val="2800"/>
              <a:buNone/>
            </a:pPr>
            <a:r>
              <a:t/>
            </a:r>
            <a:endParaRPr sz="2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Introduction</a:t>
            </a:r>
            <a:endParaRPr b="1"/>
          </a:p>
        </p:txBody>
      </p:sp>
      <p:sp>
        <p:nvSpPr>
          <p:cNvPr id="103" name="Google Shape;103;p16"/>
          <p:cNvSpPr txBox="1"/>
          <p:nvPr/>
        </p:nvSpPr>
        <p:spPr>
          <a:xfrm>
            <a:off x="170475" y="1433600"/>
            <a:ext cx="11809800" cy="4533300"/>
          </a:xfrm>
          <a:prstGeom prst="rect">
            <a:avLst/>
          </a:prstGeom>
          <a:noFill/>
          <a:ln>
            <a:noFill/>
          </a:ln>
        </p:spPr>
        <p:txBody>
          <a:bodyPr anchorCtr="0" anchor="t" bIns="91425" lIns="91425" spcFirstLastPara="1" rIns="91425" wrap="square" tIns="91425">
            <a:noAutofit/>
          </a:bodyPr>
          <a:lstStyle/>
          <a:p>
            <a:pPr indent="-406400" lvl="0" marL="9144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What is Object Size Measurement</a:t>
            </a:r>
            <a:endParaRPr sz="2800">
              <a:solidFill>
                <a:schemeClr val="dk1"/>
              </a:solidFill>
              <a:latin typeface="Calibri"/>
              <a:ea typeface="Calibri"/>
              <a:cs typeface="Calibri"/>
              <a:sym typeface="Calibri"/>
            </a:endParaRPr>
          </a:p>
          <a:p>
            <a:pPr indent="-406400" lvl="1" marL="13716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Object Size Measurement is determining the dimensions (length, width, height) of objects.</a:t>
            </a:r>
            <a:endParaRPr sz="2800">
              <a:solidFill>
                <a:schemeClr val="dk1"/>
              </a:solidFill>
              <a:latin typeface="Calibri"/>
              <a:ea typeface="Calibri"/>
              <a:cs typeface="Calibri"/>
              <a:sym typeface="Calibri"/>
            </a:endParaRPr>
          </a:p>
          <a:p>
            <a:pPr indent="-406400" lvl="1" marL="13716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It's crucial for various applications such as manufacturing, quality control, and scientific research.</a:t>
            </a:r>
            <a:endParaRPr sz="2800">
              <a:solidFill>
                <a:schemeClr val="dk1"/>
              </a:solidFill>
              <a:latin typeface="Calibri"/>
              <a:ea typeface="Calibri"/>
              <a:cs typeface="Calibri"/>
              <a:sym typeface="Calibri"/>
            </a:endParaRPr>
          </a:p>
          <a:p>
            <a:pPr indent="-406400" lvl="0" marL="9144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Introduction to openCV</a:t>
            </a:r>
            <a:endParaRPr sz="2800">
              <a:solidFill>
                <a:schemeClr val="dk1"/>
              </a:solidFill>
              <a:latin typeface="Calibri"/>
              <a:ea typeface="Calibri"/>
              <a:cs typeface="Calibri"/>
              <a:sym typeface="Calibri"/>
            </a:endParaRPr>
          </a:p>
          <a:p>
            <a:pPr indent="-406400" lvl="1" marL="13716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OpenCV is an open-source computer vision and machine learning software library.</a:t>
            </a:r>
            <a:endParaRPr sz="2800">
              <a:solidFill>
                <a:schemeClr val="dk1"/>
              </a:solidFill>
              <a:latin typeface="Calibri"/>
              <a:ea typeface="Calibri"/>
              <a:cs typeface="Calibri"/>
              <a:sym typeface="Calibri"/>
            </a:endParaRPr>
          </a:p>
          <a:p>
            <a:pPr indent="-406400" lvl="1" marL="13716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It provides tools and functions to perform image processing tasks, including object detection and measurement.</a:t>
            </a:r>
            <a:endParaRPr sz="2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Introduction</a:t>
            </a:r>
            <a:endParaRPr b="1"/>
          </a:p>
        </p:txBody>
      </p:sp>
      <p:sp>
        <p:nvSpPr>
          <p:cNvPr id="109" name="Google Shape;109;p17"/>
          <p:cNvSpPr txBox="1"/>
          <p:nvPr/>
        </p:nvSpPr>
        <p:spPr>
          <a:xfrm>
            <a:off x="960900" y="1596325"/>
            <a:ext cx="10515600" cy="38127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Using OpenCV for Object Size Measurement</a:t>
            </a:r>
            <a:endParaRPr sz="2800">
              <a:solidFill>
                <a:schemeClr val="dk1"/>
              </a:solidFill>
              <a:latin typeface="Calibri"/>
              <a:ea typeface="Calibri"/>
              <a:cs typeface="Calibri"/>
              <a:sym typeface="Calibri"/>
            </a:endParaRPr>
          </a:p>
          <a:p>
            <a:pPr indent="-406400" lvl="1" marL="9144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OpenCV offers several methods for object size measurement:</a:t>
            </a:r>
            <a:endParaRPr sz="2800">
              <a:solidFill>
                <a:schemeClr val="dk1"/>
              </a:solidFill>
              <a:latin typeface="Calibri"/>
              <a:ea typeface="Calibri"/>
              <a:cs typeface="Calibri"/>
              <a:sym typeface="Calibri"/>
            </a:endParaRPr>
          </a:p>
          <a:p>
            <a:pPr indent="-406400" lvl="2" marL="13716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Image processing techniques (e.g., edge detection, contour analysis)</a:t>
            </a:r>
            <a:endParaRPr sz="2800">
              <a:solidFill>
                <a:schemeClr val="dk1"/>
              </a:solidFill>
              <a:latin typeface="Calibri"/>
              <a:ea typeface="Calibri"/>
              <a:cs typeface="Calibri"/>
              <a:sym typeface="Calibri"/>
            </a:endParaRPr>
          </a:p>
          <a:p>
            <a:pPr indent="-406400" lvl="2" marL="13716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Feature extraction algorithms</a:t>
            </a:r>
            <a:endParaRPr sz="2800">
              <a:solidFill>
                <a:schemeClr val="dk1"/>
              </a:solidFill>
              <a:latin typeface="Calibri"/>
              <a:ea typeface="Calibri"/>
              <a:cs typeface="Calibri"/>
              <a:sym typeface="Calibri"/>
            </a:endParaRPr>
          </a:p>
          <a:p>
            <a:pPr indent="-406400" lvl="2" marL="13716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Camera calibration for accurate measurements</a:t>
            </a:r>
            <a:endParaRPr sz="2800">
              <a:solidFill>
                <a:schemeClr val="dk1"/>
              </a:solidFill>
              <a:latin typeface="Calibri"/>
              <a:ea typeface="Calibri"/>
              <a:cs typeface="Calibri"/>
              <a:sym typeface="Calibri"/>
            </a:endParaRPr>
          </a:p>
          <a:p>
            <a:pPr indent="-406400" lvl="2" marL="13716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These methods can be customized based on specific requirements and applications.</a:t>
            </a:r>
            <a:endParaRPr sz="2800">
              <a:solidFill>
                <a:schemeClr val="dk1"/>
              </a:solidFill>
              <a:latin typeface="Calibri"/>
              <a:ea typeface="Calibri"/>
              <a:cs typeface="Calibri"/>
              <a:sym typeface="Calibri"/>
            </a:endParaRPr>
          </a:p>
          <a:p>
            <a:pPr indent="0" lvl="0" marL="91440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Motivation</a:t>
            </a:r>
            <a:endParaRPr/>
          </a:p>
        </p:txBody>
      </p:sp>
      <p:sp>
        <p:nvSpPr>
          <p:cNvPr id="115" name="Google Shape;115;p18"/>
          <p:cNvSpPr txBox="1"/>
          <p:nvPr/>
        </p:nvSpPr>
        <p:spPr>
          <a:xfrm>
            <a:off x="1030625" y="1666075"/>
            <a:ext cx="10323300" cy="4851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800">
                <a:solidFill>
                  <a:schemeClr val="dk1"/>
                </a:solidFill>
                <a:latin typeface="Calibri"/>
                <a:ea typeface="Calibri"/>
                <a:cs typeface="Calibri"/>
                <a:sym typeface="Calibri"/>
              </a:rPr>
              <a:t>These are some aspects which motivated us to take this project,</a:t>
            </a:r>
            <a:endParaRPr sz="2800">
              <a:solidFill>
                <a:schemeClr val="dk1"/>
              </a:solidFill>
              <a:latin typeface="Calibri"/>
              <a:ea typeface="Calibri"/>
              <a:cs typeface="Calibri"/>
              <a:sym typeface="Calibri"/>
            </a:endParaRPr>
          </a:p>
          <a:p>
            <a:pPr indent="-406400" lvl="0" marL="457200" rtl="0" algn="just">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Quality Control:</a:t>
            </a:r>
            <a:r>
              <a:rPr lang="en-US" sz="2800">
                <a:solidFill>
                  <a:schemeClr val="dk1"/>
                </a:solidFill>
                <a:latin typeface="Calibri"/>
                <a:ea typeface="Calibri"/>
                <a:cs typeface="Calibri"/>
                <a:sym typeface="Calibri"/>
              </a:rPr>
              <a:t> Ensure products meet standards by verifying dimensions during manufacturing.</a:t>
            </a:r>
            <a:endParaRPr sz="2800">
              <a:solidFill>
                <a:schemeClr val="dk1"/>
              </a:solidFill>
              <a:latin typeface="Calibri"/>
              <a:ea typeface="Calibri"/>
              <a:cs typeface="Calibri"/>
              <a:sym typeface="Calibri"/>
            </a:endParaRPr>
          </a:p>
          <a:p>
            <a:pPr indent="-406400" lvl="0" marL="457200" rtl="0" algn="just">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Cost Efficiency:</a:t>
            </a:r>
            <a:r>
              <a:rPr lang="en-US" sz="2800">
                <a:solidFill>
                  <a:schemeClr val="dk1"/>
                </a:solidFill>
                <a:latin typeface="Calibri"/>
                <a:ea typeface="Calibri"/>
                <a:cs typeface="Calibri"/>
                <a:sym typeface="Calibri"/>
              </a:rPr>
              <a:t> Automate quality control processes to save time and reduce errors.</a:t>
            </a:r>
            <a:endParaRPr sz="2800">
              <a:solidFill>
                <a:schemeClr val="dk1"/>
              </a:solidFill>
              <a:latin typeface="Calibri"/>
              <a:ea typeface="Calibri"/>
              <a:cs typeface="Calibri"/>
              <a:sym typeface="Calibri"/>
            </a:endParaRPr>
          </a:p>
          <a:p>
            <a:pPr indent="-406400" lvl="0" marL="457200" rtl="0" algn="just">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Process Optimization:</a:t>
            </a:r>
            <a:r>
              <a:rPr lang="en-US" sz="2800">
                <a:solidFill>
                  <a:schemeClr val="dk1"/>
                </a:solidFill>
                <a:latin typeface="Calibri"/>
                <a:ea typeface="Calibri"/>
                <a:cs typeface="Calibri"/>
                <a:sym typeface="Calibri"/>
              </a:rPr>
              <a:t> Improve productivity by analyzing measurements to optimize production parameters.</a:t>
            </a:r>
            <a:endParaRPr sz="2800">
              <a:solidFill>
                <a:schemeClr val="dk1"/>
              </a:solidFill>
              <a:latin typeface="Calibri"/>
              <a:ea typeface="Calibri"/>
              <a:cs typeface="Calibri"/>
              <a:sym typeface="Calibri"/>
            </a:endParaRPr>
          </a:p>
          <a:p>
            <a:pPr indent="-406400" lvl="0" marL="457200" rtl="0" algn="just">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Biomedical Applications:</a:t>
            </a:r>
            <a:r>
              <a:rPr lang="en-US" sz="2800">
                <a:solidFill>
                  <a:schemeClr val="dk1"/>
                </a:solidFill>
                <a:latin typeface="Calibri"/>
                <a:ea typeface="Calibri"/>
                <a:cs typeface="Calibri"/>
                <a:sym typeface="Calibri"/>
              </a:rPr>
              <a:t> Aid in disease diagnosis and treatment planning by measuring cells and tissues.</a:t>
            </a:r>
            <a:endParaRPr sz="2800">
              <a:solidFill>
                <a:schemeClr val="dk1"/>
              </a:solidFill>
              <a:latin typeface="Calibri"/>
              <a:ea typeface="Calibri"/>
              <a:cs typeface="Calibri"/>
              <a:sym typeface="Calibri"/>
            </a:endParaRPr>
          </a:p>
          <a:p>
            <a:pPr indent="-406400" lvl="0" marL="457200" rtl="0" algn="just">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Automated Inspection:</a:t>
            </a:r>
            <a:r>
              <a:rPr lang="en-US" sz="2800">
                <a:solidFill>
                  <a:schemeClr val="dk1"/>
                </a:solidFill>
                <a:latin typeface="Calibri"/>
                <a:ea typeface="Calibri"/>
                <a:cs typeface="Calibri"/>
                <a:sym typeface="Calibri"/>
              </a:rPr>
              <a:t> Detect deviations from standard sizes in real-time on assembly lines.</a:t>
            </a:r>
            <a:endParaRPr sz="2800">
              <a:solidFill>
                <a:schemeClr val="dk1"/>
              </a:solidFill>
              <a:latin typeface="Calibri"/>
              <a:ea typeface="Calibri"/>
              <a:cs typeface="Calibri"/>
              <a:sym typeface="Calibri"/>
            </a:endParaRPr>
          </a:p>
          <a:p>
            <a:pPr indent="0" lvl="0" marL="45720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just">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Motivation</a:t>
            </a:r>
            <a:endParaRPr/>
          </a:p>
        </p:txBody>
      </p:sp>
      <p:sp>
        <p:nvSpPr>
          <p:cNvPr id="121" name="Google Shape;121;p19"/>
          <p:cNvSpPr txBox="1"/>
          <p:nvPr/>
        </p:nvSpPr>
        <p:spPr>
          <a:xfrm>
            <a:off x="953075" y="1690700"/>
            <a:ext cx="10515600" cy="4880700"/>
          </a:xfrm>
          <a:prstGeom prst="rect">
            <a:avLst/>
          </a:prstGeom>
          <a:noFill/>
          <a:ln>
            <a:noFill/>
          </a:ln>
        </p:spPr>
        <p:txBody>
          <a:bodyPr anchorCtr="0" anchor="t" bIns="91425" lIns="91425" spcFirstLastPara="1" rIns="91425" wrap="square" tIns="91425">
            <a:noAutofit/>
          </a:bodyPr>
          <a:lstStyle/>
          <a:p>
            <a:pPr indent="-406400" lvl="0" marL="457200" rtl="0" algn="just">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Safety and Security:</a:t>
            </a:r>
            <a:r>
              <a:rPr lang="en-US" sz="2800">
                <a:solidFill>
                  <a:schemeClr val="dk1"/>
                </a:solidFill>
                <a:latin typeface="Calibri"/>
                <a:ea typeface="Calibri"/>
                <a:cs typeface="Calibri"/>
                <a:sym typeface="Calibri"/>
              </a:rPr>
              <a:t> Enhance public safety by detecting and measuring objects in surveillance footage.</a:t>
            </a:r>
            <a:endParaRPr sz="2800">
              <a:solidFill>
                <a:schemeClr val="dk1"/>
              </a:solidFill>
              <a:latin typeface="Calibri"/>
              <a:ea typeface="Calibri"/>
              <a:cs typeface="Calibri"/>
              <a:sym typeface="Calibri"/>
            </a:endParaRPr>
          </a:p>
          <a:p>
            <a:pPr indent="-406400" lvl="0" marL="457200" rtl="0" algn="just">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Education:</a:t>
            </a:r>
            <a:r>
              <a:rPr lang="en-US" sz="2800">
                <a:solidFill>
                  <a:schemeClr val="dk1"/>
                </a:solidFill>
                <a:latin typeface="Calibri"/>
                <a:ea typeface="Calibri"/>
                <a:cs typeface="Calibri"/>
                <a:sym typeface="Calibri"/>
              </a:rPr>
              <a:t> Provide hands-on learning opportunities in computer vision and image processing.</a:t>
            </a:r>
            <a:endParaRPr sz="2800">
              <a:solidFill>
                <a:schemeClr val="dk1"/>
              </a:solidFill>
              <a:latin typeface="Calibri"/>
              <a:ea typeface="Calibri"/>
              <a:cs typeface="Calibri"/>
              <a:sym typeface="Calibri"/>
            </a:endParaRPr>
          </a:p>
          <a:p>
            <a:pPr indent="-406400" lvl="0" marL="457200" rtl="0" algn="just">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Augmented Reality:</a:t>
            </a:r>
            <a:r>
              <a:rPr lang="en-US" sz="2800">
                <a:solidFill>
                  <a:schemeClr val="dk1"/>
                </a:solidFill>
                <a:latin typeface="Calibri"/>
                <a:ea typeface="Calibri"/>
                <a:cs typeface="Calibri"/>
                <a:sym typeface="Calibri"/>
              </a:rPr>
              <a:t> Enhance user experiences by accurately measuring objects for AR applications.</a:t>
            </a:r>
            <a:endParaRPr sz="2800">
              <a:solidFill>
                <a:schemeClr val="dk1"/>
              </a:solidFill>
              <a:latin typeface="Calibri"/>
              <a:ea typeface="Calibri"/>
              <a:cs typeface="Calibri"/>
              <a:sym typeface="Calibri"/>
            </a:endParaRPr>
          </a:p>
          <a:p>
            <a:pPr indent="-406400" lvl="0" marL="457200" rtl="0" algn="just">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Environmental Monitoring:</a:t>
            </a:r>
            <a:r>
              <a:rPr lang="en-US" sz="2800">
                <a:solidFill>
                  <a:schemeClr val="dk1"/>
                </a:solidFill>
                <a:latin typeface="Calibri"/>
                <a:ea typeface="Calibri"/>
                <a:cs typeface="Calibri"/>
                <a:sym typeface="Calibri"/>
              </a:rPr>
              <a:t> Track changes in ecosystems by measuring objects in environmental images.</a:t>
            </a:r>
            <a:endParaRPr sz="2800">
              <a:solidFill>
                <a:schemeClr val="dk1"/>
              </a:solidFill>
              <a:latin typeface="Calibri"/>
              <a:ea typeface="Calibri"/>
              <a:cs typeface="Calibri"/>
              <a:sym typeface="Calibri"/>
            </a:endParaRPr>
          </a:p>
          <a:p>
            <a:pPr indent="0" lvl="0" marL="45720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rtl="0" algn="just">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Methodology</a:t>
            </a:r>
            <a:endParaRPr b="1"/>
          </a:p>
        </p:txBody>
      </p:sp>
      <p:sp>
        <p:nvSpPr>
          <p:cNvPr id="127" name="Google Shape;127;p20"/>
          <p:cNvSpPr txBox="1"/>
          <p:nvPr/>
        </p:nvSpPr>
        <p:spPr>
          <a:xfrm>
            <a:off x="934350" y="1596325"/>
            <a:ext cx="10323300" cy="4672800"/>
          </a:xfrm>
          <a:prstGeom prst="rect">
            <a:avLst/>
          </a:prstGeom>
          <a:noFill/>
          <a:ln>
            <a:noFill/>
          </a:ln>
        </p:spPr>
        <p:txBody>
          <a:bodyPr anchorCtr="0" anchor="t" bIns="91425" lIns="91425" spcFirstLastPara="1" rIns="91425" wrap="square" tIns="91425">
            <a:noAutofit/>
          </a:bodyPr>
          <a:lstStyle/>
          <a:p>
            <a:pPr indent="-406400" lvl="0" marL="45720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Image Pre-processing:</a:t>
            </a:r>
            <a:endParaRPr sz="2800">
              <a:solidFill>
                <a:schemeClr val="dk1"/>
              </a:solidFill>
              <a:latin typeface="Calibri"/>
              <a:ea typeface="Calibri"/>
              <a:cs typeface="Calibri"/>
              <a:sym typeface="Calibri"/>
            </a:endParaRPr>
          </a:p>
          <a:p>
            <a:pPr indent="-406400" lvl="1" marL="91440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Load the image and convert it to grayscale.</a:t>
            </a:r>
            <a:endParaRPr sz="2800">
              <a:solidFill>
                <a:schemeClr val="dk1"/>
              </a:solidFill>
              <a:latin typeface="Calibri"/>
              <a:ea typeface="Calibri"/>
              <a:cs typeface="Calibri"/>
              <a:sym typeface="Calibri"/>
            </a:endParaRPr>
          </a:p>
          <a:p>
            <a:pPr indent="-406400" lvl="1" marL="91440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Apply Gaussian blur to smooth the image and reduce unnecessary edges.</a:t>
            </a:r>
            <a:endParaRPr sz="2800">
              <a:solidFill>
                <a:schemeClr val="dk1"/>
              </a:solidFill>
              <a:latin typeface="Calibri"/>
              <a:ea typeface="Calibri"/>
              <a:cs typeface="Calibri"/>
              <a:sym typeface="Calibri"/>
            </a:endParaRPr>
          </a:p>
          <a:p>
            <a:pPr indent="-406400" lvl="1" marL="91440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Utilize the Canny edge detector for precise edge detection.</a:t>
            </a:r>
            <a:endParaRPr sz="2800">
              <a:solidFill>
                <a:schemeClr val="dk1"/>
              </a:solidFill>
              <a:latin typeface="Calibri"/>
              <a:ea typeface="Calibri"/>
              <a:cs typeface="Calibri"/>
              <a:sym typeface="Calibri"/>
            </a:endParaRPr>
          </a:p>
          <a:p>
            <a:pPr indent="-406400" lvl="1" marL="91440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Perform morphological closing to eliminate noisy contours.</a:t>
            </a:r>
            <a:endParaRPr sz="2800">
              <a:solidFill>
                <a:schemeClr val="dk1"/>
              </a:solidFill>
              <a:latin typeface="Calibri"/>
              <a:ea typeface="Calibri"/>
              <a:cs typeface="Calibri"/>
              <a:sym typeface="Calibri"/>
            </a:endParaRPr>
          </a:p>
          <a:p>
            <a:pPr indent="-406400" lvl="0" marL="45720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Object Segmentation:</a:t>
            </a:r>
            <a:endParaRPr sz="2800">
              <a:solidFill>
                <a:schemeClr val="dk1"/>
              </a:solidFill>
              <a:latin typeface="Calibri"/>
              <a:ea typeface="Calibri"/>
              <a:cs typeface="Calibri"/>
              <a:sym typeface="Calibri"/>
            </a:endParaRPr>
          </a:p>
          <a:p>
            <a:pPr indent="-406400" lvl="1" marL="91440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Identify contours within the processed image.</a:t>
            </a:r>
            <a:endParaRPr sz="2800">
              <a:solidFill>
                <a:schemeClr val="dk1"/>
              </a:solidFill>
              <a:latin typeface="Calibri"/>
              <a:ea typeface="Calibri"/>
              <a:cs typeface="Calibri"/>
              <a:sym typeface="Calibri"/>
            </a:endParaRPr>
          </a:p>
          <a:p>
            <a:pPr indent="-406400" lvl="1" marL="91440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Eliminate small contours based on a predefined area threshold (e.g., 100 pixels).</a:t>
            </a:r>
            <a:endParaRPr sz="2800">
              <a:solidFill>
                <a:schemeClr val="dk1"/>
              </a:solidFill>
              <a:latin typeface="Calibri"/>
              <a:ea typeface="Calibri"/>
              <a:cs typeface="Calibri"/>
              <a:sym typeface="Calibri"/>
            </a:endParaRPr>
          </a:p>
          <a:p>
            <a:pPr indent="-406400" lvl="1" marL="91440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Arrange contours in a left-to-right order to identify reference objects.</a:t>
            </a:r>
            <a:endParaRPr sz="2800">
              <a:solidFill>
                <a:schemeClr val="dk1"/>
              </a:solidFill>
              <a:latin typeface="Calibri"/>
              <a:ea typeface="Calibri"/>
              <a:cs typeface="Calibri"/>
              <a:sym typeface="Calibri"/>
            </a:endParaRPr>
          </a:p>
          <a:p>
            <a:pPr indent="0" lvl="0" marL="0" rtl="0" algn="just">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Methodology</a:t>
            </a:r>
            <a:endParaRPr b="1"/>
          </a:p>
        </p:txBody>
      </p:sp>
      <p:sp>
        <p:nvSpPr>
          <p:cNvPr id="133" name="Google Shape;133;p21"/>
          <p:cNvSpPr txBox="1"/>
          <p:nvPr/>
        </p:nvSpPr>
        <p:spPr>
          <a:xfrm>
            <a:off x="934350" y="1596325"/>
            <a:ext cx="10323300" cy="4672800"/>
          </a:xfrm>
          <a:prstGeom prst="rect">
            <a:avLst/>
          </a:prstGeom>
          <a:noFill/>
          <a:ln>
            <a:noFill/>
          </a:ln>
        </p:spPr>
        <p:txBody>
          <a:bodyPr anchorCtr="0" anchor="t" bIns="91425" lIns="91425" spcFirstLastPara="1" rIns="91425" wrap="square" tIns="91425">
            <a:noAutofit/>
          </a:bodyPr>
          <a:lstStyle/>
          <a:p>
            <a:pPr indent="-406400" lvl="0" marL="45720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Reference Object Determination:</a:t>
            </a:r>
            <a:endParaRPr sz="2800">
              <a:solidFill>
                <a:schemeClr val="dk1"/>
              </a:solidFill>
              <a:latin typeface="Calibri"/>
              <a:ea typeface="Calibri"/>
              <a:cs typeface="Calibri"/>
              <a:sym typeface="Calibri"/>
            </a:endParaRPr>
          </a:p>
          <a:p>
            <a:pPr indent="-406400" lvl="1" marL="91440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Calculate the pixel-to-metric ratio, assuming centimeters as the unit of measurement</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406400" lvl="0" marL="45720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Results Computation:</a:t>
            </a:r>
            <a:endParaRPr sz="2800">
              <a:solidFill>
                <a:schemeClr val="dk1"/>
              </a:solidFill>
              <a:latin typeface="Calibri"/>
              <a:ea typeface="Calibri"/>
              <a:cs typeface="Calibri"/>
              <a:sym typeface="Calibri"/>
            </a:endParaRPr>
          </a:p>
          <a:p>
            <a:pPr indent="-406400" lvl="1" marL="91440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Analyze and compute the dimensions of each segmented object.</a:t>
            </a:r>
            <a:endParaRPr sz="2800">
              <a:solidFill>
                <a:schemeClr val="dk1"/>
              </a:solidFill>
              <a:latin typeface="Calibri"/>
              <a:ea typeface="Calibri"/>
              <a:cs typeface="Calibri"/>
              <a:sym typeface="Calibri"/>
            </a:endParaRPr>
          </a:p>
          <a:p>
            <a:pPr indent="-406400" lvl="1" marL="91440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Draw bounding boxes around the objects to visualize their positions and sizes.</a:t>
            </a:r>
            <a:endParaRPr sz="2800">
              <a:solidFill>
                <a:schemeClr val="dk1"/>
              </a:solidFill>
              <a:latin typeface="Calibri"/>
              <a:ea typeface="Calibri"/>
              <a:cs typeface="Calibri"/>
              <a:sym typeface="Calibri"/>
            </a:endParaRPr>
          </a:p>
          <a:p>
            <a:pPr indent="0" lvl="0" marL="0" rtl="0" algn="just">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