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2" r:id="rId3"/>
    <p:sldId id="263" r:id="rId4"/>
    <p:sldId id="258" r:id="rId5"/>
    <p:sldId id="259" r:id="rId6"/>
    <p:sldId id="25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3" autoAdjust="0"/>
    <p:restoredTop sz="94660"/>
  </p:normalViewPr>
  <p:slideViewPr>
    <p:cSldViewPr>
      <p:cViewPr varScale="1">
        <p:scale>
          <a:sx n="84" d="100"/>
          <a:sy n="84" d="100"/>
        </p:scale>
        <p:origin x="-143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6D1F3F-B805-4B11-A0E9-2ADBEA55809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A762216-F63C-42EC-8380-66F127A2D5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flights.org/data.html" TargetMode="External"/><Relationship Id="rId2" Type="http://schemas.openxmlformats.org/officeDocument/2006/relationships/hyperlink" Target="http://www.transtats.bts.gov/DL_SelectFields.asp?Table_ID=2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dc.noaa.gov/cdo-web/datase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4876800"/>
            <a:ext cx="1981200" cy="1828800"/>
          </a:xfrm>
        </p:spPr>
        <p:txBody>
          <a:bodyPr/>
          <a:lstStyle/>
          <a:p>
            <a:r>
              <a:rPr lang="en-US" dirty="0" smtClean="0"/>
              <a:t>W205.Sec3</a:t>
            </a:r>
          </a:p>
          <a:p>
            <a:r>
              <a:rPr lang="en-US" sz="1600" dirty="0" smtClean="0"/>
              <a:t>Rohitha Bhushan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1905000"/>
            <a:ext cx="9067799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sz="4000" dirty="0" smtClean="0">
                <a:effectLst>
                  <a:reflection blurRad="6350" stA="55000" endA="300" endPos="0" dir="5400000" sy="-100000" algn="bl" rotWithShape="0"/>
                </a:effectLst>
              </a:rPr>
              <a:t>ANALYZING AIRLINE DELAYS</a:t>
            </a:r>
            <a:endParaRPr lang="en-US" sz="4000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848600" cy="5334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1800" u="sng" dirty="0" smtClean="0"/>
          </a:p>
          <a:p>
            <a:pPr marL="45720" indent="0">
              <a:buNone/>
            </a:pPr>
            <a:endParaRPr lang="en-US" sz="1800" u="sng" dirty="0" smtClean="0"/>
          </a:p>
          <a:p>
            <a:pPr marL="45720" indent="0">
              <a:buNone/>
            </a:pPr>
            <a:r>
              <a:rPr lang="en-US" sz="1800" dirty="0" smtClean="0"/>
              <a:t>1. Publicly </a:t>
            </a:r>
            <a:r>
              <a:rPr lang="en-US" sz="1800" dirty="0"/>
              <a:t>available airline data</a:t>
            </a:r>
          </a:p>
          <a:p>
            <a:pPr marL="45720" indent="0">
              <a:buNone/>
            </a:pPr>
            <a:r>
              <a:rPr lang="en-US" sz="1800" dirty="0" smtClean="0"/>
              <a:t>(US </a:t>
            </a:r>
            <a:r>
              <a:rPr lang="en-US" sz="1800" dirty="0"/>
              <a:t>Dept. of </a:t>
            </a:r>
            <a:r>
              <a:rPr lang="en-US" sz="1800" dirty="0" smtClean="0"/>
              <a:t>Transportation, Bureau of Statistics)</a:t>
            </a:r>
          </a:p>
          <a:p>
            <a:pPr marL="45720" indent="0">
              <a:buNone/>
            </a:pPr>
            <a:r>
              <a:rPr lang="en-US" sz="1800" dirty="0">
                <a:hlinkClick r:id="rId2"/>
              </a:rPr>
              <a:t>http://www.transtats.bts.gov/DL_SelectFields.asp?Table_ID=236</a:t>
            </a:r>
            <a:endParaRPr lang="en-US" sz="1800" dirty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2. Airports &amp; Routes</a:t>
            </a:r>
          </a:p>
          <a:p>
            <a:pPr marL="45720" indent="0">
              <a:buNone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openflights.org/data.html</a:t>
            </a: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2. Climate Dataset from data.gov</a:t>
            </a:r>
          </a:p>
          <a:p>
            <a:pPr marL="45720" indent="0">
              <a:buNone/>
            </a:pPr>
            <a:r>
              <a:rPr lang="en-US" sz="1800" dirty="0" smtClean="0"/>
              <a:t>(NOAA-National Oceanic &amp; Atmospheric Administration)</a:t>
            </a:r>
          </a:p>
          <a:p>
            <a:pPr marL="45720" indent="0">
              <a:buNone/>
            </a:pPr>
            <a:r>
              <a:rPr lang="en-US" sz="1800" u="sng" dirty="0" smtClean="0">
                <a:hlinkClick r:id="rId4"/>
              </a:rPr>
              <a:t>http://www.ncdc.noaa.gov/cdo-web/datasets/</a:t>
            </a:r>
            <a:endParaRPr lang="en-US" sz="1800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DATASETS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3505200"/>
            <a:ext cx="4191000" cy="2133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9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Total number of flights cancelled/diverted</a:t>
            </a:r>
          </a:p>
          <a:p>
            <a:endParaRPr lang="en-US" sz="1800" dirty="0" smtClean="0"/>
          </a:p>
          <a:p>
            <a:r>
              <a:rPr lang="en-US" sz="1800" dirty="0" smtClean="0"/>
              <a:t>Effect of flight distance on diversions/cancellations</a:t>
            </a:r>
          </a:p>
          <a:p>
            <a:endParaRPr lang="en-US" sz="1800" dirty="0" smtClean="0"/>
          </a:p>
          <a:p>
            <a:r>
              <a:rPr lang="en-US" sz="1800" dirty="0" smtClean="0"/>
              <a:t>Relationship between distance &amp; flight delays</a:t>
            </a:r>
          </a:p>
          <a:p>
            <a:endParaRPr lang="en-US" sz="1800" dirty="0" smtClean="0"/>
          </a:p>
          <a:p>
            <a:r>
              <a:rPr lang="en-US" sz="1800" dirty="0" smtClean="0"/>
              <a:t>Airports with total number of departure/arrival delays</a:t>
            </a:r>
          </a:p>
          <a:p>
            <a:endParaRPr lang="en-US" sz="1800" dirty="0" smtClean="0"/>
          </a:p>
          <a:p>
            <a:r>
              <a:rPr lang="en-US" sz="1800" dirty="0" smtClean="0"/>
              <a:t>Airports with maximum delays due to weather</a:t>
            </a:r>
          </a:p>
          <a:p>
            <a:endParaRPr lang="en-US" sz="1800" dirty="0"/>
          </a:p>
          <a:p>
            <a:r>
              <a:rPr lang="en-US" sz="1800" dirty="0" smtClean="0"/>
              <a:t>Correlation between departure delays &amp; arrival delays(Cascading delays)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82" y="2286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ARCHITECTURE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609600" y="3657600"/>
            <a:ext cx="1143000" cy="918649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Airlines</a:t>
            </a:r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2667000" y="2946141"/>
            <a:ext cx="4343400" cy="2054734"/>
          </a:xfrm>
          <a:prstGeom prst="round2Same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009900" y="3248635"/>
            <a:ext cx="1790700" cy="1524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ard 9"/>
          <p:cNvSpPr/>
          <p:nvPr/>
        </p:nvSpPr>
        <p:spPr>
          <a:xfrm>
            <a:off x="5257800" y="3232345"/>
            <a:ext cx="1600200" cy="1399565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>
          <a:xfrm>
            <a:off x="1849816" y="2812183"/>
            <a:ext cx="1160084" cy="921617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4800600" y="4010635"/>
            <a:ext cx="457200" cy="0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ultidocument 14"/>
          <p:cNvSpPr/>
          <p:nvPr/>
        </p:nvSpPr>
        <p:spPr>
          <a:xfrm>
            <a:off x="599038" y="4870995"/>
            <a:ext cx="1143000" cy="98513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609600" y="2393083"/>
            <a:ext cx="1240216" cy="8382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Airports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752600" y="3974888"/>
            <a:ext cx="1257300" cy="35747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742038" y="4331792"/>
            <a:ext cx="1273327" cy="849808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1028" idx="1"/>
          </p:cNvCxnSpPr>
          <p:nvPr/>
        </p:nvCxnSpPr>
        <p:spPr>
          <a:xfrm>
            <a:off x="7010400" y="3973508"/>
            <a:ext cx="485100" cy="1379"/>
          </a:xfrm>
          <a:prstGeom prst="straightConnector1">
            <a:avLst/>
          </a:prstGeom>
          <a:ln w="190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88" y="3877891"/>
            <a:ext cx="1276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448050"/>
            <a:ext cx="1009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0" y="3357129"/>
            <a:ext cx="1235515" cy="12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9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59280"/>
            <a:ext cx="8229600" cy="49987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ETLs to weed out incomplete entries &amp; unnecessary fields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Distinction between fields </a:t>
            </a:r>
            <a:r>
              <a:rPr lang="en-US" sz="1800" dirty="0" err="1" smtClean="0"/>
              <a:t>Arr_delay</a:t>
            </a:r>
            <a:r>
              <a:rPr lang="en-US" sz="1800" dirty="0" smtClean="0"/>
              <a:t> &amp; </a:t>
            </a:r>
            <a:r>
              <a:rPr lang="en-US" sz="1800" dirty="0" err="1" smtClean="0"/>
              <a:t>Dep_delay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Obtain age of aircraft to analyze airline performance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Number of cascading delays caused by arrival delay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Analyze results using statistical data analysis</a:t>
            </a: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  DEMYSTIFYING  DATA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2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229600" cy="49987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Least arrival delays are in the morning flights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Cascading delays analyzed by calculating correlation between departure &amp; arrival delays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Highest </a:t>
            </a:r>
            <a:r>
              <a:rPr lang="en-US" sz="1800" dirty="0" smtClean="0"/>
              <a:t>number of flights cancelled have a distance &lt;1000 mi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ATL faces huge delays all year round.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Clr>
                <a:schemeClr val="bg1">
                  <a:lumMod val="5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outerShdw blurRad="50800" dist="50800" sx="1000" sy="1000" algn="ctr" rotWithShape="0">
                    <a:srgbClr val="000000"/>
                  </a:outerShdw>
                  <a:reflection blurRad="6350" endPos="0" dir="5400000" sy="-100000" algn="bl" rotWithShape="0"/>
                </a:effectLst>
              </a:rPr>
              <a:t>  EXPERIMENTAL RESULTS</a:t>
            </a:r>
            <a:br>
              <a:rPr lang="en-US" dirty="0" smtClean="0">
                <a:effectLst>
                  <a:outerShdw blurRad="50800" dist="50800" sx="1000" sy="1000" algn="ctr" rotWithShape="0">
                    <a:srgbClr val="000000"/>
                  </a:outerShdw>
                  <a:reflection blurRad="6350" endPos="0" dir="5400000" sy="-100000" algn="bl" rotWithShape="0"/>
                </a:effectLst>
              </a:rPr>
            </a:br>
            <a:endParaRPr lang="en-US" dirty="0">
              <a:effectLst>
                <a:outerShdw blurRad="50800" dist="50800" sx="1000" sy="1000" algn="ctr" rotWithShape="0">
                  <a:srgbClr val="000000"/>
                </a:outerShdw>
                <a:reflection blurRad="635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9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2296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Compare methodology with ATC Stream to better compute delay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REST API to serve the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Apache Spark Graph Frames for faster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Machine learning to make predictions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Pair with additional datasets</a:t>
            </a:r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reflection blurRad="6350" stA="55000" endA="300" endPos="0" dir="5400000" sy="-100000" algn="bl" rotWithShape="0"/>
                </a:effectLst>
              </a:rPr>
              <a:t>ENHANCEMENTS</a:t>
            </a:r>
            <a:endParaRPr lang="en-US" dirty="0">
              <a:effectLst>
                <a:reflection blurRad="6350" stA="55000" endA="30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5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3298</TotalTime>
  <Words>210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ANALYZING AIRLINE DELAYS</vt:lpstr>
      <vt:lpstr>DATASETS</vt:lpstr>
      <vt:lpstr>QUESTIONS</vt:lpstr>
      <vt:lpstr>ARCHITECTURE</vt:lpstr>
      <vt:lpstr>  DEMYSTIFYING  DATA</vt:lpstr>
      <vt:lpstr>  EXPERIMENTAL RESULTS </vt:lpstr>
      <vt:lpstr>ENHANCEMENTS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Rohitha Bhushan</dc:creator>
  <cp:lastModifiedBy>Rohitha Bhushan</cp:lastModifiedBy>
  <cp:revision>80</cp:revision>
  <dcterms:created xsi:type="dcterms:W3CDTF">2016-04-19T06:04:23Z</dcterms:created>
  <dcterms:modified xsi:type="dcterms:W3CDTF">2016-04-28T10:26:47Z</dcterms:modified>
</cp:coreProperties>
</file>