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0" r:id="rId5"/>
    <p:sldId id="261" r:id="rId6"/>
    <p:sldId id="264" r:id="rId7"/>
    <p:sldId id="267" r:id="rId8"/>
    <p:sldId id="268" r:id="rId9"/>
    <p:sldId id="276" r:id="rId10"/>
    <p:sldId id="277" r:id="rId11"/>
    <p:sldId id="27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EDFD4A-A495-4D96-A58E-501FA5201A7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DFD4A-A495-4D96-A58E-501FA5201A76}"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7AF567-4476-48C2-B2B9-ABD57B93F1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EDFD4A-A495-4D96-A58E-501FA5201A76}"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DFD4A-A495-4D96-A58E-501FA5201A76}"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7AF567-4476-48C2-B2B9-ABD57B93F1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EDFD4A-A495-4D96-A58E-501FA5201A7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EDFD4A-A495-4D96-A58E-501FA5201A76}" type="datetimeFigureOut">
              <a:rPr lang="en-IN" smtClean="0"/>
              <a:t>05-12-2022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7AF567-4476-48C2-B2B9-ABD57B93F1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54576"/>
          </a:xfrm>
        </p:spPr>
        <p:txBody>
          <a:bodyPr>
            <a:normAutofit/>
          </a:bodyPr>
          <a:lstStyle/>
          <a:p>
            <a:r>
              <a:rPr lang="en-US" sz="2800" b="1" dirty="0">
                <a:latin typeface="Times New Roman" panose="02020603050405020304" pitchFamily="18" charset="0"/>
                <a:cs typeface="Times New Roman" panose="02020603050405020304" pitchFamily="18" charset="0"/>
              </a:rPr>
              <a:t>Clustering wine using Machine learning models in python</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77878" y="3591339"/>
            <a:ext cx="3975652" cy="1656522"/>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Rohitha Sai Alla,700734780</a:t>
            </a:r>
          </a:p>
          <a:p>
            <a:r>
              <a:rPr lang="en-IN" sz="1600" b="1" dirty="0">
                <a:latin typeface="Times New Roman" panose="02020603050405020304" pitchFamily="18" charset="0"/>
                <a:cs typeface="Times New Roman" panose="02020603050405020304" pitchFamily="18" charset="0"/>
              </a:rPr>
              <a:t>Ramyasree Kuppam-700734078</a:t>
            </a:r>
          </a:p>
          <a:p>
            <a:r>
              <a:rPr lang="en-IN" sz="1600" b="1" dirty="0">
                <a:latin typeface="Times New Roman" panose="02020603050405020304" pitchFamily="18" charset="0"/>
                <a:cs typeface="Times New Roman" panose="02020603050405020304" pitchFamily="18" charset="0"/>
              </a:rPr>
              <a:t> Pradeep ReddyMalgari,700741163</a:t>
            </a:r>
          </a:p>
          <a:p>
            <a:r>
              <a:rPr lang="en-IN" sz="1600" b="1" dirty="0">
                <a:latin typeface="Times New Roman" panose="02020603050405020304" pitchFamily="18" charset="0"/>
                <a:cs typeface="Times New Roman" panose="02020603050405020304" pitchFamily="18" charset="0"/>
              </a:rPr>
              <a:t> NamrathaRavula,700740300</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77)"/>
          <p:cNvPicPr>
            <a:picLocks noGrp="1" noChangeAspect="1"/>
          </p:cNvPicPr>
          <p:nvPr>
            <p:ph sz="half" idx="1"/>
          </p:nvPr>
        </p:nvPicPr>
        <p:blipFill>
          <a:blip r:embed="rId2"/>
          <a:stretch>
            <a:fillRect/>
          </a:stretch>
        </p:blipFill>
        <p:spPr>
          <a:xfrm>
            <a:off x="1910080" y="2600960"/>
            <a:ext cx="4684395" cy="2529205"/>
          </a:xfrm>
          <a:prstGeom prst="rect">
            <a:avLst/>
          </a:prstGeom>
        </p:spPr>
      </p:pic>
      <p:pic>
        <p:nvPicPr>
          <p:cNvPr id="6" name="Content Placeholder 5" descr="Screenshot (278)"/>
          <p:cNvPicPr>
            <a:picLocks noGrp="1" noChangeAspect="1"/>
          </p:cNvPicPr>
          <p:nvPr>
            <p:ph sz="half" idx="2"/>
          </p:nvPr>
        </p:nvPicPr>
        <p:blipFill>
          <a:blip r:embed="rId3"/>
          <a:stretch>
            <a:fillRect/>
          </a:stretch>
        </p:blipFill>
        <p:spPr>
          <a:xfrm>
            <a:off x="6904355" y="2600960"/>
            <a:ext cx="4961255" cy="2318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280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Trivedi, A., &amp; Sehrawat, R. (2018, July). Wine quality detection through machine learning algorithms. In 2018 International Conference on Recent Innovations in Electrical, Electronics &amp; Communication Engineering (ICRIEECE) (pp. 1756-1760). IEEE. </a:t>
            </a:r>
          </a:p>
          <a:p>
            <a:r>
              <a:rPr lang="en-US">
                <a:latin typeface="Times New Roman" panose="02020603050405020304" pitchFamily="18" charset="0"/>
                <a:cs typeface="Times New Roman" panose="02020603050405020304" pitchFamily="18" charset="0"/>
              </a:rPr>
              <a:t>Luna, R., Araya, M., Caris, J., &amp; Cuevas-Valenzuela, J. (2020, November). A Digital Platform for the Management of Grapes and Wine Quality in the Winery. In 2020 39th International Conference of the Chilean Computer Science Society (SCCC) (pp. 1-7). IEEE. </a:t>
            </a:r>
          </a:p>
          <a:p>
            <a:r>
              <a:rPr lang="en-US">
                <a:latin typeface="Times New Roman" panose="02020603050405020304" pitchFamily="18" charset="0"/>
                <a:cs typeface="Times New Roman" panose="02020603050405020304" pitchFamily="18" charset="0"/>
              </a:rPr>
              <a:t>Aich, S., Al-Absi, A. A., Hui, K. L., Lee, J. T., &amp; Sain, M. (2018, February). A classification approach with different feature sets to predict the quality of different types of wine using machine learning techniques. In 2018 20th International conference on advanced communication technology (ICACT) (pp. 139-143). IEEE..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Responsibilities and Contributions in the project</a:t>
            </a:r>
          </a:p>
        </p:txBody>
      </p:sp>
      <p:sp>
        <p:nvSpPr>
          <p:cNvPr id="3" name="Content Placeholder 2"/>
          <p:cNvSpPr>
            <a:spLocks noGrp="1"/>
          </p:cNvSpPr>
          <p:nvPr>
            <p:ph idx="1"/>
          </p:nvPr>
        </p:nvSpPr>
        <p:spPr/>
        <p:txBody>
          <a:bodyPr/>
          <a:lstStyle/>
          <a:p>
            <a:pPr algn="just"/>
            <a:r>
              <a:rPr lang="en-IN" b="1" dirty="0">
                <a:latin typeface="Times New Roman" panose="02020603050405020304" pitchFamily="18" charset="0"/>
                <a:cs typeface="Times New Roman" panose="02020603050405020304" pitchFamily="18" charset="0"/>
              </a:rPr>
              <a:t>Problem description and Data </a:t>
            </a:r>
            <a:r>
              <a:rPr lang="en-IN" b="1"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This phase includes the problem description, drafting of clear objectives and outcomes, gathering of a dataset, loading of the dataset, and also listing the required modules in python and then checking for the null values and filling them using mean values. And finding the correlation matrix is generated to finalize the features of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This task is accomplished by </a:t>
            </a:r>
            <a:r>
              <a:rPr lang="en-IN" b="1" dirty="0">
                <a:latin typeface="Times New Roman" panose="02020603050405020304" pitchFamily="18" charset="0"/>
                <a:cs typeface="Times New Roman" panose="02020603050405020304" pitchFamily="18" charset="0"/>
              </a:rPr>
              <a:t>Ramyasree Kuppam-700734078.</a:t>
            </a:r>
          </a:p>
          <a:p>
            <a:pPr algn="just"/>
            <a:r>
              <a:rPr lang="en-IN" b="1" dirty="0">
                <a:latin typeface="Times New Roman" panose="02020603050405020304" pitchFamily="18" charset="0"/>
                <a:cs typeface="Times New Roman" panose="02020603050405020304" pitchFamily="18" charset="0"/>
              </a:rPr>
              <a:t>Clustering Analysis</a:t>
            </a:r>
            <a:r>
              <a:rPr lang="en-IN" dirty="0">
                <a:latin typeface="Times New Roman" panose="02020603050405020304" pitchFamily="18" charset="0"/>
                <a:cs typeface="Times New Roman" panose="02020603050405020304" pitchFamily="18" charset="0"/>
              </a:rPr>
              <a:t>: This phase includes the analysis of the problem by using different types of clusters and finding the more appropriate solution.</a:t>
            </a:r>
          </a:p>
          <a:p>
            <a:pPr algn="just"/>
            <a:r>
              <a:rPr lang="en-IN" dirty="0">
                <a:latin typeface="Times New Roman" panose="02020603050405020304" pitchFamily="18" charset="0"/>
                <a:cs typeface="Times New Roman" panose="02020603050405020304" pitchFamily="18" charset="0"/>
              </a:rPr>
              <a:t>K-Means Clustering: In this phase, we use the k-means cluster with a different number of clusters to find the optimal cluster which separates the data in a more efficient way. This task is accomplished by  </a:t>
            </a:r>
            <a:r>
              <a:rPr lang="en-IN" b="1" dirty="0">
                <a:latin typeface="Times New Roman" panose="02020603050405020304" pitchFamily="18" charset="0"/>
                <a:cs typeface="Times New Roman" panose="02020603050405020304" pitchFamily="18" charset="0"/>
              </a:rPr>
              <a:t>Rohitha Sai  Alla-700734780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657" y="1640114"/>
            <a:ext cx="8969829" cy="3970318"/>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Affinity Propagation Clustering: In this phase, we build the affinity propagation model to find whether this clustering is suitable for our problem or not and compare the clustering with the previous k-means clustering. This task is accomplished by </a:t>
            </a:r>
            <a:r>
              <a:rPr lang="en-IN" b="1" dirty="0">
                <a:latin typeface="Times New Roman" panose="02020603050405020304" pitchFamily="18" charset="0"/>
                <a:cs typeface="Times New Roman" panose="02020603050405020304" pitchFamily="18" charset="0"/>
              </a:rPr>
              <a:t>NamrathaRavula,700740300.</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Birch Clustering and DB Scan Clustering: In this phase, we are evaluating two kinds of clustering models and comparing this with our previous clustering models, and finding the more appropriate models for our problem. This task is accomplished by </a:t>
            </a:r>
            <a:r>
              <a:rPr lang="en-IN" b="1" dirty="0">
                <a:latin typeface="Times New Roman" panose="02020603050405020304" pitchFamily="18" charset="0"/>
                <a:cs typeface="Times New Roman" panose="02020603050405020304" pitchFamily="18" charset="0"/>
              </a:rPr>
              <a:t>Pradeep Reddy Malgari,700741163.</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Contributions :</a:t>
            </a:r>
          </a:p>
          <a:p>
            <a:r>
              <a:rPr lang="en-IN" dirty="0">
                <a:latin typeface="Times New Roman" panose="02020603050405020304" pitchFamily="18" charset="0"/>
                <a:cs typeface="Times New Roman" panose="02020603050405020304" pitchFamily="18" charset="0"/>
              </a:rPr>
              <a:t> Rohitha Sai Alla,700734780                  25%</a:t>
            </a:r>
          </a:p>
          <a:p>
            <a:r>
              <a:rPr lang="en-IN" dirty="0">
                <a:latin typeface="Times New Roman" panose="02020603050405020304" pitchFamily="18" charset="0"/>
                <a:cs typeface="Times New Roman" panose="02020603050405020304" pitchFamily="18" charset="0"/>
              </a:rPr>
              <a:t> Ramyasree Kuppam,700734078            25%</a:t>
            </a:r>
          </a:p>
          <a:p>
            <a:r>
              <a:rPr lang="en-IN" dirty="0">
                <a:latin typeface="Times New Roman" panose="02020603050405020304" pitchFamily="18" charset="0"/>
                <a:cs typeface="Times New Roman" panose="02020603050405020304" pitchFamily="18" charset="0"/>
              </a:rPr>
              <a:t> Pradeep Reddy Malgari,700741163      25%</a:t>
            </a:r>
          </a:p>
          <a:p>
            <a:r>
              <a:rPr lang="en-IN" dirty="0">
                <a:latin typeface="Times New Roman" panose="02020603050405020304" pitchFamily="18" charset="0"/>
                <a:cs typeface="Times New Roman" panose="02020603050405020304" pitchFamily="18" charset="0"/>
              </a:rPr>
              <a:t> NamrathaRavula,700740300                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 and Objectives</a:t>
            </a: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Leading wine distributor Champagne Company specializes in bringing premium and super-premium wines, champagnes, and spirits into the East African region. The company's major objective is to increase accessibility to the most expensive wine labels at a reasonable price. The business aims to meet the rising local need for specialized goods and the expanding tourism market, where visitors will not accept less.</a:t>
            </a:r>
          </a:p>
          <a:p>
            <a:r>
              <a:rPr lang="en-US" sz="2000" dirty="0">
                <a:latin typeface="Times New Roman" panose="02020603050405020304" pitchFamily="18" charset="0"/>
                <a:cs typeface="Times New Roman" panose="02020603050405020304" pitchFamily="18" charset="0"/>
              </a:rPr>
              <a:t>Analyze the data in terms of various features responsible for Wine Clustering </a:t>
            </a:r>
          </a:p>
          <a:p>
            <a:r>
              <a:rPr lang="en-US" sz="2000" dirty="0">
                <a:latin typeface="Times New Roman" panose="02020603050405020304" pitchFamily="18" charset="0"/>
                <a:cs typeface="Times New Roman" panose="02020603050405020304" pitchFamily="18" charset="0"/>
              </a:rPr>
              <a:t>Finding the most suited machine learning model for the correct classification of clustering.</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Feature analysis using the correlation matrix</a:t>
            </a:r>
            <a:endParaRPr lang="en-IN" sz="28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Here we used the python module SK learn to calculate the correlation between the columns and also other calculations such as the Variance inflation factor to select the most influencing features for the wine prediction.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3129" y="390525"/>
            <a:ext cx="6324600" cy="6467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Problem statement</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task of a Data Scientist working is to perform wine segmentation using the given dataset. The dataset contains the findings of a chemical examination of three different varieties of wine produced in the same area of the United States.</a:t>
            </a:r>
          </a:p>
          <a:p>
            <a:r>
              <a:rPr lang="en-US" sz="2000" dirty="0">
                <a:latin typeface="Times New Roman" panose="02020603050405020304" pitchFamily="18" charset="0"/>
                <a:cs typeface="Times New Roman" panose="02020603050405020304" pitchFamily="18" charset="0"/>
              </a:rPr>
              <a:t>	Upon modeling, we are required to perform statistical analysis on the clusters, highlighting key findings, and making recommendations on business decisions based on your findings. Also, we want to build a classification machine learning model to carry out the predictions. This will include data processing to make the dataset variables ready for machine learning algorithms during the designing of the data models to improve the accuracy of the model predictions. The project will be implemented in the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environment to generate the final notebook file.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K-means clustering method, together with an optimum K search and filtering mechanism, was suggested and implemented. In the result section, you will find detailed clustering results that were constructed using different clustering methods which are Affinity Propagation,</a:t>
            </a:r>
            <a:r>
              <a:rPr lang="en-IN" sz="2000" dirty="0">
                <a:latin typeface="Times New Roman" panose="02020603050405020304" pitchFamily="18" charset="0"/>
                <a:cs typeface="Times New Roman" panose="02020603050405020304" pitchFamily="18" charset="0"/>
              </a:rPr>
              <a:t> Birch Clustering, and DB Scan </a:t>
            </a:r>
            <a:r>
              <a:rPr lang="en-IN" sz="2000">
                <a:latin typeface="Times New Roman" panose="02020603050405020304" pitchFamily="18" charset="0"/>
                <a:cs typeface="Times New Roman" panose="02020603050405020304" pitchFamily="18" charset="0"/>
              </a:rPr>
              <a:t>Clustering.</a:t>
            </a:r>
          </a:p>
          <a:p>
            <a:r>
              <a:rPr lang="en-IN" sz="2000" dirty="0">
                <a:latin typeface="Times New Roman" panose="02020603050405020304" pitchFamily="18" charset="0"/>
                <a:cs typeface="Times New Roman" panose="02020603050405020304" pitchFamily="18" charset="0"/>
              </a:rPr>
              <a:t>K-means algorithm generally works on the centroid of clusters i.e based on the number of clusters, for each clusters we have to find the middle point of data which equally seperates the data .</a:t>
            </a:r>
          </a:p>
          <a:p>
            <a:r>
              <a:rPr lang="en-IN" sz="2000" dirty="0">
                <a:latin typeface="Times New Roman" panose="02020603050405020304" pitchFamily="18" charset="0"/>
                <a:cs typeface="Times New Roman" panose="02020603050405020304" pitchFamily="18" charset="0"/>
              </a:rPr>
              <a:t>We have to repeat this for every cluster and find the best optimal solution.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a:latin typeface="Times New Roman" panose="02020603050405020304" pitchFamily="18" charset="0"/>
                <a:cs typeface="Times New Roman" panose="02020603050405020304" pitchFamily="18" charset="0"/>
              </a:rPr>
              <a:t>Results</a:t>
            </a:r>
          </a:p>
        </p:txBody>
      </p:sp>
      <p:pic>
        <p:nvPicPr>
          <p:cNvPr id="4" name="Content Placeholder 3" descr="Screenshot (275)"/>
          <p:cNvPicPr>
            <a:picLocks noGrp="1" noChangeAspect="1"/>
          </p:cNvPicPr>
          <p:nvPr>
            <p:ph sz="half" idx="1"/>
          </p:nvPr>
        </p:nvPicPr>
        <p:blipFill>
          <a:blip r:embed="rId2"/>
          <a:stretch>
            <a:fillRect/>
          </a:stretch>
        </p:blipFill>
        <p:spPr>
          <a:xfrm>
            <a:off x="1411605" y="2180590"/>
            <a:ext cx="4563110" cy="2640965"/>
          </a:xfrm>
          <a:prstGeom prst="rect">
            <a:avLst/>
          </a:prstGeom>
        </p:spPr>
      </p:pic>
      <p:pic>
        <p:nvPicPr>
          <p:cNvPr id="5" name="Content Placeholder 4" descr="Screenshot (276)"/>
          <p:cNvPicPr>
            <a:picLocks noGrp="1" noChangeAspect="1"/>
          </p:cNvPicPr>
          <p:nvPr>
            <p:ph sz="half" idx="2"/>
          </p:nvPr>
        </p:nvPicPr>
        <p:blipFill>
          <a:blip r:embed="rId3"/>
          <a:stretch>
            <a:fillRect/>
          </a:stretch>
        </p:blipFill>
        <p:spPr>
          <a:xfrm>
            <a:off x="6828790" y="2262505"/>
            <a:ext cx="4731385" cy="25590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858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Clustering wine using Machine learning models in python </vt:lpstr>
      <vt:lpstr>Responsibilities and Contributions in the project</vt:lpstr>
      <vt:lpstr>PowerPoint Presentation</vt:lpstr>
      <vt:lpstr>Motivation and Objectives</vt:lpstr>
      <vt:lpstr>Feature analysis using the correlation matrix</vt:lpstr>
      <vt:lpstr>PowerPoint Presentation</vt:lpstr>
      <vt:lpstr>Problem statement </vt:lpstr>
      <vt:lpstr>Proposed Solution</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wine using Machine learning models in python</dc:title>
  <dc:creator>Ramyasree</dc:creator>
  <cp:lastModifiedBy>Rohitha Sai Alla</cp:lastModifiedBy>
  <cp:revision>13</cp:revision>
  <dcterms:created xsi:type="dcterms:W3CDTF">2022-12-04T20:22:00Z</dcterms:created>
  <dcterms:modified xsi:type="dcterms:W3CDTF">2022-12-06T00:52:52Z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5F1BE4770CFB443BB95A5438F8C33D6E</vt:lpwstr>
  </property>
  <property fmtid="{D5CDD505-2E9C-101B-9397-08002B2CF9AE}" pid="3" name="KSOProductBuildVer">
    <vt:lpwstr>1033-11.2.0.11417</vt:lpwstr>
  </property>
</Properties>
</file>