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71" r:id="rId3"/>
    <p:sldId id="270" r:id="rId4"/>
    <p:sldId id="269" r:id="rId5"/>
    <p:sldId id="268" r:id="rId6"/>
    <p:sldId id="267" r:id="rId7"/>
    <p:sldId id="274" r:id="rId8"/>
    <p:sldId id="273" r:id="rId9"/>
    <p:sldId id="276" r:id="rId10"/>
    <p:sldId id="257" r:id="rId11"/>
    <p:sldId id="260" r:id="rId12"/>
    <p:sldId id="25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03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ACA77-8931-4A0E-B586-9262F3F35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00C0-7B7D-45E4-85E9-F378DC8F2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29EBB-A2FF-4D38-9F22-338CEF2B9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60F6-059A-4B95-A90F-872610AC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92AE-0F91-454C-A098-9B982E288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753B7-BCF8-424F-8F0C-31D0B1731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E6D40-30CA-44F9-AF40-D17618B50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C65BC-AB8B-4939-AFC0-BC10C1D80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F43D-A11C-49A8-A3D0-92BD68980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18CA3-430D-4D99-9835-6C570199C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EBA3-B584-4FC2-A828-F7AC183E4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Tahoma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Tahoma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Tahoma" charset="0"/>
              </a:defRPr>
            </a:lvl1pPr>
            <a:extLst/>
          </a:lstStyle>
          <a:p>
            <a:pPr>
              <a:defRPr/>
            </a:pPr>
            <a:fld id="{201D7F0D-CCC8-46B4-9D45-CC697FE69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7" r:id="rId2"/>
    <p:sldLayoutId id="2147483774" r:id="rId3"/>
    <p:sldLayoutId id="2147483768" r:id="rId4"/>
    <p:sldLayoutId id="2147483769" r:id="rId5"/>
    <p:sldLayoutId id="2147483770" r:id="rId6"/>
    <p:sldLayoutId id="2147483775" r:id="rId7"/>
    <p:sldLayoutId id="2147483776" r:id="rId8"/>
    <p:sldLayoutId id="2147483777" r:id="rId9"/>
    <p:sldLayoutId id="2147483771" r:id="rId10"/>
    <p:sldLayoutId id="2147483778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8077200" cy="2590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         Brain Tumor Detection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     Signals and systems project 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                    Review-2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2700" dirty="0" smtClean="0">
                <a:solidFill>
                  <a:schemeClr val="accent1">
                    <a:satMod val="150000"/>
                  </a:schemeClr>
                </a:solidFill>
              </a:rPr>
              <a:t>                           Faculty – Dr .</a:t>
            </a:r>
            <a:r>
              <a:rPr lang="en-US" sz="2700" dirty="0" err="1" smtClean="0">
                <a:solidFill>
                  <a:schemeClr val="accent1">
                    <a:satMod val="150000"/>
                  </a:schemeClr>
                </a:solidFill>
              </a:rPr>
              <a:t>Mohanaprasad.K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          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0" y="4648200"/>
            <a:ext cx="83058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PRESENTED BY :</a:t>
            </a:r>
          </a:p>
          <a:p>
            <a:endParaRPr lang="en-AU" b="1" dirty="0">
              <a:solidFill>
                <a:srgbClr val="C00000"/>
              </a:solidFill>
            </a:endParaRPr>
          </a:p>
          <a:p>
            <a:r>
              <a:rPr lang="en-AU" sz="3200" b="1" dirty="0" err="1" smtClean="0"/>
              <a:t>K.Madhu</a:t>
            </a:r>
            <a:r>
              <a:rPr lang="en-AU" sz="3200" b="1" dirty="0" smtClean="0"/>
              <a:t> swapnika-17BLC1024</a:t>
            </a:r>
          </a:p>
          <a:p>
            <a:r>
              <a:rPr lang="en-AU" sz="3200" b="1" smtClean="0"/>
              <a:t>Avula.Rohitha-17BLC1007</a:t>
            </a:r>
            <a:endParaRPr lang="en-AU" sz="3200" b="1" dirty="0"/>
          </a:p>
          <a:p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Morphological Operators … </a:t>
            </a:r>
          </a:p>
        </p:txBody>
      </p:sp>
      <p:pic>
        <p:nvPicPr>
          <p:cNvPr id="5" name="Content Placeholder 4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2400300" cy="2390775"/>
          </a:xfr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2133600"/>
            <a:ext cx="2371725" cy="2371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4724400"/>
            <a:ext cx="320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Imerode</a:t>
            </a:r>
            <a:r>
              <a:rPr lang="en-US" dirty="0" smtClean="0"/>
              <a:t> With </a:t>
            </a:r>
            <a:r>
              <a:rPr lang="en-US" dirty="0" err="1" smtClean="0"/>
              <a:t>strel</a:t>
            </a:r>
            <a:r>
              <a:rPr lang="en-US" dirty="0"/>
              <a:t>('disk',1);</a:t>
            </a:r>
          </a:p>
          <a:p>
            <a:endParaRPr lang="ur-PK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724400"/>
            <a:ext cx="320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Imdilate</a:t>
            </a:r>
            <a:r>
              <a:rPr lang="en-US" dirty="0" smtClean="0"/>
              <a:t> With </a:t>
            </a:r>
            <a:r>
              <a:rPr lang="en-US" dirty="0" err="1" smtClean="0"/>
              <a:t>strel</a:t>
            </a:r>
            <a:r>
              <a:rPr lang="en-US" dirty="0"/>
              <a:t>('disk',1);</a:t>
            </a:r>
          </a:p>
          <a:p>
            <a:endParaRPr lang="ur-P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Morphological Operators … </a:t>
            </a:r>
          </a:p>
        </p:txBody>
      </p:sp>
      <p:pic>
        <p:nvPicPr>
          <p:cNvPr id="7" name="Content Placeholder 6" descr="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133600"/>
            <a:ext cx="2381250" cy="2371725"/>
          </a:xfrm>
        </p:spPr>
      </p:pic>
      <p:pic>
        <p:nvPicPr>
          <p:cNvPr id="8" name="Picture 7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133600"/>
            <a:ext cx="2390775" cy="2371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4724400"/>
            <a:ext cx="320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Imerode</a:t>
            </a:r>
            <a:r>
              <a:rPr lang="en-US" dirty="0" smtClean="0"/>
              <a:t> With </a:t>
            </a:r>
            <a:r>
              <a:rPr lang="en-US" dirty="0" err="1" smtClean="0"/>
              <a:t>strel</a:t>
            </a:r>
            <a:r>
              <a:rPr lang="en-US" dirty="0"/>
              <a:t>('disk</a:t>
            </a:r>
            <a:r>
              <a:rPr lang="en-US" dirty="0" smtClean="0"/>
              <a:t>',6);</a:t>
            </a:r>
            <a:endParaRPr lang="en-US" dirty="0"/>
          </a:p>
          <a:p>
            <a:endParaRPr lang="ur-PK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4724400"/>
            <a:ext cx="320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Imdilate</a:t>
            </a:r>
            <a:r>
              <a:rPr lang="en-US" dirty="0" smtClean="0"/>
              <a:t> With </a:t>
            </a:r>
            <a:r>
              <a:rPr lang="en-US" dirty="0" err="1" smtClean="0"/>
              <a:t>strel</a:t>
            </a:r>
            <a:r>
              <a:rPr lang="en-US" dirty="0"/>
              <a:t>('disk</a:t>
            </a:r>
            <a:r>
              <a:rPr lang="en-US" dirty="0" smtClean="0"/>
              <a:t>',6);</a:t>
            </a:r>
            <a:endParaRPr lang="en-US" dirty="0"/>
          </a:p>
          <a:p>
            <a:endParaRPr lang="ur-P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Output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 portion displayed as White in the final output image </a:t>
            </a:r>
            <a:endParaRPr lang="ur-PK" dirty="0"/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352800"/>
            <a:ext cx="2428875" cy="2428875"/>
          </a:xfrm>
          <a:prstGeom prst="rect">
            <a:avLst/>
          </a:prstGeom>
        </p:spPr>
      </p:pic>
      <p:pic>
        <p:nvPicPr>
          <p:cNvPr id="6" name="Content Placeholder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05000" y="3352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accent1">
                    <a:satMod val="150000"/>
                  </a:schemeClr>
                </a:solidFill>
              </a:rPr>
              <a:t>Introduction of  </a:t>
            </a:r>
            <a:r>
              <a:rPr lang="en-AU" dirty="0" err="1" smtClean="0">
                <a:solidFill>
                  <a:schemeClr val="accent1">
                    <a:satMod val="150000"/>
                  </a:schemeClr>
                </a:solidFill>
              </a:rPr>
              <a:t>Tumor</a:t>
            </a:r>
            <a:endParaRPr lang="en-A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z="2800" dirty="0" smtClean="0"/>
          </a:p>
          <a:p>
            <a:pPr eaLnBrk="1" hangingPunct="1">
              <a:defRPr/>
            </a:pPr>
            <a:endParaRPr lang="en-AU" sz="2800" dirty="0" smtClean="0"/>
          </a:p>
          <a:p>
            <a:pPr eaLnBrk="1" hangingPunct="1">
              <a:defRPr/>
            </a:pPr>
            <a:r>
              <a:rPr lang="en-US" sz="2800" dirty="0" smtClean="0"/>
              <a:t>A tumor is a solid lesion formed by an abnormal growth of cells which looks like a swelling</a:t>
            </a:r>
          </a:p>
          <a:p>
            <a:pPr eaLnBrk="1" hangingPunct="1">
              <a:defRPr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A tumor can be of three types :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-  Benign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-  Pre-Malignant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-  Malignant</a:t>
            </a:r>
            <a:endParaRPr lang="en-AU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err="1" smtClean="0">
                <a:solidFill>
                  <a:schemeClr val="accent1">
                    <a:satMod val="150000"/>
                  </a:schemeClr>
                </a:solidFill>
              </a:rPr>
              <a:t>Tumor</a:t>
            </a:r>
            <a:r>
              <a:rPr lang="en-AU" dirty="0" smtClean="0">
                <a:solidFill>
                  <a:schemeClr val="accent1">
                    <a:satMod val="150000"/>
                  </a:schemeClr>
                </a:solidFill>
              </a:rPr>
              <a:t> Detection</a:t>
            </a:r>
            <a:endParaRPr lang="en-A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 MRI scan a tumor appears brighter than its surrounding due to which it can be detected by using a Digital Image Processing Technique called as Segmentation</a:t>
            </a:r>
            <a:endParaRPr lang="ur-PK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accent1">
                    <a:satMod val="150000"/>
                  </a:schemeClr>
                </a:solidFill>
              </a:rPr>
              <a:t>Methodology</a:t>
            </a:r>
            <a:endParaRPr lang="en-AU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3315" name="Content Placeholder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err="1" smtClean="0">
                <a:solidFill>
                  <a:schemeClr val="accent1">
                    <a:satMod val="150000"/>
                  </a:schemeClr>
                </a:solidFill>
              </a:rPr>
              <a:t>Preprocessing</a:t>
            </a:r>
            <a:endParaRPr lang="en-A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Image</a:t>
            </a:r>
          </a:p>
          <a:p>
            <a:r>
              <a:rPr lang="en-US" dirty="0" smtClean="0"/>
              <a:t>Grayscale Conversion</a:t>
            </a:r>
          </a:p>
          <a:p>
            <a:r>
              <a:rPr lang="en-US" dirty="0" smtClean="0"/>
              <a:t>High Pass Filter</a:t>
            </a:r>
          </a:p>
          <a:p>
            <a:r>
              <a:rPr lang="en-US" dirty="0" smtClean="0"/>
              <a:t>Enhanced Image</a:t>
            </a:r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err="1" smtClean="0"/>
              <a:t>img</a:t>
            </a:r>
            <a:r>
              <a:rPr lang="en-US" dirty="0" smtClean="0"/>
              <a:t>= </a:t>
            </a:r>
            <a:r>
              <a:rPr lang="en-US" dirty="0" err="1" smtClean="0"/>
              <a:t>imread</a:t>
            </a:r>
            <a:r>
              <a:rPr lang="en-US" dirty="0" smtClean="0"/>
              <a:t>('1.jpg');</a:t>
            </a:r>
          </a:p>
          <a:p>
            <a:pPr>
              <a:buFont typeface="Wingdings 2" pitchFamily="18" charset="2"/>
              <a:buNone/>
            </a:pPr>
            <a:r>
              <a:rPr lang="en-US" dirty="0" err="1" smtClean="0"/>
              <a:t>img_gray</a:t>
            </a:r>
            <a:r>
              <a:rPr lang="en-US" dirty="0" smtClean="0"/>
              <a:t>=rgb2gray(</a:t>
            </a:r>
            <a:r>
              <a:rPr lang="en-US" dirty="0" err="1" smtClean="0"/>
              <a:t>img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nn-NO" dirty="0" smtClean="0"/>
              <a:t>hp_fil=[-1 2 -1;0 0 0;1 -2 1];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ur-PK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err="1" smtClean="0">
                <a:solidFill>
                  <a:schemeClr val="accent1">
                    <a:satMod val="150000"/>
                  </a:schemeClr>
                </a:solidFill>
              </a:rPr>
              <a:t>Preprocessing</a:t>
            </a:r>
            <a:r>
              <a:rPr lang="en-AU" dirty="0" smtClean="0">
                <a:solidFill>
                  <a:schemeClr val="accent1">
                    <a:satMod val="150000"/>
                  </a:schemeClr>
                </a:solidFill>
              </a:rPr>
              <a:t> ...</a:t>
            </a:r>
            <a:endParaRPr lang="en-AU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28800"/>
            <a:ext cx="2781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2438400"/>
            <a:ext cx="2438400" cy="2438400"/>
          </a:xfrm>
        </p:spPr>
      </p:pic>
      <p:pic>
        <p:nvPicPr>
          <p:cNvPr id="8" name="Picture 7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2438400"/>
            <a:ext cx="2381250" cy="2400300"/>
          </a:xfrm>
          <a:prstGeom prst="rect">
            <a:avLst/>
          </a:prstGeom>
        </p:spPr>
      </p:pic>
      <p:pic>
        <p:nvPicPr>
          <p:cNvPr id="9" name="Picture 8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2438400"/>
            <a:ext cx="2400300" cy="2381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accent1">
                    <a:satMod val="150000"/>
                  </a:schemeClr>
                </a:solidFill>
              </a:rPr>
              <a:t>Threshold Segmentation</a:t>
            </a:r>
            <a:endParaRPr lang="en-A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binary image of the MRI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 = </a:t>
            </a:r>
            <a:r>
              <a:rPr lang="en-US" dirty="0" err="1" smtClean="0"/>
              <a:t>graythresh</a:t>
            </a:r>
            <a:r>
              <a:rPr lang="en-US" dirty="0" smtClean="0"/>
              <a:t>(c);</a:t>
            </a:r>
          </a:p>
          <a:p>
            <a:pPr>
              <a:buNone/>
            </a:pPr>
            <a:r>
              <a:rPr lang="en-US" dirty="0" err="1" smtClean="0"/>
              <a:t>bw</a:t>
            </a:r>
            <a:r>
              <a:rPr lang="en-US" dirty="0" smtClean="0"/>
              <a:t> = im2bw(c,T+0.3);</a:t>
            </a:r>
          </a:p>
          <a:p>
            <a:pPr>
              <a:buNone/>
            </a:pPr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bw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ur-PK" dirty="0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3124200"/>
            <a:ext cx="2400300" cy="2343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accent1">
                    <a:satMod val="150000"/>
                  </a:schemeClr>
                </a:solidFill>
              </a:rPr>
              <a:t>Watershed Segmentation</a:t>
            </a:r>
            <a:endParaRPr lang="en-A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group pixels on the basis of their intensities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bw5=watershed(bw1);</a:t>
            </a:r>
          </a:p>
          <a:p>
            <a:pPr>
              <a:buNone/>
            </a:pPr>
            <a:r>
              <a:rPr lang="en-US" dirty="0" err="1" smtClean="0"/>
              <a:t>imshow</a:t>
            </a:r>
            <a:r>
              <a:rPr lang="en-US" dirty="0" smtClean="0"/>
              <a:t>(bw5);</a:t>
            </a:r>
          </a:p>
          <a:p>
            <a:endParaRPr lang="ur-PK" dirty="0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2971800"/>
            <a:ext cx="2400300" cy="24098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/>
              <a:t>Morphological Operators</a:t>
            </a:r>
            <a:endParaRPr lang="en-AU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z="2400" dirty="0" err="1" smtClean="0"/>
              <a:t>Strel</a:t>
            </a:r>
            <a:r>
              <a:rPr lang="en-AU" sz="2400" dirty="0" smtClean="0"/>
              <a:t> Mask</a:t>
            </a:r>
          </a:p>
          <a:p>
            <a:pPr eaLnBrk="1" hangingPunct="1"/>
            <a:r>
              <a:rPr lang="en-AU" sz="2400" dirty="0" err="1" smtClean="0"/>
              <a:t>Imdilate</a:t>
            </a:r>
            <a:r>
              <a:rPr lang="en-AU" sz="2400" dirty="0" smtClean="0"/>
              <a:t> Command</a:t>
            </a:r>
          </a:p>
          <a:p>
            <a:pPr eaLnBrk="1" hangingPunct="1"/>
            <a:r>
              <a:rPr lang="en-AU" sz="2400" dirty="0" err="1" smtClean="0"/>
              <a:t>Imerode</a:t>
            </a:r>
            <a:r>
              <a:rPr lang="en-AU" sz="2400" dirty="0" smtClean="0"/>
              <a:t> Command</a:t>
            </a:r>
          </a:p>
          <a:p>
            <a:pPr eaLnBrk="1" hangingPunct="1"/>
            <a:endParaRPr lang="en-AU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SE = </a:t>
            </a:r>
            <a:r>
              <a:rPr lang="en-US" sz="2400" dirty="0" err="1" smtClean="0"/>
              <a:t>strel</a:t>
            </a:r>
            <a:r>
              <a:rPr lang="en-US" sz="2400" dirty="0" smtClean="0"/>
              <a:t>('disk',0);</a:t>
            </a:r>
          </a:p>
          <a:p>
            <a:pPr>
              <a:buNone/>
            </a:pPr>
            <a:r>
              <a:rPr lang="en-US" sz="2400" dirty="0" smtClean="0"/>
              <a:t>bw1 = </a:t>
            </a:r>
            <a:r>
              <a:rPr lang="en-US" sz="2400" dirty="0" err="1" smtClean="0"/>
              <a:t>imerode</a:t>
            </a:r>
            <a:r>
              <a:rPr lang="en-US" sz="2400" dirty="0" smtClean="0"/>
              <a:t>(</a:t>
            </a:r>
            <a:r>
              <a:rPr lang="en-US" sz="2400" dirty="0" err="1" smtClean="0"/>
              <a:t>bw,SE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imshow</a:t>
            </a:r>
            <a:r>
              <a:rPr lang="en-US" sz="2400" dirty="0" smtClean="0"/>
              <a:t>(bw1);</a:t>
            </a:r>
            <a:endParaRPr lang="ur-PK" sz="2400" dirty="0" smtClean="0"/>
          </a:p>
          <a:p>
            <a:pPr>
              <a:buNone/>
            </a:pPr>
            <a:endParaRPr lang="ur-PK" sz="2400" dirty="0" smtClean="0"/>
          </a:p>
          <a:p>
            <a:pPr>
              <a:buNone/>
            </a:pPr>
            <a:r>
              <a:rPr lang="en-US" sz="2400" dirty="0" smtClean="0"/>
              <a:t>SE = </a:t>
            </a:r>
            <a:r>
              <a:rPr lang="en-US" sz="2400" dirty="0" err="1" smtClean="0"/>
              <a:t>strel</a:t>
            </a:r>
            <a:r>
              <a:rPr lang="en-US" sz="2400" dirty="0" smtClean="0"/>
              <a:t>('disk',0);</a:t>
            </a:r>
          </a:p>
          <a:p>
            <a:pPr>
              <a:buNone/>
            </a:pPr>
            <a:r>
              <a:rPr lang="en-US" sz="2400" dirty="0" smtClean="0"/>
              <a:t>bw1 = </a:t>
            </a:r>
            <a:r>
              <a:rPr lang="en-US" sz="2400" dirty="0" err="1" smtClean="0"/>
              <a:t>imdilate</a:t>
            </a:r>
            <a:r>
              <a:rPr lang="en-US" sz="2400" dirty="0" smtClean="0"/>
              <a:t>(bw1,SE);</a:t>
            </a:r>
          </a:p>
          <a:p>
            <a:pPr>
              <a:buNone/>
            </a:pPr>
            <a:r>
              <a:rPr lang="en-US" sz="2400" dirty="0" err="1" smtClean="0"/>
              <a:t>imshow</a:t>
            </a:r>
            <a:r>
              <a:rPr lang="en-US" sz="2400" dirty="0" smtClean="0"/>
              <a:t>(bw1);</a:t>
            </a:r>
          </a:p>
          <a:p>
            <a:pPr eaLnBrk="1" hangingPunct="1"/>
            <a:endParaRPr lang="en-AU" sz="2400" dirty="0" smtClean="0"/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600200"/>
            <a:ext cx="2428875" cy="2343150"/>
          </a:xfrm>
          <a:prstGeom prst="rect">
            <a:avLst/>
          </a:prstGeo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4114800"/>
            <a:ext cx="2428875" cy="2343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851</TotalTime>
  <Words>232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          Brain Tumor Detection       Signals and systems project                       Review-2                            Faculty – Dr .Mohanaprasad.K             </vt:lpstr>
      <vt:lpstr>Introduction of  Tumor</vt:lpstr>
      <vt:lpstr>Tumor Detection</vt:lpstr>
      <vt:lpstr>Methodology</vt:lpstr>
      <vt:lpstr>Preprocessing</vt:lpstr>
      <vt:lpstr>Preprocessing ...</vt:lpstr>
      <vt:lpstr>Threshold Segmentation</vt:lpstr>
      <vt:lpstr>Watershed Segmentation</vt:lpstr>
      <vt:lpstr>Morphological Operators</vt:lpstr>
      <vt:lpstr>Morphological Operators … </vt:lpstr>
      <vt:lpstr>Morphological Operators … </vt:lpstr>
      <vt:lpstr>Output Image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Engine</dc:title>
  <dc:creator>Carranza</dc:creator>
  <cp:lastModifiedBy>ELCOT</cp:lastModifiedBy>
  <cp:revision>41</cp:revision>
  <dcterms:created xsi:type="dcterms:W3CDTF">2007-03-13T00:34:36Z</dcterms:created>
  <dcterms:modified xsi:type="dcterms:W3CDTF">2019-07-21T15:10:25Z</dcterms:modified>
</cp:coreProperties>
</file>