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73" r:id="rId6"/>
    <p:sldId id="259" r:id="rId7"/>
    <p:sldId id="263" r:id="rId8"/>
    <p:sldId id="264" r:id="rId9"/>
    <p:sldId id="265" r:id="rId10"/>
    <p:sldId id="266" r:id="rId11"/>
    <p:sldId id="268" r:id="rId12"/>
    <p:sldId id="276" r:id="rId13"/>
    <p:sldId id="260" r:id="rId14"/>
    <p:sldId id="261" r:id="rId15"/>
    <p:sldId id="270" r:id="rId16"/>
    <p:sldId id="269" r:id="rId17"/>
    <p:sldId id="275" r:id="rId18"/>
    <p:sldId id="277" r:id="rId19"/>
    <p:sldId id="295"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78" r:id="rId35"/>
    <p:sldId id="279" r:id="rId36"/>
    <p:sldId id="280" r:id="rId37"/>
    <p:sldId id="29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540" y="-2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07758A-6753-4F90-8C15-987E974DDA6F}" type="datetimeFigureOut">
              <a:rPr lang="en-IN" smtClean="0"/>
              <a:pPr/>
              <a:t>05-06-2020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366D8CD-DD73-4D2B-95DC-D5AAA2BE8DBD}"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695419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07758A-6753-4F90-8C15-987E974DDA6F}" type="datetimeFigureOut">
              <a:rPr lang="en-IN" smtClean="0"/>
              <a:pPr/>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6D8CD-DD73-4D2B-95DC-D5AAA2BE8DBD}"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0202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07758A-6753-4F90-8C15-987E974DDA6F}" type="datetimeFigureOut">
              <a:rPr lang="en-IN" smtClean="0"/>
              <a:pPr/>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6D8CD-DD73-4D2B-95DC-D5AAA2BE8DBD}"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878940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07758A-6753-4F90-8C15-987E974DDA6F}" type="datetimeFigureOut">
              <a:rPr lang="en-IN" smtClean="0"/>
              <a:pPr/>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6D8CD-DD73-4D2B-95DC-D5AAA2BE8DBD}"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01359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07758A-6753-4F90-8C15-987E974DDA6F}" type="datetimeFigureOut">
              <a:rPr lang="en-IN" smtClean="0"/>
              <a:pPr/>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6D8CD-DD73-4D2B-95DC-D5AAA2BE8DBD}"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7050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07758A-6753-4F90-8C15-987E974DDA6F}" type="datetimeFigureOut">
              <a:rPr lang="en-IN" smtClean="0"/>
              <a:pPr/>
              <a:t>05-06-2020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66D8CD-DD73-4D2B-95DC-D5AAA2BE8DBD}"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90727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07758A-6753-4F90-8C15-987E974DDA6F}" type="datetimeFigureOut">
              <a:rPr lang="en-IN" smtClean="0"/>
              <a:pPr/>
              <a:t>05-06-2020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66D8CD-DD73-4D2B-95DC-D5AAA2BE8DBD}"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251814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07758A-6753-4F90-8C15-987E974DDA6F}" type="datetimeFigureOut">
              <a:rPr lang="en-IN" smtClean="0"/>
              <a:pPr/>
              <a:t>05-06-2020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66D8CD-DD73-4D2B-95DC-D5AAA2BE8DBD}"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96204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7758A-6753-4F90-8C15-987E974DDA6F}" type="datetimeFigureOut">
              <a:rPr lang="en-IN" smtClean="0"/>
              <a:pPr/>
              <a:t>05-06-2020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66D8CD-DD73-4D2B-95DC-D5AAA2BE8DBD}" type="slidenum">
              <a:rPr lang="en-IN" smtClean="0"/>
              <a:pPr/>
              <a:t>‹#›</a:t>
            </a:fld>
            <a:endParaRPr lang="en-IN"/>
          </a:p>
        </p:txBody>
      </p:sp>
    </p:spTree>
    <p:extLst>
      <p:ext uri="{BB962C8B-B14F-4D97-AF65-F5344CB8AC3E}">
        <p14:creationId xmlns:p14="http://schemas.microsoft.com/office/powerpoint/2010/main" xmlns="" val="390598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07758A-6753-4F90-8C15-987E974DDA6F}" type="datetimeFigureOut">
              <a:rPr lang="en-IN" smtClean="0"/>
              <a:pPr/>
              <a:t>05-06-2020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66D8CD-DD73-4D2B-95DC-D5AAA2BE8DBD}"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925077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307758A-6753-4F90-8C15-987E974DDA6F}" type="datetimeFigureOut">
              <a:rPr lang="en-IN" smtClean="0"/>
              <a:pPr/>
              <a:t>05-06-2020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366D8CD-DD73-4D2B-95DC-D5AAA2BE8DBD}"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6173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print">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307758A-6753-4F90-8C15-987E974DDA6F}" type="datetimeFigureOut">
              <a:rPr lang="en-IN" smtClean="0"/>
              <a:pPr/>
              <a:t>05-06-2020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366D8CD-DD73-4D2B-95DC-D5AAA2BE8DBD}"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23184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99C0A2-A947-4E70-A399-170F8380F45C}"/>
              </a:ext>
            </a:extLst>
          </p:cNvPr>
          <p:cNvSpPr>
            <a:spLocks noGrp="1"/>
          </p:cNvSpPr>
          <p:nvPr>
            <p:ph type="ctrTitle"/>
          </p:nvPr>
        </p:nvSpPr>
        <p:spPr>
          <a:xfrm>
            <a:off x="3256626" y="2232072"/>
            <a:ext cx="8612819" cy="1008278"/>
          </a:xfrm>
        </p:spPr>
        <p:txBody>
          <a:bodyPr>
            <a:noAutofit/>
          </a:bodyPr>
          <a:lstStyle/>
          <a:p>
            <a:r>
              <a:rPr lang="en-US" dirty="0" smtClean="0"/>
              <a:t>G8:E-device </a:t>
            </a:r>
            <a:r>
              <a:rPr lang="en-US" dirty="0"/>
              <a:t>For Women Safety</a:t>
            </a:r>
            <a:endParaRPr lang="en-IN" dirty="0"/>
          </a:p>
        </p:txBody>
      </p:sp>
      <p:sp>
        <p:nvSpPr>
          <p:cNvPr id="3" name="Subtitle 2">
            <a:extLst>
              <a:ext uri="{FF2B5EF4-FFF2-40B4-BE49-F238E27FC236}">
                <a16:creationId xmlns:a16="http://schemas.microsoft.com/office/drawing/2014/main" xmlns="" id="{C50B77D4-D418-4A37-819E-949DEC4E6CEE}"/>
              </a:ext>
            </a:extLst>
          </p:cNvPr>
          <p:cNvSpPr>
            <a:spLocks noGrp="1"/>
          </p:cNvSpPr>
          <p:nvPr>
            <p:ph type="subTitle" idx="1"/>
          </p:nvPr>
        </p:nvSpPr>
        <p:spPr>
          <a:xfrm>
            <a:off x="2202402" y="3962525"/>
            <a:ext cx="8191130" cy="1655762"/>
          </a:xfrm>
        </p:spPr>
        <p:txBody>
          <a:bodyPr>
            <a:normAutofit/>
          </a:bodyPr>
          <a:lstStyle/>
          <a:p>
            <a:r>
              <a:rPr lang="en-US" dirty="0"/>
              <a:t>ECM3999 - TECHNICAL ANSWERS FOR REAL WORLD PROBLEMS (TARP)</a:t>
            </a:r>
            <a:endParaRPr lang="en-IN" dirty="0"/>
          </a:p>
          <a:p>
            <a:pPr algn="l"/>
            <a:r>
              <a:rPr lang="en-US" dirty="0"/>
              <a:t>SLOT: TAA1</a:t>
            </a:r>
            <a:endParaRPr lang="en-IN" dirty="0"/>
          </a:p>
          <a:p>
            <a:pPr algn="l"/>
            <a:r>
              <a:rPr lang="en-US" dirty="0"/>
              <a:t>FACULTY: PROF. MUTHULAKSHMI S</a:t>
            </a:r>
            <a:endParaRPr lang="en-IN" dirty="0"/>
          </a:p>
          <a:p>
            <a:endParaRPr lang="en-IN" dirty="0"/>
          </a:p>
        </p:txBody>
      </p:sp>
    </p:spTree>
    <p:extLst>
      <p:ext uri="{BB962C8B-B14F-4D97-AF65-F5344CB8AC3E}">
        <p14:creationId xmlns:p14="http://schemas.microsoft.com/office/powerpoint/2010/main" xmlns="" val="799593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orms response chart. Question title: Has any one of the above mentioned problems occured at your place? . Number of responses: 98 responses.">
            <a:extLst>
              <a:ext uri="{FF2B5EF4-FFF2-40B4-BE49-F238E27FC236}">
                <a16:creationId xmlns:a16="http://schemas.microsoft.com/office/drawing/2014/main" xmlns="" id="{60E7A5D2-5B7E-446E-9CDF-0F3429C8E74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73692" y="2025203"/>
            <a:ext cx="9599720" cy="40386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56542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orms response chart. Question title: Who are responsible for the cause of the chosen problem? . Number of responses: 98 responses.">
            <a:extLst>
              <a:ext uri="{FF2B5EF4-FFF2-40B4-BE49-F238E27FC236}">
                <a16:creationId xmlns:a16="http://schemas.microsoft.com/office/drawing/2014/main" xmlns="" id="{7B410FCF-C30F-455B-A9D8-D6AAD7D4EED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55938" y="1944441"/>
            <a:ext cx="9605639" cy="40411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3626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KEY ISSUES TO BE ADDRESSED</a:t>
            </a:r>
            <a:endParaRPr lang="en-IN" dirty="0"/>
          </a:p>
        </p:txBody>
      </p:sp>
      <p:sp>
        <p:nvSpPr>
          <p:cNvPr id="3" name="Content Placeholder 2"/>
          <p:cNvSpPr>
            <a:spLocks noGrp="1"/>
          </p:cNvSpPr>
          <p:nvPr>
            <p:ph idx="1"/>
          </p:nvPr>
        </p:nvSpPr>
        <p:spPr/>
        <p:txBody>
          <a:bodyPr>
            <a:normAutofit fontScale="77500" lnSpcReduction="20000"/>
          </a:bodyPr>
          <a:lstStyle/>
          <a:p>
            <a:pPr fontAlgn="base">
              <a:buNone/>
            </a:pPr>
            <a:r>
              <a:rPr lang="en-IN" b="1" dirty="0" smtClean="0"/>
              <a:t>1. VIOLENCE AGAINST WOMEN</a:t>
            </a:r>
            <a:endParaRPr lang="en-US" dirty="0" smtClean="0"/>
          </a:p>
          <a:p>
            <a:pPr algn="just"/>
            <a:r>
              <a:rPr lang="en-IN" dirty="0" smtClean="0"/>
              <a:t>Violence against women is now widely recognized as an important public health problem, owing to its health consequences. Violence against women among many Indian communities on a regularly basis goes unreported. Violence against women in India refer to physical or sexual violence committed against Indian women, typically by a man. </a:t>
            </a:r>
            <a:endParaRPr lang="en-US" dirty="0" smtClean="0"/>
          </a:p>
          <a:p>
            <a:pPr algn="just"/>
            <a:r>
              <a:rPr lang="en-IN" dirty="0" smtClean="0"/>
              <a:t>Most arrested male offenders are for domestic cruelty and assault on women with intent to outrage their modesty. Also, the typical age group of male offenders seems to be 18-35 years which is when they are known to be most aggressive. Both males and females offenders seem to be least for the ages below 18 years and above 60 years.</a:t>
            </a:r>
            <a:endParaRPr lang="en-US" dirty="0" smtClean="0"/>
          </a:p>
          <a:p>
            <a:pPr algn="just"/>
            <a:r>
              <a:rPr lang="en-IN" dirty="0" smtClean="0"/>
              <a:t>Common forms of violence against women in India include acts such as domestic abuse, sexual assault, and murder. Most typically, these acts are committed by men as a result of the long-standing gender inequalities present in the country.</a:t>
            </a:r>
            <a:endParaRPr lang="en-US" dirty="0" smtClean="0"/>
          </a:p>
          <a:p>
            <a:endParaRPr lang="en-US" dirty="0" smtClean="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E73EAA-08BB-49F0-952D-2D38C20790A5}"/>
              </a:ext>
            </a:extLst>
          </p:cNvPr>
          <p:cNvSpPr>
            <a:spLocks noGrp="1"/>
          </p:cNvSpPr>
          <p:nvPr>
            <p:ph type="title"/>
          </p:nvPr>
        </p:nvSpPr>
        <p:spPr/>
        <p:txBody>
          <a:bodyPr/>
          <a:lstStyle/>
          <a:p>
            <a:pPr algn="ctr"/>
            <a:r>
              <a:rPr lang="en-US" dirty="0"/>
              <a:t>Problem statement</a:t>
            </a:r>
            <a:endParaRPr lang="en-IN" dirty="0"/>
          </a:p>
        </p:txBody>
      </p:sp>
      <p:sp>
        <p:nvSpPr>
          <p:cNvPr id="3" name="Content Placeholder 2">
            <a:extLst>
              <a:ext uri="{FF2B5EF4-FFF2-40B4-BE49-F238E27FC236}">
                <a16:creationId xmlns:a16="http://schemas.microsoft.com/office/drawing/2014/main" xmlns="" id="{E59DC9C2-79CA-45B5-A48B-D23546493921}"/>
              </a:ext>
            </a:extLst>
          </p:cNvPr>
          <p:cNvSpPr>
            <a:spLocks noGrp="1"/>
          </p:cNvSpPr>
          <p:nvPr>
            <p:ph idx="1"/>
          </p:nvPr>
        </p:nvSpPr>
        <p:spPr>
          <a:xfrm>
            <a:off x="1451579" y="2317573"/>
            <a:ext cx="9603275" cy="3450613"/>
          </a:xfrm>
        </p:spPr>
        <p:txBody>
          <a:bodyPr/>
          <a:lstStyle/>
          <a:p>
            <a:r>
              <a:rPr lang="en-US" dirty="0"/>
              <a:t>India has become one among the worst countries which has the highest record in all forms of sexual exploitation. This is often encountered in places like offices, public transports, streets, educational institutions, etc.</a:t>
            </a:r>
          </a:p>
          <a:p>
            <a:r>
              <a:rPr lang="en-IN" dirty="0"/>
              <a:t>Women and girls are facing a tough time due to the country’s current situation; all their liberty is taken away due to such meaningless acts.</a:t>
            </a:r>
          </a:p>
          <a:p>
            <a:r>
              <a:rPr lang="en-IN" dirty="0"/>
              <a:t>Women are drastically growing equally along with men in almost every field, but are dragged down to situations which degrade their development and courage to succeed.</a:t>
            </a:r>
          </a:p>
        </p:txBody>
      </p:sp>
    </p:spTree>
    <p:extLst>
      <p:ext uri="{BB962C8B-B14F-4D97-AF65-F5344CB8AC3E}">
        <p14:creationId xmlns:p14="http://schemas.microsoft.com/office/powerpoint/2010/main" xmlns="" val="38114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2EF33C-FA9D-4561-9A7E-C33000B5741F}"/>
              </a:ext>
            </a:extLst>
          </p:cNvPr>
          <p:cNvSpPr>
            <a:spLocks noGrp="1"/>
          </p:cNvSpPr>
          <p:nvPr>
            <p:ph type="title"/>
          </p:nvPr>
        </p:nvSpPr>
        <p:spPr/>
        <p:txBody>
          <a:bodyPr/>
          <a:lstStyle/>
          <a:p>
            <a:r>
              <a:rPr lang="en-US" dirty="0"/>
              <a:t>A few miserable incidents include…</a:t>
            </a:r>
            <a:endParaRPr lang="en-IN" dirty="0"/>
          </a:p>
        </p:txBody>
      </p:sp>
      <p:sp>
        <p:nvSpPr>
          <p:cNvPr id="3" name="Content Placeholder 2">
            <a:extLst>
              <a:ext uri="{FF2B5EF4-FFF2-40B4-BE49-F238E27FC236}">
                <a16:creationId xmlns:a16="http://schemas.microsoft.com/office/drawing/2014/main" xmlns="" id="{B6A405EE-BC1C-41F0-8102-1B6D59EA2EAB}"/>
              </a:ext>
            </a:extLst>
          </p:cNvPr>
          <p:cNvSpPr>
            <a:spLocks noGrp="1"/>
          </p:cNvSpPr>
          <p:nvPr>
            <p:ph idx="1"/>
          </p:nvPr>
        </p:nvSpPr>
        <p:spPr/>
        <p:txBody>
          <a:bodyPr>
            <a:normAutofit fontScale="92500" lnSpcReduction="10000"/>
          </a:bodyPr>
          <a:lstStyle/>
          <a:p>
            <a:r>
              <a:rPr lang="en-US" dirty="0"/>
              <a:t>A 23 year old girl who was a rape victim was on her way to court to attend a hearing. But she was burnt alive and </a:t>
            </a:r>
            <a:r>
              <a:rPr lang="en-US" dirty="0" err="1"/>
              <a:t>swedged</a:t>
            </a:r>
            <a:r>
              <a:rPr lang="en-US" dirty="0"/>
              <a:t> to death. This noble soul ran for almost 1km to survive from those painful bruises developing due to the scorching heat caused from the fire and before collapsing she intimated her sorrowful state to police.</a:t>
            </a:r>
          </a:p>
          <a:p>
            <a:r>
              <a:rPr lang="en-IN" dirty="0"/>
              <a:t>A 27 year old veterinary doctor who was returning from hospital found that one of her vehicle tyre was flat. Some people who were nearby approached her for help but this poor soul didn’t know that she was falling into their evil trap. The crew had brutally dragged her to a nearby vacant plot, forced her to consume alcohol, gagged and raped her cruelly with no mercy. She died of suffocation but even after her death she was sexually abused and her body was burnt to leave no traces of their action.</a:t>
            </a:r>
          </a:p>
        </p:txBody>
      </p:sp>
    </p:spTree>
    <p:extLst>
      <p:ext uri="{BB962C8B-B14F-4D97-AF65-F5344CB8AC3E}">
        <p14:creationId xmlns:p14="http://schemas.microsoft.com/office/powerpoint/2010/main" xmlns="" val="3277289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72D2354-BB33-48F1-A64A-9EDE7B4AF3C2}"/>
              </a:ext>
            </a:extLst>
          </p:cNvPr>
          <p:cNvSpPr>
            <a:spLocks noGrp="1"/>
          </p:cNvSpPr>
          <p:nvPr>
            <p:ph idx="1"/>
          </p:nvPr>
        </p:nvSpPr>
        <p:spPr/>
        <p:txBody>
          <a:bodyPr/>
          <a:lstStyle/>
          <a:p>
            <a:r>
              <a:rPr lang="en-US" dirty="0"/>
              <a:t>Globally, 7% of women have been sexually assaulted by someone other than their partner. A woman is raped in every 21 minutes in India and every 18 hours in Delhi.  About 31% of married women have experienced physical, sexual or emotional violence through their partners.  About 99% cases of sexual violence go unreported.</a:t>
            </a:r>
          </a:p>
          <a:p>
            <a:r>
              <a:rPr lang="en-US" dirty="0"/>
              <a:t>By observing such bad conditions of women in the world,  we have planned to design and develop this project to eradicate the fear of brutality from the minds of women in our society.</a:t>
            </a:r>
            <a:endParaRPr lang="en-IN" dirty="0"/>
          </a:p>
        </p:txBody>
      </p:sp>
      <p:sp>
        <p:nvSpPr>
          <p:cNvPr id="4" name="TextBox 3"/>
          <p:cNvSpPr txBox="1"/>
          <p:nvPr/>
        </p:nvSpPr>
        <p:spPr>
          <a:xfrm>
            <a:off x="2781300" y="1155700"/>
            <a:ext cx="5549900" cy="584775"/>
          </a:xfrm>
          <a:prstGeom prst="rect">
            <a:avLst/>
          </a:prstGeom>
          <a:noFill/>
        </p:spPr>
        <p:txBody>
          <a:bodyPr wrap="square" rtlCol="0">
            <a:spAutoFit/>
          </a:bodyPr>
          <a:lstStyle/>
          <a:p>
            <a:pPr algn="ctr"/>
            <a:r>
              <a:rPr lang="en-IN" sz="3200" dirty="0" smtClean="0"/>
              <a:t>INTRODUCTION</a:t>
            </a:r>
            <a:endParaRPr lang="en-IN" sz="3200" dirty="0"/>
          </a:p>
        </p:txBody>
      </p:sp>
    </p:spTree>
    <p:extLst>
      <p:ext uri="{BB962C8B-B14F-4D97-AF65-F5344CB8AC3E}">
        <p14:creationId xmlns:p14="http://schemas.microsoft.com/office/powerpoint/2010/main" xmlns="" val="4081530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254E0A-B613-477D-815C-F9A584F6CB20}"/>
              </a:ext>
            </a:extLst>
          </p:cNvPr>
          <p:cNvSpPr>
            <a:spLocks noGrp="1"/>
          </p:cNvSpPr>
          <p:nvPr>
            <p:ph type="title"/>
          </p:nvPr>
        </p:nvSpPr>
        <p:spPr>
          <a:xfrm>
            <a:off x="1388079" y="1045819"/>
            <a:ext cx="9603275" cy="1049235"/>
          </a:xfrm>
        </p:spPr>
        <p:txBody>
          <a:bodyPr/>
          <a:lstStyle/>
          <a:p>
            <a:pPr algn="ctr"/>
            <a:r>
              <a:rPr lang="en-US" dirty="0" smtClean="0"/>
              <a:t>ABSTRACT</a:t>
            </a:r>
            <a:endParaRPr lang="en-IN" dirty="0"/>
          </a:p>
        </p:txBody>
      </p:sp>
      <p:sp>
        <p:nvSpPr>
          <p:cNvPr id="3" name="Content Placeholder 2">
            <a:extLst>
              <a:ext uri="{FF2B5EF4-FFF2-40B4-BE49-F238E27FC236}">
                <a16:creationId xmlns:a16="http://schemas.microsoft.com/office/drawing/2014/main" xmlns="" id="{2715B340-5A31-4064-8DBA-0093CA398A77}"/>
              </a:ext>
            </a:extLst>
          </p:cNvPr>
          <p:cNvSpPr>
            <a:spLocks noGrp="1"/>
          </p:cNvSpPr>
          <p:nvPr>
            <p:ph idx="1"/>
          </p:nvPr>
        </p:nvSpPr>
        <p:spPr>
          <a:xfrm>
            <a:off x="1451579" y="2015732"/>
            <a:ext cx="9603275" cy="4151388"/>
          </a:xfrm>
        </p:spPr>
        <p:txBody>
          <a:bodyPr>
            <a:normAutofit lnSpcReduction="10000"/>
          </a:bodyPr>
          <a:lstStyle/>
          <a:p>
            <a:r>
              <a:rPr lang="en-US" dirty="0" smtClean="0"/>
              <a:t>In this project, we intend to create a device </a:t>
            </a:r>
            <a:r>
              <a:rPr lang="en-IN" dirty="0" smtClean="0"/>
              <a:t>to resolve the issue of violence against women we are proposing a women safety system. This device consists of a system that ensures dual alerts in case either a woman is harassed or she thinks that she is in trouble.</a:t>
            </a:r>
          </a:p>
          <a:p>
            <a:r>
              <a:rPr lang="en-IN" dirty="0" smtClean="0"/>
              <a:t>This device is to be turned on in advance by a woman in case she is alone or in danger in a remote area.</a:t>
            </a:r>
          </a:p>
          <a:p>
            <a:r>
              <a:rPr lang="en-IN" dirty="0" smtClean="0"/>
              <a:t>Once the device is started with the help of the mounted button, the system will immediately send her current location to the authorized personnel number through SMS message as a security measure and also laser, </a:t>
            </a:r>
            <a:r>
              <a:rPr lang="en-IN" dirty="0" err="1" smtClean="0"/>
              <a:t>leds</a:t>
            </a:r>
            <a:r>
              <a:rPr lang="en-IN" dirty="0" smtClean="0"/>
              <a:t> and buzzer will get activated so that people who are nearby can realize the threat to be caused. This device will be useful in saving lives as well as preventing atrocities against women.</a:t>
            </a:r>
          </a:p>
          <a:p>
            <a:pPr algn="just"/>
            <a:endParaRPr lang="en-US" dirty="0"/>
          </a:p>
        </p:txBody>
      </p:sp>
    </p:spTree>
    <p:extLst>
      <p:ext uri="{BB962C8B-B14F-4D97-AF65-F5344CB8AC3E}">
        <p14:creationId xmlns:p14="http://schemas.microsoft.com/office/powerpoint/2010/main" xmlns="" val="602192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BLOCK DIAGRAM OF SYSTEM DESIGN</a:t>
            </a:r>
            <a:r>
              <a:rPr lang="en-IN" dirty="0" smtClean="0"/>
              <a:t/>
            </a:r>
            <a:br>
              <a:rPr lang="en-IN" dirty="0" smtClean="0"/>
            </a:br>
            <a:endParaRPr lang="en-IN" dirty="0"/>
          </a:p>
        </p:txBody>
      </p:sp>
      <p:pic>
        <p:nvPicPr>
          <p:cNvPr id="4" name="Content Placeholder 3"/>
          <p:cNvPicPr>
            <a:picLocks noGrp="1"/>
          </p:cNvPicPr>
          <p:nvPr>
            <p:ph idx="1"/>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t="2686" b="2686"/>
          <a:stretch>
            <a:fillRect/>
          </a:stretch>
        </p:blipFill>
        <p:spPr bwMode="auto">
          <a:xfrm>
            <a:off x="998829" y="2310449"/>
            <a:ext cx="4563771" cy="3480751"/>
          </a:xfrm>
          <a:prstGeom prst="rect">
            <a:avLst/>
          </a:prstGeom>
          <a:noFill/>
          <a:ln>
            <a:noFill/>
          </a:ln>
        </p:spPr>
      </p:pic>
      <p:pic>
        <p:nvPicPr>
          <p:cNvPr id="5" name="Picture 4"/>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6032500" y="2286000"/>
            <a:ext cx="5143500" cy="3492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FLOW CHART</a:t>
            </a:r>
            <a:endParaRPr lang="en-IN" dirty="0"/>
          </a:p>
        </p:txBody>
      </p:sp>
      <p:pic>
        <p:nvPicPr>
          <p:cNvPr id="4" name="Content Placeholder 3"/>
          <p:cNvPicPr>
            <a:picLocks noGrp="1"/>
          </p:cNvPicPr>
          <p:nvPr>
            <p:ph idx="1"/>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381500" y="1943100"/>
            <a:ext cx="3416299" cy="41147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Components </a:t>
            </a:r>
            <a:endParaRPr lang="en-IN" dirty="0"/>
          </a:p>
        </p:txBody>
      </p:sp>
      <p:sp>
        <p:nvSpPr>
          <p:cNvPr id="3" name="Content Placeholder 2"/>
          <p:cNvSpPr>
            <a:spLocks noGrp="1"/>
          </p:cNvSpPr>
          <p:nvPr>
            <p:ph idx="1"/>
          </p:nvPr>
        </p:nvSpPr>
        <p:spPr/>
        <p:txBody>
          <a:bodyPr/>
          <a:lstStyle/>
          <a:p>
            <a:r>
              <a:rPr lang="en-IN" dirty="0" smtClean="0"/>
              <a:t>ARDUINO NANO</a:t>
            </a:r>
          </a:p>
          <a:p>
            <a:r>
              <a:rPr lang="en-IN" dirty="0" smtClean="0"/>
              <a:t>RF MODULE</a:t>
            </a:r>
          </a:p>
          <a:p>
            <a:r>
              <a:rPr lang="en-IN" dirty="0" smtClean="0"/>
              <a:t>GSM</a:t>
            </a:r>
          </a:p>
          <a:p>
            <a:r>
              <a:rPr lang="en-IN" dirty="0" smtClean="0"/>
              <a:t>GPS</a:t>
            </a:r>
          </a:p>
          <a:p>
            <a:r>
              <a:rPr lang="en-IN" dirty="0" smtClean="0"/>
              <a:t>OLED</a:t>
            </a:r>
          </a:p>
          <a:p>
            <a:r>
              <a:rPr lang="en-IN" dirty="0" smtClean="0"/>
              <a:t>LASER</a:t>
            </a:r>
          </a:p>
          <a:p>
            <a:r>
              <a:rPr lang="en-IN" dirty="0" smtClean="0"/>
              <a:t>PIEZO BUZZER</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08229-9116-46DA-9D9D-1C727FAE2061}"/>
              </a:ext>
            </a:extLst>
          </p:cNvPr>
          <p:cNvSpPr>
            <a:spLocks noGrp="1"/>
          </p:cNvSpPr>
          <p:nvPr>
            <p:ph type="title"/>
          </p:nvPr>
        </p:nvSpPr>
        <p:spPr>
          <a:xfrm>
            <a:off x="1451579" y="1145219"/>
            <a:ext cx="9603275" cy="708535"/>
          </a:xfrm>
        </p:spPr>
        <p:txBody>
          <a:bodyPr/>
          <a:lstStyle/>
          <a:p>
            <a:r>
              <a:rPr lang="en-US" dirty="0"/>
              <a:t>Group members</a:t>
            </a:r>
            <a:endParaRPr lang="en-IN" dirty="0"/>
          </a:p>
        </p:txBody>
      </p:sp>
      <p:sp>
        <p:nvSpPr>
          <p:cNvPr id="3" name="Content Placeholder 2">
            <a:extLst>
              <a:ext uri="{FF2B5EF4-FFF2-40B4-BE49-F238E27FC236}">
                <a16:creationId xmlns:a16="http://schemas.microsoft.com/office/drawing/2014/main" xmlns="" id="{8AF91156-75FF-4617-91BF-6AB9E54EB9AB}"/>
              </a:ext>
            </a:extLst>
          </p:cNvPr>
          <p:cNvSpPr>
            <a:spLocks noGrp="1"/>
          </p:cNvSpPr>
          <p:nvPr>
            <p:ph idx="1"/>
          </p:nvPr>
        </p:nvSpPr>
        <p:spPr/>
        <p:txBody>
          <a:bodyPr/>
          <a:lstStyle/>
          <a:p>
            <a:r>
              <a:rPr lang="en-US" dirty="0"/>
              <a:t>AVULA. ROHITHA – 17BLC1007</a:t>
            </a:r>
            <a:endParaRPr lang="en-IN" dirty="0"/>
          </a:p>
          <a:p>
            <a:r>
              <a:rPr lang="en-US" dirty="0"/>
              <a:t>K. MADHU SWAPNIKA – 17BLC1024</a:t>
            </a:r>
            <a:endParaRPr lang="en-IN" dirty="0"/>
          </a:p>
          <a:p>
            <a:r>
              <a:rPr lang="en-US" dirty="0"/>
              <a:t>AARTHI G – 17BLC1166</a:t>
            </a:r>
            <a:endParaRPr lang="en-IN" dirty="0"/>
          </a:p>
          <a:p>
            <a:r>
              <a:rPr lang="en-US" dirty="0"/>
              <a:t>SANTHOSHA – 17BEC1118</a:t>
            </a:r>
            <a:endParaRPr lang="en-IN" dirty="0"/>
          </a:p>
          <a:p>
            <a:r>
              <a:rPr lang="en-US" dirty="0"/>
              <a:t>GAYATHRI – 17BEC1140</a:t>
            </a:r>
            <a:endParaRPr lang="en-IN" dirty="0"/>
          </a:p>
          <a:p>
            <a:r>
              <a:rPr lang="en-US" dirty="0"/>
              <a:t>I. SRAVYA – 17BEC1185</a:t>
            </a:r>
            <a:endParaRPr lang="en-IN" dirty="0"/>
          </a:p>
          <a:p>
            <a:r>
              <a:rPr lang="en-US" dirty="0"/>
              <a:t>NAVYA GAYATHRI – 17BEC1233</a:t>
            </a:r>
            <a:endParaRPr lang="en-IN" dirty="0"/>
          </a:p>
          <a:p>
            <a:pPr marL="0" indent="0">
              <a:buNone/>
            </a:pPr>
            <a:endParaRPr lang="en-IN" dirty="0"/>
          </a:p>
        </p:txBody>
      </p:sp>
    </p:spTree>
    <p:extLst>
      <p:ext uri="{BB962C8B-B14F-4D97-AF65-F5344CB8AC3E}">
        <p14:creationId xmlns:p14="http://schemas.microsoft.com/office/powerpoint/2010/main" xmlns="" val="2266871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COMPONENT ANALYSIS</a:t>
            </a:r>
            <a:endParaRPr lang="en-IN" dirty="0"/>
          </a:p>
        </p:txBody>
      </p:sp>
      <p:sp>
        <p:nvSpPr>
          <p:cNvPr id="3" name="Content Placeholder 2"/>
          <p:cNvSpPr>
            <a:spLocks noGrp="1"/>
          </p:cNvSpPr>
          <p:nvPr>
            <p:ph idx="1"/>
          </p:nvPr>
        </p:nvSpPr>
        <p:spPr/>
        <p:txBody>
          <a:bodyPr>
            <a:normAutofit fontScale="85000" lnSpcReduction="10000"/>
          </a:bodyPr>
          <a:lstStyle/>
          <a:p>
            <a:pPr lvl="0"/>
            <a:r>
              <a:rPr lang="en-US" b="1" dirty="0" smtClean="0"/>
              <a:t>ARDUINO:</a:t>
            </a:r>
          </a:p>
          <a:p>
            <a:pPr lvl="0"/>
            <a:r>
              <a:rPr lang="en-US" dirty="0" smtClean="0"/>
              <a:t> </a:t>
            </a:r>
            <a:r>
              <a:rPr lang="en-US" dirty="0" smtClean="0"/>
              <a:t>Reading data from different hardware devices and controlling the devices.</a:t>
            </a:r>
            <a:endParaRPr lang="en-IN" dirty="0" smtClean="0"/>
          </a:p>
          <a:p>
            <a:r>
              <a:rPr lang="en-US" dirty="0" smtClean="0"/>
              <a:t>Can be used for both hardware and software, can be easily accessed and cheaper than the R-pi, can be used for analog sources since it can convert to digital data, needs less power and highly robust.</a:t>
            </a:r>
            <a:endParaRPr lang="en-IN" dirty="0" smtClean="0"/>
          </a:p>
          <a:p>
            <a:r>
              <a:rPr lang="en-US" dirty="0" smtClean="0"/>
              <a:t> </a:t>
            </a:r>
            <a:r>
              <a:rPr lang="en-US" b="1" dirty="0" smtClean="0"/>
              <a:t>Why not other:</a:t>
            </a:r>
            <a:endParaRPr lang="en-IN" dirty="0" smtClean="0"/>
          </a:p>
          <a:p>
            <a:pPr lvl="0"/>
            <a:r>
              <a:rPr lang="en-IN" dirty="0" smtClean="0"/>
              <a:t>Needs only digital input, but some microcontrollers require </a:t>
            </a:r>
            <a:r>
              <a:rPr lang="en-IN" dirty="0" err="1" smtClean="0"/>
              <a:t>Analog</a:t>
            </a:r>
            <a:r>
              <a:rPr lang="en-IN" dirty="0" smtClean="0"/>
              <a:t> to digital converter device separately.</a:t>
            </a:r>
          </a:p>
          <a:p>
            <a:pPr lvl="0"/>
            <a:r>
              <a:rPr lang="en-IN" dirty="0" smtClean="0"/>
              <a:t>R-pi is less robust when compared to </a:t>
            </a:r>
            <a:r>
              <a:rPr lang="en-IN" dirty="0" err="1" smtClean="0"/>
              <a:t>Arduino</a:t>
            </a:r>
            <a:r>
              <a:rPr lang="en-IN" dirty="0" smtClean="0"/>
              <a:t> and Highly Expensive.</a:t>
            </a:r>
          </a:p>
          <a:p>
            <a:pPr lvl="0"/>
            <a:r>
              <a:rPr lang="en-IN" dirty="0" smtClean="0"/>
              <a:t>Needs continuous 5v power supply and it is difficult to run it on Batteries</a:t>
            </a:r>
          </a:p>
          <a:p>
            <a:endParaRPr lang="en-IN" dirty="0" smtClean="0"/>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smtClean="0"/>
              <a:t>FEATURES:</a:t>
            </a:r>
          </a:p>
          <a:p>
            <a:pPr lvl="0"/>
            <a:r>
              <a:rPr lang="en-US" dirty="0" smtClean="0"/>
              <a:t>Operating voltage is 5V, Input voltage (Vin) is 7V to 12V, Power consumption is 19 </a:t>
            </a:r>
            <a:r>
              <a:rPr lang="en-US" dirty="0" err="1" smtClean="0"/>
              <a:t>mA</a:t>
            </a:r>
            <a:r>
              <a:rPr lang="en-US" dirty="0" smtClean="0"/>
              <a:t> </a:t>
            </a:r>
            <a:endParaRPr lang="en-IN" dirty="0" smtClean="0"/>
          </a:p>
          <a:p>
            <a:pPr lvl="0"/>
            <a:r>
              <a:rPr lang="en-US" dirty="0" smtClean="0"/>
              <a:t>I/O pins DC Current is 40 </a:t>
            </a:r>
            <a:r>
              <a:rPr lang="en-US" dirty="0" err="1" smtClean="0"/>
              <a:t>mA</a:t>
            </a:r>
            <a:r>
              <a:rPr lang="en-US" dirty="0" smtClean="0"/>
              <a:t>, Flash memory is 32 KB, SRAM is 2 KB EEPROM is 1 KB CLK</a:t>
            </a:r>
            <a:endParaRPr lang="en-IN" dirty="0" smtClean="0"/>
          </a:p>
          <a:p>
            <a:pPr lvl="0"/>
            <a:r>
              <a:rPr lang="en-US" dirty="0" smtClean="0"/>
              <a:t>speed is 16 MHz, Weight-7g</a:t>
            </a:r>
            <a:endParaRPr lang="en-IN" dirty="0" smtClean="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lvl="0"/>
            <a:r>
              <a:rPr lang="en-US" b="1" dirty="0" smtClean="0"/>
              <a:t>RF </a:t>
            </a:r>
            <a:r>
              <a:rPr lang="en-US" b="1" dirty="0" smtClean="0"/>
              <a:t>MODULE:</a:t>
            </a:r>
            <a:endParaRPr lang="en-IN" dirty="0" smtClean="0"/>
          </a:p>
          <a:p>
            <a:r>
              <a:rPr lang="en-IN" dirty="0" smtClean="0"/>
              <a:t>Why Wireless?</a:t>
            </a:r>
          </a:p>
          <a:p>
            <a:pPr lvl="0"/>
            <a:r>
              <a:rPr lang="en-IN" dirty="0" smtClean="0"/>
              <a:t>Mobile and avoid the use of long wires at the same time keeping your projects simple.</a:t>
            </a:r>
          </a:p>
          <a:p>
            <a:pPr lvl="0"/>
            <a:r>
              <a:rPr lang="en-IN" dirty="0" smtClean="0"/>
              <a:t>Less </a:t>
            </a:r>
            <a:r>
              <a:rPr lang="en-IN" dirty="0" smtClean="0"/>
              <a:t>expensive and simple</a:t>
            </a:r>
            <a:endParaRPr lang="en-IN" dirty="0" smtClean="0"/>
          </a:p>
          <a:p>
            <a:pPr lvl="0"/>
            <a:r>
              <a:rPr lang="en-IN" dirty="0" smtClean="0"/>
              <a:t>Lower </a:t>
            </a:r>
            <a:r>
              <a:rPr lang="en-IN" dirty="0" smtClean="0"/>
              <a:t>Frequency than other modules</a:t>
            </a:r>
          </a:p>
          <a:p>
            <a:pPr lvl="0"/>
            <a:r>
              <a:rPr lang="en-IN" dirty="0" smtClean="0"/>
              <a:t>433MHZ frequency signal doesn't get damaged while transmitting due to rain or moist in air</a:t>
            </a:r>
          </a:p>
          <a:p>
            <a:pPr lvl="0"/>
            <a:r>
              <a:rPr lang="en-IN" dirty="0" smtClean="0"/>
              <a:t>Maximum range of 3 meters</a:t>
            </a:r>
          </a:p>
          <a:p>
            <a:pPr lvl="0"/>
            <a:r>
              <a:rPr lang="en-IN" dirty="0" smtClean="0"/>
              <a:t>Example, it you have a temperature sensor that needs to transmit data to a logger every few minutes, then 433MHZ module will probably do</a:t>
            </a:r>
          </a:p>
          <a:p>
            <a:pPr>
              <a:buNone/>
            </a:pPr>
            <a:r>
              <a:rPr lang="en-IN" dirty="0" smtClean="0"/>
              <a:t> </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b="1" dirty="0" smtClean="0"/>
              <a:t>Why not Other:</a:t>
            </a:r>
            <a:endParaRPr lang="en-IN" dirty="0" smtClean="0"/>
          </a:p>
          <a:p>
            <a:pPr lvl="0"/>
            <a:r>
              <a:rPr lang="en-IN" dirty="0" smtClean="0"/>
              <a:t>As 2.4GHZ is the resonant frequency of the water molecule, signal can   </a:t>
            </a:r>
          </a:p>
          <a:p>
            <a:r>
              <a:rPr lang="en-IN" dirty="0" smtClean="0"/>
              <a:t>            get damaged while transmitting over a long distance</a:t>
            </a:r>
          </a:p>
          <a:p>
            <a:pPr lvl="0"/>
            <a:r>
              <a:rPr lang="en-IN" dirty="0" smtClean="0"/>
              <a:t>Larger range</a:t>
            </a:r>
          </a:p>
          <a:p>
            <a:pPr lvl="0"/>
            <a:r>
              <a:rPr lang="en-IN" dirty="0" smtClean="0"/>
              <a:t>NFC has a maximum range </a:t>
            </a:r>
            <a:r>
              <a:rPr lang="en-IN" dirty="0" err="1" smtClean="0"/>
              <a:t>upto</a:t>
            </a:r>
            <a:r>
              <a:rPr lang="en-IN" dirty="0" smtClean="0"/>
              <a:t> 4 </a:t>
            </a:r>
            <a:r>
              <a:rPr lang="en-IN" dirty="0" err="1" smtClean="0"/>
              <a:t>cms</a:t>
            </a:r>
            <a:r>
              <a:rPr lang="en-IN" dirty="0" smtClean="0"/>
              <a:t> but there is no secure </a:t>
            </a:r>
          </a:p>
          <a:p>
            <a:r>
              <a:rPr lang="en-IN" dirty="0" smtClean="0"/>
              <a:t>            communication,</a:t>
            </a:r>
          </a:p>
          <a:p>
            <a:r>
              <a:rPr lang="en-IN" b="1" dirty="0" smtClean="0"/>
              <a:t>Features</a:t>
            </a:r>
            <a:r>
              <a:rPr lang="en-IN" b="1" dirty="0" smtClean="0"/>
              <a:t>:</a:t>
            </a:r>
            <a:endParaRPr lang="en-IN" dirty="0" smtClean="0"/>
          </a:p>
          <a:p>
            <a:pPr lvl="0"/>
            <a:r>
              <a:rPr lang="en-IN" dirty="0" smtClean="0"/>
              <a:t>RF Module 433MHz</a:t>
            </a:r>
          </a:p>
          <a:p>
            <a:pPr>
              <a:buNone/>
            </a:pPr>
            <a:r>
              <a:rPr lang="en-IN" dirty="0" smtClean="0"/>
              <a:t> </a:t>
            </a:r>
          </a:p>
          <a:p>
            <a:endParaRPr lang="en-IN"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2"/>
            <a:ext cx="9603275" cy="3826267"/>
          </a:xfrm>
        </p:spPr>
        <p:txBody>
          <a:bodyPr numCol="2">
            <a:normAutofit lnSpcReduction="10000"/>
          </a:bodyPr>
          <a:lstStyle/>
          <a:p>
            <a:r>
              <a:rPr lang="en-IN" b="1" dirty="0" smtClean="0"/>
              <a:t>Receiver Specifications</a:t>
            </a:r>
            <a:r>
              <a:rPr lang="en-IN" b="1" dirty="0" smtClean="0"/>
              <a:t>:</a:t>
            </a:r>
            <a:r>
              <a:rPr lang="en-IN" dirty="0" smtClean="0"/>
              <a:t> </a:t>
            </a:r>
          </a:p>
          <a:p>
            <a:pPr lvl="0"/>
            <a:r>
              <a:rPr lang="en-IN" dirty="0" smtClean="0"/>
              <a:t>Supply Voltage: 5V. </a:t>
            </a:r>
          </a:p>
          <a:p>
            <a:pPr lvl="0"/>
            <a:r>
              <a:rPr lang="en-IN" dirty="0" smtClean="0"/>
              <a:t>Current usage: 5.5mA maximum)</a:t>
            </a:r>
          </a:p>
          <a:p>
            <a:pPr lvl="0"/>
            <a:r>
              <a:rPr lang="en-IN" dirty="0" smtClean="0"/>
              <a:t>Frequency: 433.92MHZ </a:t>
            </a:r>
          </a:p>
          <a:p>
            <a:pPr lvl="0"/>
            <a:r>
              <a:rPr lang="en-IN" dirty="0" smtClean="0"/>
              <a:t>Modulation: ASK </a:t>
            </a:r>
          </a:p>
          <a:p>
            <a:pPr lvl="0"/>
            <a:r>
              <a:rPr lang="en-IN" dirty="0" smtClean="0"/>
              <a:t>Sensitivity: </a:t>
            </a:r>
            <a:r>
              <a:rPr lang="en-IN" dirty="0" smtClean="0"/>
              <a:t>100dBm</a:t>
            </a:r>
          </a:p>
          <a:p>
            <a:pPr>
              <a:buNone/>
            </a:pPr>
            <a:endParaRPr lang="en-IN" b="1" dirty="0" smtClean="0"/>
          </a:p>
          <a:p>
            <a:endParaRPr lang="en-IN" b="1" dirty="0" smtClean="0"/>
          </a:p>
          <a:p>
            <a:r>
              <a:rPr lang="en-IN" b="1" dirty="0" smtClean="0"/>
              <a:t>Transmitter </a:t>
            </a:r>
            <a:r>
              <a:rPr lang="en-IN" b="1" dirty="0" smtClean="0"/>
              <a:t>Specifications:</a:t>
            </a:r>
            <a:endParaRPr lang="en-IN" dirty="0" smtClean="0"/>
          </a:p>
          <a:p>
            <a:r>
              <a:rPr lang="en-IN" b="1" dirty="0" smtClean="0"/>
              <a:t> </a:t>
            </a:r>
            <a:endParaRPr lang="en-IN" dirty="0" smtClean="0"/>
          </a:p>
          <a:p>
            <a:pPr lvl="0"/>
            <a:r>
              <a:rPr lang="en-IN" dirty="0" smtClean="0"/>
              <a:t>Supply Voltage: 3-12V </a:t>
            </a:r>
          </a:p>
          <a:p>
            <a:pPr lvl="0"/>
            <a:r>
              <a:rPr lang="en-IN" dirty="0" smtClean="0"/>
              <a:t>Current usage: 40mA (maximum)</a:t>
            </a:r>
          </a:p>
          <a:p>
            <a:pPr lvl="0"/>
            <a:r>
              <a:rPr lang="en-IN" dirty="0" smtClean="0"/>
              <a:t>Frequency: 433.92MHZ </a:t>
            </a:r>
          </a:p>
          <a:p>
            <a:pPr lvl="0"/>
            <a:r>
              <a:rPr lang="en-IN" dirty="0" smtClean="0"/>
              <a:t>Modulation: ASK</a:t>
            </a:r>
          </a:p>
          <a:p>
            <a:pPr>
              <a:buNone/>
            </a:pPr>
            <a:endParaRPr lang="en-IN" dirty="0" smtClean="0"/>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lvl="0"/>
            <a:r>
              <a:rPr lang="en-US" sz="2900" b="1" dirty="0" smtClean="0"/>
              <a:t>OLED:</a:t>
            </a:r>
            <a:r>
              <a:rPr lang="en-US" sz="2900" dirty="0" smtClean="0"/>
              <a:t> </a:t>
            </a:r>
            <a:endParaRPr lang="en-IN" sz="2900" dirty="0" smtClean="0"/>
          </a:p>
          <a:p>
            <a:r>
              <a:rPr lang="en-IN" dirty="0" smtClean="0"/>
              <a:t>Self emitting light source and do not need a separate external light source in order to display an image. Gives even luminance from any viewing angle, Fast response time, Small size form factors, Flexibility in interfacing with </a:t>
            </a:r>
            <a:r>
              <a:rPr lang="en-IN" dirty="0" err="1" smtClean="0"/>
              <a:t>Arduino</a:t>
            </a:r>
            <a:r>
              <a:rPr lang="en-IN" dirty="0" smtClean="0"/>
              <a:t> and also Power-efficient</a:t>
            </a:r>
            <a:r>
              <a:rPr lang="en-IN" dirty="0" smtClean="0"/>
              <a:t>.</a:t>
            </a:r>
            <a:r>
              <a:rPr lang="en-IN" dirty="0" smtClean="0"/>
              <a:t> </a:t>
            </a:r>
          </a:p>
          <a:p>
            <a:r>
              <a:rPr lang="en-IN" dirty="0" smtClean="0"/>
              <a:t> </a:t>
            </a:r>
            <a:r>
              <a:rPr lang="en-IN" b="1" dirty="0" smtClean="0"/>
              <a:t>Why </a:t>
            </a:r>
            <a:r>
              <a:rPr lang="en-IN" b="1" dirty="0" smtClean="0"/>
              <a:t>not Other:</a:t>
            </a:r>
            <a:endParaRPr lang="en-IN" dirty="0" smtClean="0"/>
          </a:p>
          <a:p>
            <a:pPr lvl="0"/>
            <a:r>
              <a:rPr lang="en-IN" dirty="0" smtClean="0"/>
              <a:t>OLED screen have high brightness and contrast than CRT and LCD.</a:t>
            </a:r>
          </a:p>
          <a:p>
            <a:pPr lvl="0"/>
            <a:r>
              <a:rPr lang="en-IN" dirty="0" smtClean="0"/>
              <a:t>Needs a separate external light source in order to display an image.</a:t>
            </a:r>
          </a:p>
          <a:p>
            <a:pPr lvl="0"/>
            <a:r>
              <a:rPr lang="en-IN" dirty="0" smtClean="0"/>
              <a:t>In LCD, brightness and contrast depends on potentiometer which needs to be  </a:t>
            </a:r>
          </a:p>
          <a:p>
            <a:pPr lvl="0"/>
            <a:r>
              <a:rPr lang="en-IN" dirty="0" smtClean="0"/>
              <a:t>monitored every single time.</a:t>
            </a:r>
          </a:p>
          <a:p>
            <a:pPr lvl="0"/>
            <a:r>
              <a:rPr lang="en-IN" dirty="0" smtClean="0"/>
              <a:t>Thick and Heavier than OLED </a:t>
            </a:r>
            <a:r>
              <a:rPr lang="en-IN" dirty="0" smtClean="0"/>
              <a:t> and Longer </a:t>
            </a:r>
            <a:r>
              <a:rPr lang="en-IN" dirty="0" smtClean="0"/>
              <a:t>Response time</a:t>
            </a:r>
          </a:p>
          <a:p>
            <a:endParaRPr lang="en-IN" dirty="0" smtClean="0"/>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2"/>
            <a:ext cx="9603275" cy="3788168"/>
          </a:xfrm>
        </p:spPr>
        <p:txBody>
          <a:bodyPr numCol="2">
            <a:noAutofit/>
          </a:bodyPr>
          <a:lstStyle/>
          <a:p>
            <a:r>
              <a:rPr lang="en-IN" sz="1400" dirty="0" smtClean="0"/>
              <a:t> </a:t>
            </a:r>
            <a:r>
              <a:rPr lang="en-IN" sz="1800" b="1" dirty="0" smtClean="0"/>
              <a:t>FEATURES:</a:t>
            </a:r>
            <a:r>
              <a:rPr lang="en-IN" sz="1400" b="1" dirty="0" smtClean="0"/>
              <a:t> </a:t>
            </a:r>
            <a:endParaRPr lang="en-IN" sz="1400" dirty="0" smtClean="0"/>
          </a:p>
          <a:p>
            <a:pPr lvl="0"/>
            <a:r>
              <a:rPr lang="en-IN" dirty="0" smtClean="0"/>
              <a:t>Embedded Driver/Controller Display size: 0.96"</a:t>
            </a:r>
          </a:p>
          <a:p>
            <a:pPr lvl="0"/>
            <a:r>
              <a:rPr lang="en-IN" dirty="0" smtClean="0"/>
              <a:t>Resolution ratio:128 x 64 </a:t>
            </a:r>
          </a:p>
          <a:p>
            <a:pPr lvl="0"/>
            <a:r>
              <a:rPr lang="en-IN" dirty="0" smtClean="0"/>
              <a:t>Interface modes: 12C/IIC </a:t>
            </a:r>
          </a:p>
          <a:p>
            <a:pPr lvl="0"/>
            <a:r>
              <a:rPr lang="en-IN" dirty="0" smtClean="0"/>
              <a:t>working voltage: 3.3V </a:t>
            </a:r>
          </a:p>
          <a:p>
            <a:pPr lvl="0"/>
            <a:r>
              <a:rPr lang="en-IN" dirty="0" smtClean="0"/>
              <a:t>Control Chip: SSD1306 </a:t>
            </a:r>
          </a:p>
          <a:p>
            <a:pPr lvl="0"/>
            <a:r>
              <a:rPr lang="en-IN" dirty="0" smtClean="0"/>
              <a:t>Pixel </a:t>
            </a:r>
            <a:r>
              <a:rPr lang="en-IN" dirty="0" err="1" smtClean="0"/>
              <a:t>Color</a:t>
            </a:r>
            <a:r>
              <a:rPr lang="en-IN" dirty="0" smtClean="0"/>
              <a:t>: Blue </a:t>
            </a:r>
          </a:p>
          <a:p>
            <a:pPr lvl="0"/>
            <a:r>
              <a:rPr lang="en-IN" dirty="0" smtClean="0"/>
              <a:t>Driving voltage: 3.3 to 5V </a:t>
            </a:r>
          </a:p>
          <a:p>
            <a:pPr lvl="0"/>
            <a:r>
              <a:rPr lang="en-IN" dirty="0" smtClean="0"/>
              <a:t>Dimensions: (2.75x2.75x1.1) cm</a:t>
            </a:r>
          </a:p>
          <a:p>
            <a:pPr lvl="0"/>
            <a:r>
              <a:rPr lang="en-IN" dirty="0" smtClean="0"/>
              <a:t>Weight: 7gm</a:t>
            </a:r>
          </a:p>
          <a:p>
            <a:pPr>
              <a:buNone/>
            </a:pPr>
            <a:r>
              <a:rPr lang="en-US" sz="1400" dirty="0" smtClean="0"/>
              <a:t> </a:t>
            </a:r>
            <a:endParaRPr lang="en-IN"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lvl="0"/>
            <a:r>
              <a:rPr lang="en-US" b="1" dirty="0" smtClean="0"/>
              <a:t>LASER:</a:t>
            </a:r>
            <a:r>
              <a:rPr lang="en-US" dirty="0" smtClean="0"/>
              <a:t>   </a:t>
            </a:r>
            <a:endParaRPr lang="en-IN" dirty="0" smtClean="0"/>
          </a:p>
          <a:p>
            <a:r>
              <a:rPr lang="en-IN" dirty="0" smtClean="0"/>
              <a:t>It has a high-Quality level also Cost is economical, small dimensions also works under low driving voltage and low power consumption, also have less laser power about 5mW Brighter</a:t>
            </a:r>
            <a:r>
              <a:rPr lang="en-IN" dirty="0" smtClean="0"/>
              <a:t>.</a:t>
            </a:r>
            <a:r>
              <a:rPr lang="en-US" dirty="0" smtClean="0"/>
              <a:t> </a:t>
            </a:r>
            <a:endParaRPr lang="en-IN" dirty="0" smtClean="0"/>
          </a:p>
          <a:p>
            <a:r>
              <a:rPr lang="en-US" b="1" dirty="0" smtClean="0"/>
              <a:t>       Why not Other:</a:t>
            </a:r>
            <a:endParaRPr lang="en-IN" dirty="0" smtClean="0"/>
          </a:p>
          <a:p>
            <a:pPr lvl="0"/>
            <a:r>
              <a:rPr lang="en-IN" dirty="0" smtClean="0"/>
              <a:t>IR </a:t>
            </a:r>
            <a:r>
              <a:rPr lang="en-IN" dirty="0" smtClean="0"/>
              <a:t>laser is extremely dangerous because it is invisible to the human eye, can cause blindness when it passes through anterior structures of the eye and reach the retina</a:t>
            </a:r>
          </a:p>
          <a:p>
            <a:pPr lvl="0"/>
            <a:r>
              <a:rPr lang="en-IN" dirty="0" smtClean="0"/>
              <a:t>Having more laser power can cause damage to the other person.</a:t>
            </a:r>
          </a:p>
          <a:p>
            <a:pPr lvl="0"/>
            <a:r>
              <a:rPr lang="en-IN" dirty="0" smtClean="0"/>
              <a:t>High voltage - High power Consumption </a:t>
            </a:r>
          </a:p>
          <a:p>
            <a:pPr lvl="0"/>
            <a:r>
              <a:rPr lang="en-IN" dirty="0" smtClean="0"/>
              <a:t>Expensive</a:t>
            </a:r>
            <a:r>
              <a:rPr lang="en-IN" dirty="0" smtClean="0"/>
              <a:t> </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normAutofit/>
          </a:bodyPr>
          <a:lstStyle/>
          <a:p>
            <a:r>
              <a:rPr lang="en-IN" dirty="0" smtClean="0"/>
              <a:t> </a:t>
            </a:r>
            <a:r>
              <a:rPr lang="en-IN" b="1" dirty="0" smtClean="0"/>
              <a:t>FEATURES:</a:t>
            </a:r>
            <a:endParaRPr lang="en-IN" dirty="0" smtClean="0"/>
          </a:p>
          <a:p>
            <a:pPr lvl="0"/>
            <a:r>
              <a:rPr lang="en-IN" dirty="0" smtClean="0"/>
              <a:t>650nm 6mm 5mW Laser Diode</a:t>
            </a:r>
          </a:p>
          <a:p>
            <a:pPr lvl="0"/>
            <a:r>
              <a:rPr lang="en-IN" dirty="0" smtClean="0"/>
              <a:t>Output Power: 5m W</a:t>
            </a:r>
          </a:p>
          <a:p>
            <a:pPr lvl="0"/>
            <a:r>
              <a:rPr lang="en-IN" dirty="0" smtClean="0"/>
              <a:t>Working Voltage: 5V DC </a:t>
            </a:r>
          </a:p>
          <a:p>
            <a:pPr lvl="0"/>
            <a:r>
              <a:rPr lang="en-IN" dirty="0" smtClean="0"/>
              <a:t>Working temperature: -10 °C - +40°C </a:t>
            </a:r>
          </a:p>
          <a:p>
            <a:pPr lvl="0"/>
            <a:r>
              <a:rPr lang="en-IN" dirty="0" smtClean="0"/>
              <a:t>Housing material: Copper </a:t>
            </a:r>
          </a:p>
          <a:p>
            <a:pPr lvl="0"/>
            <a:r>
              <a:rPr lang="en-IN" dirty="0" smtClean="0"/>
              <a:t>Working life: more than 2000 hours </a:t>
            </a:r>
          </a:p>
          <a:p>
            <a:pPr lvl="0"/>
            <a:r>
              <a:rPr lang="en-IN" dirty="0" smtClean="0"/>
              <a:t>Spot mode: Dot </a:t>
            </a:r>
            <a:r>
              <a:rPr lang="en-IN" dirty="0" err="1" smtClean="0"/>
              <a:t>Facula</a:t>
            </a:r>
            <a:r>
              <a:rPr lang="en-IN" dirty="0" smtClean="0"/>
              <a:t> (continuous output)</a:t>
            </a:r>
          </a:p>
          <a:p>
            <a:pPr lvl="0"/>
            <a:r>
              <a:rPr lang="en-IN" dirty="0" smtClean="0"/>
              <a:t>Laser wavelength: 650nm red-</a:t>
            </a:r>
            <a:r>
              <a:rPr lang="en-IN" dirty="0" err="1" smtClean="0"/>
              <a:t>colored</a:t>
            </a:r>
            <a:r>
              <a:rPr lang="en-IN" dirty="0" smtClean="0"/>
              <a:t>.</a:t>
            </a:r>
          </a:p>
          <a:p>
            <a:pPr lvl="0"/>
            <a:r>
              <a:rPr lang="en-IN" dirty="0" smtClean="0"/>
              <a:t>Operating current: &lt;40mA </a:t>
            </a:r>
          </a:p>
          <a:p>
            <a:pPr lvl="0"/>
            <a:r>
              <a:rPr lang="en-IN" dirty="0" smtClean="0"/>
              <a:t>Power lead length: 120mm</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lvl="0"/>
            <a:r>
              <a:rPr lang="en-US" b="1" dirty="0" smtClean="0"/>
              <a:t>GSM MODULE:</a:t>
            </a:r>
            <a:endParaRPr lang="en-IN" dirty="0" smtClean="0"/>
          </a:p>
          <a:p>
            <a:pPr lvl="0"/>
            <a:r>
              <a:rPr lang="en-IN" dirty="0" smtClean="0"/>
              <a:t>A GSM module is a chip or circuit that will be used to establish communication between a mobile device or a computing machine and a GSM network system.</a:t>
            </a:r>
          </a:p>
          <a:p>
            <a:pPr lvl="0"/>
            <a:r>
              <a:rPr lang="en-IN" dirty="0" smtClean="0"/>
              <a:t>This module consists of a GSM module powered by a power supply circuit and communication interfaces. A GSM modem can be a dedicated modem device with a serial, USB or Bluetooth connection, or it can be a mobile phone that provides GSM modem capabilities.</a:t>
            </a:r>
          </a:p>
          <a:p>
            <a:pPr lvl="0"/>
            <a:r>
              <a:rPr lang="en-IN" dirty="0" smtClean="0"/>
              <a:t>The MODEM needs AT commands for interacting with processor or controller which are communicated through serial communication and sent by controller.</a:t>
            </a:r>
          </a:p>
          <a:p>
            <a:pPr lvl="0"/>
            <a:r>
              <a:rPr lang="en-IN" dirty="0" smtClean="0"/>
              <a:t>The MODEM sends back a result it receives a command.</a:t>
            </a:r>
          </a:p>
          <a:p>
            <a:pPr lvl="0"/>
            <a:r>
              <a:rPr lang="en-IN" dirty="0" smtClean="0"/>
              <a:t>Different AT commands supported by the MODEM can be sent by the </a:t>
            </a:r>
            <a:r>
              <a:rPr lang="en-IN" dirty="0" smtClean="0"/>
              <a:t>processor </a:t>
            </a:r>
            <a:r>
              <a:rPr lang="en-IN" dirty="0" smtClean="0"/>
              <a:t>to interact with GSM cellular network.</a:t>
            </a:r>
          </a:p>
          <a:p>
            <a:pPr>
              <a:buNone/>
            </a:pPr>
            <a:endParaRPr lang="en-IN"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E531D8-19A0-45BE-89DF-5EAE365C9EB8}"/>
              </a:ext>
            </a:extLst>
          </p:cNvPr>
          <p:cNvSpPr>
            <a:spLocks noGrp="1"/>
          </p:cNvSpPr>
          <p:nvPr>
            <p:ph type="title"/>
          </p:nvPr>
        </p:nvSpPr>
        <p:spPr>
          <a:xfrm>
            <a:off x="1451579" y="1083076"/>
            <a:ext cx="9603275" cy="770678"/>
          </a:xfrm>
        </p:spPr>
        <p:txBody>
          <a:bodyPr/>
          <a:lstStyle/>
          <a:p>
            <a:r>
              <a:rPr lang="en-US" dirty="0"/>
              <a:t>SURVEY – Field survey (PROBLEMS IDENTIFIED)</a:t>
            </a:r>
            <a:endParaRPr lang="en-IN" dirty="0"/>
          </a:p>
        </p:txBody>
      </p:sp>
      <p:sp>
        <p:nvSpPr>
          <p:cNvPr id="3" name="Content Placeholder 2">
            <a:extLst>
              <a:ext uri="{FF2B5EF4-FFF2-40B4-BE49-F238E27FC236}">
                <a16:creationId xmlns:a16="http://schemas.microsoft.com/office/drawing/2014/main" xmlns="" id="{035DD1A5-64C1-4BB7-859E-19452FECCF64}"/>
              </a:ext>
            </a:extLst>
          </p:cNvPr>
          <p:cNvSpPr>
            <a:spLocks noGrp="1"/>
          </p:cNvSpPr>
          <p:nvPr>
            <p:ph idx="1"/>
          </p:nvPr>
        </p:nvSpPr>
        <p:spPr/>
        <p:txBody>
          <a:bodyPr>
            <a:normAutofit fontScale="92500" lnSpcReduction="20000"/>
          </a:bodyPr>
          <a:lstStyle/>
          <a:p>
            <a:pPr lvl="0"/>
            <a:r>
              <a:rPr lang="en-IN" dirty="0"/>
              <a:t>Violence against women </a:t>
            </a:r>
          </a:p>
          <a:p>
            <a:pPr lvl="0"/>
            <a:r>
              <a:rPr lang="en-US" dirty="0"/>
              <a:t>Littering of garbage</a:t>
            </a:r>
            <a:endParaRPr lang="en-IN" dirty="0"/>
          </a:p>
          <a:p>
            <a:pPr lvl="0"/>
            <a:r>
              <a:rPr lang="en-US" dirty="0"/>
              <a:t>Inappropriate drainage systems </a:t>
            </a:r>
            <a:endParaRPr lang="en-IN" dirty="0"/>
          </a:p>
          <a:p>
            <a:pPr lvl="0"/>
            <a:r>
              <a:rPr lang="en-US" dirty="0"/>
              <a:t>Narrow and muddy roads</a:t>
            </a:r>
            <a:endParaRPr lang="en-IN" dirty="0"/>
          </a:p>
          <a:p>
            <a:pPr lvl="0"/>
            <a:r>
              <a:rPr lang="en-US" dirty="0"/>
              <a:t>Infrequent street lights</a:t>
            </a:r>
            <a:endParaRPr lang="en-IN" dirty="0"/>
          </a:p>
          <a:p>
            <a:pPr lvl="0"/>
            <a:r>
              <a:rPr lang="en-US" dirty="0"/>
              <a:t>Improper maintenance of ponds</a:t>
            </a:r>
            <a:endParaRPr lang="en-IN" dirty="0"/>
          </a:p>
          <a:p>
            <a:pPr lvl="0"/>
            <a:r>
              <a:rPr lang="en-US" dirty="0"/>
              <a:t>Far located petroleum bunks</a:t>
            </a:r>
            <a:endParaRPr lang="en-IN" dirty="0"/>
          </a:p>
          <a:p>
            <a:pPr lvl="0"/>
            <a:r>
              <a:rPr lang="en-US" dirty="0"/>
              <a:t>Unhygienic school surroundings</a:t>
            </a:r>
            <a:endParaRPr lang="en-IN" dirty="0"/>
          </a:p>
          <a:p>
            <a:endParaRPr lang="en-IN" dirty="0"/>
          </a:p>
        </p:txBody>
      </p:sp>
    </p:spTree>
    <p:extLst>
      <p:ext uri="{BB962C8B-B14F-4D97-AF65-F5344CB8AC3E}">
        <p14:creationId xmlns:p14="http://schemas.microsoft.com/office/powerpoint/2010/main" xmlns="" val="2816373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smtClean="0"/>
              <a:t>Features:</a:t>
            </a:r>
            <a:endParaRPr lang="en-IN" dirty="0" smtClean="0"/>
          </a:p>
          <a:p>
            <a:pPr lvl="0"/>
            <a:r>
              <a:rPr lang="en-IN" dirty="0" smtClean="0"/>
              <a:t>GSM Module SIM900A</a:t>
            </a:r>
          </a:p>
          <a:p>
            <a:pPr lvl="0"/>
            <a:r>
              <a:rPr lang="en-IN" dirty="0" smtClean="0"/>
              <a:t>Dual-Band GSM/GPRS 900/ 1800 MHz</a:t>
            </a:r>
          </a:p>
          <a:p>
            <a:pPr lvl="0"/>
            <a:r>
              <a:rPr lang="en-IN" dirty="0" smtClean="0"/>
              <a:t>Input Voltage: 12V DC </a:t>
            </a:r>
          </a:p>
          <a:p>
            <a:pPr lvl="0"/>
            <a:r>
              <a:rPr lang="en-IN" dirty="0" smtClean="0"/>
              <a:t>With slid in SIM card tray </a:t>
            </a:r>
          </a:p>
          <a:p>
            <a:pPr lvl="0"/>
            <a:r>
              <a:rPr lang="en-IN" dirty="0" smtClean="0"/>
              <a:t>With Stub antenna</a:t>
            </a:r>
          </a:p>
          <a:p>
            <a:pPr lvl="0"/>
            <a:r>
              <a:rPr lang="en-IN" dirty="0" smtClean="0"/>
              <a:t>Configurable baud rate </a:t>
            </a:r>
          </a:p>
          <a:p>
            <a:pPr lvl="0"/>
            <a:r>
              <a:rPr lang="en-IN" dirty="0" smtClean="0"/>
              <a:t>Control via AT commands</a:t>
            </a: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2"/>
            <a:ext cx="9603275" cy="3788168"/>
          </a:xfrm>
        </p:spPr>
        <p:txBody>
          <a:bodyPr>
            <a:normAutofit fontScale="85000" lnSpcReduction="20000"/>
          </a:bodyPr>
          <a:lstStyle/>
          <a:p>
            <a:pPr lvl="0"/>
            <a:r>
              <a:rPr lang="en-IN" b="1" dirty="0" smtClean="0"/>
              <a:t>GPS MODULE</a:t>
            </a:r>
            <a:endParaRPr lang="en-IN" dirty="0" smtClean="0"/>
          </a:p>
          <a:p>
            <a:pPr lvl="0"/>
            <a:r>
              <a:rPr lang="en-IN" dirty="0" smtClean="0"/>
              <a:t> GPS receivers use a constellation of satellites and ground stations to compute position and time almost anywhere on earth. There are at least 24 active satellites orbiting over earth among which the sky above your location will always contain at most 12 satellites. The primary purpose of these visible satellites to transmit information back to earth over radio frequency.</a:t>
            </a:r>
          </a:p>
          <a:p>
            <a:pPr lvl="0"/>
            <a:r>
              <a:rPr lang="en-IN" dirty="0" smtClean="0"/>
              <a:t>Nearly all GPS receivers output NMEA data. The NMEA standard is formatted in lines of data called sentences. Each sentence contains various bits of data organized in comma delimited format. Once a GPS module is powered NMEA data (or another message format) is sent out of a serial transmit pin (TX) at a specific baud rate and update rate even if there is no lock. Generally, microcontroller parses the NMEA data. Parsing is simple is simply removing the chunks of data from the NMEA sentence so the microcontroller can acquire required information with the data.</a:t>
            </a:r>
          </a:p>
          <a:p>
            <a:pPr>
              <a:buNone/>
            </a:pPr>
            <a:r>
              <a:rPr lang="en-US" dirty="0" smtClean="0"/>
              <a:t> </a:t>
            </a:r>
            <a:endParaRPr lang="en-IN" dirty="0" smtClean="0"/>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2"/>
            <a:ext cx="9603275" cy="3991368"/>
          </a:xfrm>
        </p:spPr>
        <p:txBody>
          <a:bodyPr>
            <a:normAutofit fontScale="92500" lnSpcReduction="20000"/>
          </a:bodyPr>
          <a:lstStyle/>
          <a:p>
            <a:r>
              <a:rPr lang="en-US" b="1" dirty="0" smtClean="0"/>
              <a:t> </a:t>
            </a:r>
            <a:r>
              <a:rPr lang="en-US" sz="2400" b="1" dirty="0" smtClean="0"/>
              <a:t>Features</a:t>
            </a:r>
            <a:r>
              <a:rPr lang="en-US" b="1" dirty="0" smtClean="0"/>
              <a:t>:</a:t>
            </a:r>
            <a:endParaRPr lang="en-IN" dirty="0" smtClean="0"/>
          </a:p>
          <a:p>
            <a:pPr lvl="0"/>
            <a:r>
              <a:rPr lang="en-IN" dirty="0" smtClean="0"/>
              <a:t>Typical Input voltage: 3.3V </a:t>
            </a:r>
          </a:p>
          <a:p>
            <a:pPr lvl="0"/>
            <a:r>
              <a:rPr lang="en-IN" dirty="0" smtClean="0"/>
              <a:t>Embedded patch antenna: 15.0 x 15.0 x4.0mm</a:t>
            </a:r>
          </a:p>
          <a:p>
            <a:pPr lvl="0"/>
            <a:r>
              <a:rPr lang="en-IN" dirty="0" smtClean="0"/>
              <a:t>Extremely compact size: 16.0 x 160 x6.45mm</a:t>
            </a:r>
          </a:p>
          <a:p>
            <a:pPr lvl="0"/>
            <a:r>
              <a:rPr lang="en-IN" dirty="0" smtClean="0"/>
              <a:t>High Sensitivity - Acquisition 148dBm</a:t>
            </a:r>
          </a:p>
          <a:p>
            <a:pPr lvl="0"/>
            <a:r>
              <a:rPr lang="en-IN" dirty="0" smtClean="0"/>
              <a:t>Tracking 165 </a:t>
            </a:r>
            <a:r>
              <a:rPr lang="en-IN" dirty="0" err="1" smtClean="0"/>
              <a:t>dBm</a:t>
            </a:r>
            <a:r>
              <a:rPr lang="en-IN" dirty="0" smtClean="0"/>
              <a:t> </a:t>
            </a:r>
          </a:p>
          <a:p>
            <a:pPr lvl="0"/>
            <a:r>
              <a:rPr lang="en-IN" dirty="0" smtClean="0"/>
              <a:t>Reacquisition 160dBm </a:t>
            </a:r>
          </a:p>
          <a:p>
            <a:pPr lvl="0"/>
            <a:r>
              <a:rPr lang="en-IN" dirty="0" smtClean="0"/>
              <a:t>Typical accuracy: +/-10ns, Time pulse width 100ms</a:t>
            </a:r>
          </a:p>
          <a:p>
            <a:pPr lvl="0"/>
            <a:r>
              <a:rPr lang="en-IN" dirty="0" smtClean="0"/>
              <a:t>Configurable baud </a:t>
            </a:r>
            <a:r>
              <a:rPr lang="en-IN" dirty="0" smtClean="0"/>
              <a:t>rate</a:t>
            </a:r>
            <a:endParaRPr lang="en-IN"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IN" b="1" dirty="0" err="1" smtClean="0"/>
              <a:t>Piezo</a:t>
            </a:r>
            <a:r>
              <a:rPr lang="en-IN" b="1" dirty="0" smtClean="0"/>
              <a:t> Buzzer:</a:t>
            </a:r>
            <a:endParaRPr lang="en-IN" dirty="0" smtClean="0"/>
          </a:p>
          <a:p>
            <a:r>
              <a:rPr lang="en-IN" b="1" dirty="0" smtClean="0"/>
              <a:t>         </a:t>
            </a:r>
            <a:r>
              <a:rPr lang="en-US" dirty="0" err="1" smtClean="0"/>
              <a:t>piezo</a:t>
            </a:r>
            <a:r>
              <a:rPr lang="en-US" dirty="0" smtClean="0"/>
              <a:t> buzzer is a type of electronic device that's used to produce a tone, alarm or sound. It's lightweight with a simple construction, and it's typically a low-cost product.</a:t>
            </a:r>
            <a:endParaRPr lang="en-IN" dirty="0" smtClean="0"/>
          </a:p>
          <a:p>
            <a:pPr lvl="0"/>
            <a:r>
              <a:rPr lang="en-IN" sz="1600" b="1" dirty="0" smtClean="0"/>
              <a:t>LED’s</a:t>
            </a:r>
            <a:endParaRPr lang="en-IN" sz="1600" dirty="0" smtClean="0"/>
          </a:p>
          <a:p>
            <a:pPr lvl="0"/>
            <a:r>
              <a:rPr lang="en-IN" sz="1600" b="1" dirty="0" smtClean="0"/>
              <a:t>10K POT</a:t>
            </a:r>
            <a:endParaRPr lang="en-IN" sz="1600" dirty="0" smtClean="0"/>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WORKING PROCEDURE</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85000" lnSpcReduction="10000"/>
          </a:bodyPr>
          <a:lstStyle/>
          <a:p>
            <a:pPr>
              <a:buNone/>
            </a:pPr>
            <a:endParaRPr lang="en-IN" dirty="0" smtClean="0"/>
          </a:p>
          <a:p>
            <a:r>
              <a:rPr lang="en-US" dirty="0" smtClean="0"/>
              <a:t>The main purpose of our project is to provide security to the women from dangerous situations. This device consists of a key or button which can be pressed by the women when she is in need or when she feels insecure. As the switch is pressed by the women the </a:t>
            </a:r>
            <a:r>
              <a:rPr lang="en-US" dirty="0" err="1" smtClean="0"/>
              <a:t>arduino</a:t>
            </a:r>
            <a:r>
              <a:rPr lang="en-US" dirty="0" smtClean="0"/>
              <a:t> gets the command and it takes the current latitude and longitude value of the victim with the help of GPS module. The </a:t>
            </a:r>
            <a:r>
              <a:rPr lang="en-US" dirty="0" err="1" smtClean="0"/>
              <a:t>arduino</a:t>
            </a:r>
            <a:r>
              <a:rPr lang="en-US" dirty="0" smtClean="0"/>
              <a:t> switch ON the buzzer and laser present in the device so that nearby people may notice the critical condition and may come to rescue. And </a:t>
            </a:r>
            <a:r>
              <a:rPr lang="en-US" dirty="0" err="1" smtClean="0"/>
              <a:t>arduino</a:t>
            </a:r>
            <a:r>
              <a:rPr lang="en-US" dirty="0" smtClean="0"/>
              <a:t> sends the SMS of current location and pulse reading to the registered mobile number of the family member and police with the help of GSM module. The GSM sends the current location and other data at every 10sec so that if victim is changing its current location continuously then that can be easily traced by police. And this GSM module also calls the family member and police station.</a:t>
            </a:r>
            <a:endParaRPr lang="en-IN" dirty="0" smtClean="0"/>
          </a:p>
          <a:p>
            <a:endParaRPr lang="en-IN" dirty="0" smtClean="0"/>
          </a:p>
          <a:p>
            <a:endParaRPr lang="en-IN" dirty="0" smtClean="0"/>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879" y="1033119"/>
            <a:ext cx="9603275" cy="1049235"/>
          </a:xfrm>
        </p:spPr>
        <p:txBody>
          <a:bodyPr/>
          <a:lstStyle/>
          <a:p>
            <a:pPr algn="ctr"/>
            <a:r>
              <a:rPr lang="en-IN" dirty="0" smtClean="0"/>
              <a:t>COST ESTIMATION</a:t>
            </a:r>
            <a:endParaRPr lang="en-IN" dirty="0"/>
          </a:p>
        </p:txBody>
      </p:sp>
      <p:graphicFrame>
        <p:nvGraphicFramePr>
          <p:cNvPr id="4" name="Content Placeholder 3"/>
          <p:cNvGraphicFramePr>
            <a:graphicFrameLocks noGrp="1"/>
          </p:cNvGraphicFramePr>
          <p:nvPr>
            <p:ph idx="1"/>
          </p:nvPr>
        </p:nvGraphicFramePr>
        <p:xfrm>
          <a:off x="1450975" y="1787525"/>
          <a:ext cx="9604376" cy="4135120"/>
        </p:xfrm>
        <a:graphic>
          <a:graphicData uri="http://schemas.openxmlformats.org/drawingml/2006/table">
            <a:tbl>
              <a:tblPr firstRow="1" bandRow="1">
                <a:tableStyleId>{5C22544A-7EE6-4342-B048-85BDC9FD1C3A}</a:tableStyleId>
              </a:tblPr>
              <a:tblGrid>
                <a:gridCol w="4802188"/>
                <a:gridCol w="4802188"/>
              </a:tblGrid>
              <a:tr h="370840">
                <a:tc>
                  <a:txBody>
                    <a:bodyPr/>
                    <a:lstStyle/>
                    <a:p>
                      <a:pPr algn="ctr">
                        <a:spcAft>
                          <a:spcPts val="0"/>
                        </a:spcAft>
                      </a:pPr>
                      <a:r>
                        <a:rPr lang="en-US" sz="1400" b="1" dirty="0">
                          <a:solidFill>
                            <a:srgbClr val="000000"/>
                          </a:solidFill>
                          <a:latin typeface="Times New Roman"/>
                          <a:ea typeface="Times New Roman"/>
                        </a:rPr>
                        <a:t>COMPONENTS</a:t>
                      </a:r>
                      <a:endParaRPr lang="en-IN" sz="1200" dirty="0">
                        <a:latin typeface="Times New Roman"/>
                        <a:ea typeface="MS Mincho"/>
                      </a:endParaRPr>
                    </a:p>
                  </a:txBody>
                  <a:tcPr marL="68580" marR="68580" marT="0" marB="0"/>
                </a:tc>
                <a:tc>
                  <a:txBody>
                    <a:bodyPr/>
                    <a:lstStyle/>
                    <a:p>
                      <a:pPr algn="ctr">
                        <a:spcAft>
                          <a:spcPts val="0"/>
                        </a:spcAft>
                      </a:pPr>
                      <a:r>
                        <a:rPr lang="en-US" sz="1400" b="1">
                          <a:solidFill>
                            <a:srgbClr val="000000"/>
                          </a:solidFill>
                          <a:latin typeface="Times New Roman"/>
                          <a:ea typeface="Times New Roman"/>
                        </a:rPr>
                        <a:t>COST</a:t>
                      </a:r>
                      <a:endParaRPr lang="en-IN" sz="1200">
                        <a:latin typeface="Times New Roman"/>
                        <a:ea typeface="MS Mincho"/>
                      </a:endParaRPr>
                    </a:p>
                    <a:p>
                      <a:pPr algn="ctr">
                        <a:spcAft>
                          <a:spcPts val="0"/>
                        </a:spcAft>
                      </a:pPr>
                      <a:r>
                        <a:rPr lang="en-US" sz="1400" b="1">
                          <a:solidFill>
                            <a:srgbClr val="000000"/>
                          </a:solidFill>
                          <a:latin typeface="Times New Roman"/>
                          <a:ea typeface="Times New Roman"/>
                        </a:rPr>
                        <a:t>(in Rs)</a:t>
                      </a:r>
                      <a:endParaRPr lang="en-IN" sz="1200">
                        <a:latin typeface="Times New Roman"/>
                        <a:ea typeface="MS Mincho"/>
                      </a:endParaRPr>
                    </a:p>
                  </a:txBody>
                  <a:tcPr marL="68580" marR="68580" marT="0" marB="0"/>
                </a:tc>
              </a:tr>
              <a:tr h="370840">
                <a:tc>
                  <a:txBody>
                    <a:bodyPr/>
                    <a:lstStyle/>
                    <a:p>
                      <a:pPr>
                        <a:spcAft>
                          <a:spcPts val="0"/>
                        </a:spcAft>
                      </a:pPr>
                      <a:r>
                        <a:rPr lang="en-US" sz="1400" b="1">
                          <a:solidFill>
                            <a:srgbClr val="000000"/>
                          </a:solidFill>
                          <a:latin typeface="Times New Roman"/>
                          <a:ea typeface="Times New Roman"/>
                        </a:rPr>
                        <a:t>ARDUINO NANO (2 NO. S)</a:t>
                      </a:r>
                      <a:endParaRPr lang="en-IN" sz="1200">
                        <a:latin typeface="Times New Roman"/>
                        <a:ea typeface="MS Mincho"/>
                      </a:endParaRPr>
                    </a:p>
                  </a:txBody>
                  <a:tcPr marL="68580" marR="68580" marT="0" marB="0"/>
                </a:tc>
                <a:tc>
                  <a:txBody>
                    <a:bodyPr/>
                    <a:lstStyle/>
                    <a:p>
                      <a:pPr algn="ctr">
                        <a:spcAft>
                          <a:spcPts val="0"/>
                        </a:spcAft>
                      </a:pPr>
                      <a:r>
                        <a:rPr lang="en-US" sz="1400">
                          <a:solidFill>
                            <a:srgbClr val="000000"/>
                          </a:solidFill>
                          <a:latin typeface="Times New Roman"/>
                          <a:ea typeface="Times New Roman"/>
                        </a:rPr>
                        <a:t>Rs.590</a:t>
                      </a:r>
                      <a:endParaRPr lang="en-IN" sz="1200">
                        <a:latin typeface="Times New Roman"/>
                        <a:ea typeface="MS Mincho"/>
                      </a:endParaRPr>
                    </a:p>
                  </a:txBody>
                  <a:tcPr marL="68580" marR="68580" marT="0" marB="0"/>
                </a:tc>
              </a:tr>
              <a:tr h="370840">
                <a:tc>
                  <a:txBody>
                    <a:bodyPr/>
                    <a:lstStyle/>
                    <a:p>
                      <a:pPr>
                        <a:spcAft>
                          <a:spcPts val="0"/>
                        </a:spcAft>
                      </a:pPr>
                      <a:r>
                        <a:rPr lang="en-US" sz="1400" b="1">
                          <a:solidFill>
                            <a:srgbClr val="000000"/>
                          </a:solidFill>
                          <a:latin typeface="Times New Roman"/>
                          <a:ea typeface="Times New Roman"/>
                        </a:rPr>
                        <a:t>LASER MODULE (2 NO. S)</a:t>
                      </a:r>
                      <a:endParaRPr lang="en-IN" sz="1200">
                        <a:latin typeface="Times New Roman"/>
                        <a:ea typeface="MS Mincho"/>
                      </a:endParaRPr>
                    </a:p>
                  </a:txBody>
                  <a:tcPr marL="68580" marR="68580" marT="0" marB="0"/>
                </a:tc>
                <a:tc>
                  <a:txBody>
                    <a:bodyPr/>
                    <a:lstStyle/>
                    <a:p>
                      <a:pPr algn="ctr">
                        <a:spcAft>
                          <a:spcPts val="0"/>
                        </a:spcAft>
                      </a:pPr>
                      <a:r>
                        <a:rPr lang="en-US" sz="1400">
                          <a:solidFill>
                            <a:srgbClr val="000000"/>
                          </a:solidFill>
                          <a:latin typeface="Times New Roman"/>
                          <a:ea typeface="Times New Roman"/>
                        </a:rPr>
                        <a:t>Rs 230</a:t>
                      </a:r>
                      <a:endParaRPr lang="en-IN" sz="1200">
                        <a:latin typeface="Times New Roman"/>
                        <a:ea typeface="MS Mincho"/>
                      </a:endParaRPr>
                    </a:p>
                  </a:txBody>
                  <a:tcPr marL="68580" marR="68580" marT="0" marB="0"/>
                </a:tc>
              </a:tr>
              <a:tr h="370840">
                <a:tc>
                  <a:txBody>
                    <a:bodyPr/>
                    <a:lstStyle/>
                    <a:p>
                      <a:pPr>
                        <a:spcAft>
                          <a:spcPts val="0"/>
                        </a:spcAft>
                      </a:pPr>
                      <a:r>
                        <a:rPr lang="en-US" sz="1400" b="1">
                          <a:solidFill>
                            <a:srgbClr val="000000"/>
                          </a:solidFill>
                          <a:latin typeface="Times New Roman"/>
                          <a:ea typeface="Times New Roman"/>
                        </a:rPr>
                        <a:t>GSM MODULE</a:t>
                      </a:r>
                      <a:endParaRPr lang="en-IN" sz="1200">
                        <a:latin typeface="Times New Roman"/>
                        <a:ea typeface="MS Mincho"/>
                      </a:endParaRPr>
                    </a:p>
                  </a:txBody>
                  <a:tcPr marL="68580" marR="68580" marT="0" marB="0"/>
                </a:tc>
                <a:tc>
                  <a:txBody>
                    <a:bodyPr/>
                    <a:lstStyle/>
                    <a:p>
                      <a:pPr algn="ctr">
                        <a:spcAft>
                          <a:spcPts val="0"/>
                        </a:spcAft>
                      </a:pPr>
                      <a:r>
                        <a:rPr lang="en-US" sz="1400">
                          <a:solidFill>
                            <a:srgbClr val="000000"/>
                          </a:solidFill>
                          <a:latin typeface="Times New Roman"/>
                          <a:ea typeface="Times New Roman"/>
                        </a:rPr>
                        <a:t>Rs 825</a:t>
                      </a:r>
                      <a:endParaRPr lang="en-IN" sz="1200">
                        <a:latin typeface="Times New Roman"/>
                        <a:ea typeface="MS Mincho"/>
                      </a:endParaRPr>
                    </a:p>
                  </a:txBody>
                  <a:tcPr marL="68580" marR="68580" marT="0" marB="0"/>
                </a:tc>
              </a:tr>
              <a:tr h="370840">
                <a:tc>
                  <a:txBody>
                    <a:bodyPr/>
                    <a:lstStyle/>
                    <a:p>
                      <a:pPr>
                        <a:spcAft>
                          <a:spcPts val="0"/>
                        </a:spcAft>
                      </a:pPr>
                      <a:r>
                        <a:rPr lang="en-US" sz="1400" b="1">
                          <a:solidFill>
                            <a:srgbClr val="000000"/>
                          </a:solidFill>
                          <a:latin typeface="Times New Roman"/>
                          <a:ea typeface="Times New Roman"/>
                        </a:rPr>
                        <a:t>GPS MODULE</a:t>
                      </a:r>
                      <a:endParaRPr lang="en-IN" sz="1200">
                        <a:latin typeface="Times New Roman"/>
                        <a:ea typeface="MS Mincho"/>
                      </a:endParaRPr>
                    </a:p>
                  </a:txBody>
                  <a:tcPr marL="68580" marR="68580" marT="0" marB="0"/>
                </a:tc>
                <a:tc>
                  <a:txBody>
                    <a:bodyPr/>
                    <a:lstStyle/>
                    <a:p>
                      <a:pPr algn="ctr">
                        <a:spcAft>
                          <a:spcPts val="0"/>
                        </a:spcAft>
                      </a:pPr>
                      <a:r>
                        <a:rPr lang="en-US" sz="1400">
                          <a:solidFill>
                            <a:srgbClr val="000000"/>
                          </a:solidFill>
                          <a:latin typeface="Times New Roman"/>
                          <a:ea typeface="Times New Roman"/>
                        </a:rPr>
                        <a:t>Rs 450</a:t>
                      </a:r>
                      <a:endParaRPr lang="en-IN" sz="1200">
                        <a:latin typeface="Times New Roman"/>
                        <a:ea typeface="MS Mincho"/>
                      </a:endParaRPr>
                    </a:p>
                  </a:txBody>
                  <a:tcPr marL="68580" marR="68580" marT="0" marB="0"/>
                </a:tc>
              </a:tr>
              <a:tr h="370840">
                <a:tc>
                  <a:txBody>
                    <a:bodyPr/>
                    <a:lstStyle/>
                    <a:p>
                      <a:pPr>
                        <a:spcAft>
                          <a:spcPts val="0"/>
                        </a:spcAft>
                      </a:pPr>
                      <a:r>
                        <a:rPr lang="en-US" sz="1400" b="1">
                          <a:solidFill>
                            <a:srgbClr val="000000"/>
                          </a:solidFill>
                          <a:latin typeface="Times New Roman"/>
                          <a:ea typeface="Times New Roman"/>
                        </a:rPr>
                        <a:t>LITHIUM CELLS (2 NO. S)</a:t>
                      </a:r>
                      <a:endParaRPr lang="en-IN" sz="1200">
                        <a:latin typeface="Times New Roman"/>
                        <a:ea typeface="MS Mincho"/>
                      </a:endParaRPr>
                    </a:p>
                  </a:txBody>
                  <a:tcPr marL="68580" marR="68580" marT="0" marB="0"/>
                </a:tc>
                <a:tc>
                  <a:txBody>
                    <a:bodyPr/>
                    <a:lstStyle/>
                    <a:p>
                      <a:pPr algn="ctr">
                        <a:spcAft>
                          <a:spcPts val="0"/>
                        </a:spcAft>
                      </a:pPr>
                      <a:r>
                        <a:rPr lang="en-US" sz="1400">
                          <a:solidFill>
                            <a:srgbClr val="000000"/>
                          </a:solidFill>
                          <a:latin typeface="Times New Roman"/>
                          <a:ea typeface="Times New Roman"/>
                        </a:rPr>
                        <a:t>Rs 60</a:t>
                      </a:r>
                      <a:endParaRPr lang="en-IN" sz="1200">
                        <a:latin typeface="Times New Roman"/>
                        <a:ea typeface="MS Mincho"/>
                      </a:endParaRPr>
                    </a:p>
                  </a:txBody>
                  <a:tcPr marL="68580" marR="68580" marT="0" marB="0"/>
                </a:tc>
              </a:tr>
              <a:tr h="370840">
                <a:tc>
                  <a:txBody>
                    <a:bodyPr/>
                    <a:lstStyle/>
                    <a:p>
                      <a:pPr>
                        <a:spcAft>
                          <a:spcPts val="0"/>
                        </a:spcAft>
                      </a:pPr>
                      <a:r>
                        <a:rPr lang="en-US" sz="1400" b="1">
                          <a:solidFill>
                            <a:srgbClr val="000000"/>
                          </a:solidFill>
                          <a:latin typeface="Times New Roman"/>
                          <a:ea typeface="Times New Roman"/>
                        </a:rPr>
                        <a:t>RF MODULE</a:t>
                      </a:r>
                      <a:endParaRPr lang="en-IN" sz="1200">
                        <a:latin typeface="Times New Roman"/>
                        <a:ea typeface="MS Mincho"/>
                      </a:endParaRPr>
                    </a:p>
                  </a:txBody>
                  <a:tcPr marL="68580" marR="68580" marT="0" marB="0"/>
                </a:tc>
                <a:tc>
                  <a:txBody>
                    <a:bodyPr/>
                    <a:lstStyle/>
                    <a:p>
                      <a:pPr algn="ctr">
                        <a:spcAft>
                          <a:spcPts val="0"/>
                        </a:spcAft>
                      </a:pPr>
                      <a:r>
                        <a:rPr lang="en-US" sz="1400">
                          <a:solidFill>
                            <a:srgbClr val="000000"/>
                          </a:solidFill>
                          <a:latin typeface="Times New Roman"/>
                          <a:ea typeface="Times New Roman"/>
                        </a:rPr>
                        <a:t>Rs 180</a:t>
                      </a:r>
                      <a:endParaRPr lang="en-IN" sz="1200">
                        <a:latin typeface="Times New Roman"/>
                        <a:ea typeface="MS Mincho"/>
                      </a:endParaRPr>
                    </a:p>
                  </a:txBody>
                  <a:tcPr marL="68580" marR="68580" marT="0" marB="0"/>
                </a:tc>
              </a:tr>
              <a:tr h="370840">
                <a:tc>
                  <a:txBody>
                    <a:bodyPr/>
                    <a:lstStyle/>
                    <a:p>
                      <a:pPr>
                        <a:spcAft>
                          <a:spcPts val="0"/>
                        </a:spcAft>
                      </a:pPr>
                      <a:r>
                        <a:rPr lang="en-US" sz="1400" b="1">
                          <a:solidFill>
                            <a:srgbClr val="000000"/>
                          </a:solidFill>
                          <a:latin typeface="Times New Roman"/>
                          <a:ea typeface="Times New Roman"/>
                        </a:rPr>
                        <a:t>CELL HOLDERS AND BATTERY</a:t>
                      </a:r>
                      <a:endParaRPr lang="en-IN" sz="1200">
                        <a:latin typeface="Times New Roman"/>
                        <a:ea typeface="MS Mincho"/>
                      </a:endParaRPr>
                    </a:p>
                  </a:txBody>
                  <a:tcPr marL="68580" marR="68580" marT="0" marB="0"/>
                </a:tc>
                <a:tc>
                  <a:txBody>
                    <a:bodyPr/>
                    <a:lstStyle/>
                    <a:p>
                      <a:pPr algn="ctr">
                        <a:spcAft>
                          <a:spcPts val="0"/>
                        </a:spcAft>
                      </a:pPr>
                      <a:r>
                        <a:rPr lang="en-US" sz="1400">
                          <a:solidFill>
                            <a:srgbClr val="000000"/>
                          </a:solidFill>
                          <a:latin typeface="Times New Roman"/>
                          <a:ea typeface="Times New Roman"/>
                        </a:rPr>
                        <a:t>Rs 250</a:t>
                      </a:r>
                      <a:endParaRPr lang="en-IN" sz="1200">
                        <a:latin typeface="Times New Roman"/>
                        <a:ea typeface="MS Mincho"/>
                      </a:endParaRPr>
                    </a:p>
                  </a:txBody>
                  <a:tcPr marL="68580" marR="68580" marT="0" marB="0"/>
                </a:tc>
              </a:tr>
              <a:tr h="370840">
                <a:tc>
                  <a:txBody>
                    <a:bodyPr/>
                    <a:lstStyle/>
                    <a:p>
                      <a:pPr>
                        <a:spcAft>
                          <a:spcPts val="0"/>
                        </a:spcAft>
                      </a:pPr>
                      <a:r>
                        <a:rPr lang="en-US" sz="1400" b="1">
                          <a:solidFill>
                            <a:srgbClr val="000000"/>
                          </a:solidFill>
                          <a:latin typeface="Times New Roman"/>
                          <a:ea typeface="Times New Roman"/>
                        </a:rPr>
                        <a:t>ANTENNAS</a:t>
                      </a:r>
                      <a:endParaRPr lang="en-IN" sz="1200">
                        <a:latin typeface="Times New Roman"/>
                        <a:ea typeface="MS Mincho"/>
                      </a:endParaRPr>
                    </a:p>
                  </a:txBody>
                  <a:tcPr marL="68580" marR="68580" marT="0" marB="0"/>
                </a:tc>
                <a:tc>
                  <a:txBody>
                    <a:bodyPr/>
                    <a:lstStyle/>
                    <a:p>
                      <a:pPr algn="ctr">
                        <a:spcAft>
                          <a:spcPts val="0"/>
                        </a:spcAft>
                      </a:pPr>
                      <a:r>
                        <a:rPr lang="en-US" sz="1400">
                          <a:solidFill>
                            <a:srgbClr val="000000"/>
                          </a:solidFill>
                          <a:latin typeface="Times New Roman"/>
                          <a:ea typeface="Times New Roman"/>
                        </a:rPr>
                        <a:t>Rs 300</a:t>
                      </a:r>
                      <a:endParaRPr lang="en-IN" sz="1200">
                        <a:latin typeface="Times New Roman"/>
                        <a:ea typeface="MS Mincho"/>
                      </a:endParaRPr>
                    </a:p>
                  </a:txBody>
                  <a:tcPr marL="68580" marR="68580" marT="0" marB="0"/>
                </a:tc>
              </a:tr>
              <a:tr h="370840">
                <a:tc>
                  <a:txBody>
                    <a:bodyPr/>
                    <a:lstStyle/>
                    <a:p>
                      <a:pPr>
                        <a:spcAft>
                          <a:spcPts val="0"/>
                        </a:spcAft>
                      </a:pPr>
                      <a:r>
                        <a:rPr lang="en-US" sz="1400" b="1">
                          <a:solidFill>
                            <a:srgbClr val="000000"/>
                          </a:solidFill>
                          <a:latin typeface="Times New Roman"/>
                          <a:ea typeface="Times New Roman"/>
                        </a:rPr>
                        <a:t>BUZZER</a:t>
                      </a:r>
                      <a:endParaRPr lang="en-IN" sz="1200">
                        <a:latin typeface="Times New Roman"/>
                        <a:ea typeface="MS Mincho"/>
                      </a:endParaRPr>
                    </a:p>
                  </a:txBody>
                  <a:tcPr marL="68580" marR="68580" marT="0" marB="0"/>
                </a:tc>
                <a:tc>
                  <a:txBody>
                    <a:bodyPr/>
                    <a:lstStyle/>
                    <a:p>
                      <a:pPr algn="ctr">
                        <a:spcAft>
                          <a:spcPts val="0"/>
                        </a:spcAft>
                      </a:pPr>
                      <a:r>
                        <a:rPr lang="en-US" sz="1400">
                          <a:solidFill>
                            <a:srgbClr val="000000"/>
                          </a:solidFill>
                          <a:latin typeface="Times New Roman"/>
                          <a:ea typeface="Times New Roman"/>
                        </a:rPr>
                        <a:t>Rs 40</a:t>
                      </a:r>
                      <a:endParaRPr lang="en-IN" sz="1200">
                        <a:latin typeface="Times New Roman"/>
                        <a:ea typeface="MS Mincho"/>
                      </a:endParaRPr>
                    </a:p>
                  </a:txBody>
                  <a:tcPr marL="68580" marR="68580" marT="0" marB="0"/>
                </a:tc>
              </a:tr>
              <a:tr h="370840">
                <a:tc>
                  <a:txBody>
                    <a:bodyPr/>
                    <a:lstStyle/>
                    <a:p>
                      <a:pPr>
                        <a:spcAft>
                          <a:spcPts val="0"/>
                        </a:spcAft>
                      </a:pPr>
                      <a:r>
                        <a:rPr lang="en-US" sz="1400" b="1">
                          <a:solidFill>
                            <a:srgbClr val="000000"/>
                          </a:solidFill>
                          <a:latin typeface="Times New Roman"/>
                          <a:ea typeface="Times New Roman"/>
                        </a:rPr>
                        <a:t>TOTAL</a:t>
                      </a:r>
                      <a:endParaRPr lang="en-IN" sz="1200">
                        <a:latin typeface="Times New Roman"/>
                        <a:ea typeface="MS Mincho"/>
                      </a:endParaRPr>
                    </a:p>
                  </a:txBody>
                  <a:tcPr marL="68580" marR="68580" marT="0" marB="0"/>
                </a:tc>
                <a:tc>
                  <a:txBody>
                    <a:bodyPr/>
                    <a:lstStyle/>
                    <a:p>
                      <a:pPr algn="ctr">
                        <a:spcAft>
                          <a:spcPts val="0"/>
                        </a:spcAft>
                      </a:pPr>
                      <a:r>
                        <a:rPr lang="en-US" sz="1400" dirty="0">
                          <a:solidFill>
                            <a:srgbClr val="000000"/>
                          </a:solidFill>
                          <a:latin typeface="Times New Roman"/>
                          <a:ea typeface="Times New Roman"/>
                        </a:rPr>
                        <a:t>Rs 2325</a:t>
                      </a:r>
                      <a:endParaRPr lang="en-IN" sz="1200" dirty="0">
                        <a:latin typeface="Times New Roman"/>
                        <a:ea typeface="MS Mincho"/>
                      </a:endParaRPr>
                    </a:p>
                  </a:txBody>
                  <a:tcPr marL="68580" marR="68580" marT="0" marB="0"/>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8079" y="1122019"/>
            <a:ext cx="9603275" cy="1049235"/>
          </a:xfrm>
        </p:spPr>
        <p:txBody>
          <a:bodyPr/>
          <a:lstStyle/>
          <a:p>
            <a:pPr algn="ctr"/>
            <a:r>
              <a:rPr lang="en-IN" dirty="0" smtClean="0"/>
              <a:t>CONTRIBUTIONS</a:t>
            </a:r>
            <a:endParaRPr lang="en-IN" dirty="0"/>
          </a:p>
        </p:txBody>
      </p:sp>
      <p:sp>
        <p:nvSpPr>
          <p:cNvPr id="3" name="Content Placeholder 2"/>
          <p:cNvSpPr>
            <a:spLocks noGrp="1"/>
          </p:cNvSpPr>
          <p:nvPr>
            <p:ph idx="1"/>
          </p:nvPr>
        </p:nvSpPr>
        <p:spPr/>
        <p:txBody>
          <a:bodyPr/>
          <a:lstStyle/>
          <a:p>
            <a:r>
              <a:rPr lang="en-IN" dirty="0" smtClean="0"/>
              <a:t>ECM:</a:t>
            </a:r>
          </a:p>
          <a:p>
            <a:r>
              <a:rPr lang="en-IN" dirty="0" smtClean="0"/>
              <a:t>Interfacing GPS to </a:t>
            </a:r>
            <a:r>
              <a:rPr lang="en-IN" dirty="0" err="1" smtClean="0"/>
              <a:t>Arduino</a:t>
            </a:r>
            <a:r>
              <a:rPr lang="en-IN" dirty="0" smtClean="0"/>
              <a:t> </a:t>
            </a:r>
          </a:p>
          <a:p>
            <a:r>
              <a:rPr lang="en-IN" dirty="0" smtClean="0"/>
              <a:t>Generation of Police siren</a:t>
            </a:r>
          </a:p>
          <a:p>
            <a:r>
              <a:rPr lang="en-IN" dirty="0" smtClean="0"/>
              <a:t>ECE:</a:t>
            </a:r>
          </a:p>
          <a:p>
            <a:r>
              <a:rPr lang="en-IN" dirty="0" smtClean="0"/>
              <a:t>Communication between </a:t>
            </a:r>
            <a:r>
              <a:rPr lang="en-IN" dirty="0" err="1" smtClean="0"/>
              <a:t>Tx</a:t>
            </a:r>
            <a:r>
              <a:rPr lang="en-IN" dirty="0" smtClean="0"/>
              <a:t> and Rx</a:t>
            </a:r>
          </a:p>
          <a:p>
            <a:r>
              <a:rPr lang="en-IN" dirty="0" smtClean="0"/>
              <a:t>Interfacing GSM to </a:t>
            </a:r>
            <a:r>
              <a:rPr lang="en-IN" dirty="0" err="1" smtClean="0"/>
              <a:t>Arduino</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37c2f7485e5bc2886e2191ccd707c24_thank-you-clipart-for-ppt_560-397.jpeg"/>
          <p:cNvPicPr>
            <a:picLocks noChangeAspect="1"/>
          </p:cNvPicPr>
          <p:nvPr/>
        </p:nvPicPr>
        <p:blipFill>
          <a:blip r:embed="rId2" cstate="print"/>
          <a:stretch>
            <a:fillRect/>
          </a:stretch>
        </p:blipFill>
        <p:spPr>
          <a:xfrm>
            <a:off x="3390900" y="2008187"/>
            <a:ext cx="5334000" cy="37814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70DB5F3-5FD4-4A86-AE1C-2F73FA62D5DB}"/>
              </a:ext>
            </a:extLst>
          </p:cNvPr>
          <p:cNvSpPr>
            <a:spLocks noGrp="1"/>
          </p:cNvSpPr>
          <p:nvPr>
            <p:ph idx="1"/>
          </p:nvPr>
        </p:nvSpPr>
        <p:spPr/>
        <p:txBody>
          <a:bodyPr>
            <a:normAutofit fontScale="92500" lnSpcReduction="20000"/>
          </a:bodyPr>
          <a:lstStyle/>
          <a:p>
            <a:pPr lvl="0"/>
            <a:r>
              <a:rPr lang="en-US" dirty="0"/>
              <a:t>Lack of importance to technology and non-native languages</a:t>
            </a:r>
            <a:endParaRPr lang="en-IN" dirty="0"/>
          </a:p>
          <a:p>
            <a:pPr lvl="0"/>
            <a:r>
              <a:rPr lang="en-US" dirty="0"/>
              <a:t>Afar availability of merchandises</a:t>
            </a:r>
            <a:endParaRPr lang="en-IN" dirty="0"/>
          </a:p>
          <a:p>
            <a:pPr lvl="0"/>
            <a:r>
              <a:rPr lang="en-US" dirty="0"/>
              <a:t>Little or no consideration on timely vaccinations </a:t>
            </a:r>
            <a:endParaRPr lang="en-IN" dirty="0"/>
          </a:p>
          <a:p>
            <a:pPr lvl="0"/>
            <a:r>
              <a:rPr lang="en-US" dirty="0"/>
              <a:t>Far located ATMs and banks</a:t>
            </a:r>
            <a:endParaRPr lang="en-IN" dirty="0"/>
          </a:p>
          <a:p>
            <a:pPr lvl="0"/>
            <a:r>
              <a:rPr lang="en-US" dirty="0"/>
              <a:t>Insufficient hospitals and medical shops</a:t>
            </a:r>
            <a:endParaRPr lang="en-IN" dirty="0"/>
          </a:p>
          <a:p>
            <a:pPr lvl="0"/>
            <a:r>
              <a:rPr lang="en-US" dirty="0"/>
              <a:t>Far located railway stations</a:t>
            </a:r>
            <a:endParaRPr lang="en-IN" dirty="0"/>
          </a:p>
          <a:p>
            <a:pPr lvl="0"/>
            <a:r>
              <a:rPr lang="en-US" dirty="0"/>
              <a:t>Unscrupulous value for nutrition and health of infants and kids</a:t>
            </a:r>
            <a:endParaRPr lang="en-IN" dirty="0"/>
          </a:p>
          <a:p>
            <a:pPr lvl="0"/>
            <a:r>
              <a:rPr lang="en-US" dirty="0"/>
              <a:t>Lack of water treatment</a:t>
            </a:r>
            <a:endParaRPr lang="en-IN" dirty="0"/>
          </a:p>
          <a:p>
            <a:endParaRPr lang="en-IN" dirty="0"/>
          </a:p>
        </p:txBody>
      </p:sp>
    </p:spTree>
    <p:extLst>
      <p:ext uri="{BB962C8B-B14F-4D97-AF65-F5344CB8AC3E}">
        <p14:creationId xmlns:p14="http://schemas.microsoft.com/office/powerpoint/2010/main" xmlns="" val="349682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875DD6-A361-4499-A5DA-4C57481FD15F}"/>
              </a:ext>
            </a:extLst>
          </p:cNvPr>
          <p:cNvSpPr>
            <a:spLocks noGrp="1"/>
          </p:cNvSpPr>
          <p:nvPr>
            <p:ph type="title"/>
          </p:nvPr>
        </p:nvSpPr>
        <p:spPr>
          <a:xfrm>
            <a:off x="1451579" y="1209040"/>
            <a:ext cx="9603275" cy="644714"/>
          </a:xfrm>
        </p:spPr>
        <p:txBody>
          <a:bodyPr/>
          <a:lstStyle/>
          <a:p>
            <a:r>
              <a:rPr lang="en-US" dirty="0"/>
              <a:t>IMAGES</a:t>
            </a:r>
            <a:endParaRPr lang="en-IN" dirty="0"/>
          </a:p>
        </p:txBody>
      </p:sp>
      <p:pic>
        <p:nvPicPr>
          <p:cNvPr id="4" name="Picture 3">
            <a:extLst>
              <a:ext uri="{FF2B5EF4-FFF2-40B4-BE49-F238E27FC236}">
                <a16:creationId xmlns:a16="http://schemas.microsoft.com/office/drawing/2014/main" xmlns="" id="{0AFC7018-0603-46EE-8ED1-EAA45DA5BCBB}"/>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6721" y="2446972"/>
            <a:ext cx="3101944" cy="2927668"/>
          </a:xfrm>
          <a:prstGeom prst="rect">
            <a:avLst/>
          </a:prstGeom>
          <a:noFill/>
          <a:ln>
            <a:noFill/>
          </a:ln>
        </p:spPr>
      </p:pic>
      <p:pic>
        <p:nvPicPr>
          <p:cNvPr id="7" name="Picture 6">
            <a:extLst>
              <a:ext uri="{FF2B5EF4-FFF2-40B4-BE49-F238E27FC236}">
                <a16:creationId xmlns:a16="http://schemas.microsoft.com/office/drawing/2014/main" xmlns="" id="{7E701FBD-A674-4A2A-95A0-B535DB379623}"/>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37000" y="2425700"/>
            <a:ext cx="3429000" cy="2921000"/>
          </a:xfrm>
          <a:prstGeom prst="rect">
            <a:avLst/>
          </a:prstGeom>
          <a:noFill/>
          <a:ln>
            <a:noFill/>
          </a:ln>
        </p:spPr>
      </p:pic>
      <p:pic>
        <p:nvPicPr>
          <p:cNvPr id="8" name="Picture 7">
            <a:extLst>
              <a:ext uri="{FF2B5EF4-FFF2-40B4-BE49-F238E27FC236}">
                <a16:creationId xmlns:a16="http://schemas.microsoft.com/office/drawing/2014/main" xmlns="" id="{5129200C-AAD1-42A6-B97E-E214116DF4E9}"/>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051800" y="1991360"/>
            <a:ext cx="3289300" cy="3787140"/>
          </a:xfrm>
          <a:prstGeom prst="rect">
            <a:avLst/>
          </a:prstGeom>
          <a:noFill/>
          <a:ln>
            <a:noFill/>
          </a:ln>
        </p:spPr>
      </p:pic>
    </p:spTree>
    <p:extLst>
      <p:ext uri="{BB962C8B-B14F-4D97-AF65-F5344CB8AC3E}">
        <p14:creationId xmlns:p14="http://schemas.microsoft.com/office/powerpoint/2010/main" xmlns="" val="49164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AD5614-2631-422C-A3F5-9552A0AE8F6C}"/>
              </a:ext>
            </a:extLst>
          </p:cNvPr>
          <p:cNvSpPr>
            <a:spLocks noGrp="1"/>
          </p:cNvSpPr>
          <p:nvPr>
            <p:ph type="title"/>
          </p:nvPr>
        </p:nvSpPr>
        <p:spPr/>
        <p:txBody>
          <a:bodyPr/>
          <a:lstStyle/>
          <a:p>
            <a:r>
              <a:rPr lang="en-US" dirty="0"/>
              <a:t>Survey – online survey</a:t>
            </a:r>
            <a:endParaRPr lang="en-IN" dirty="0"/>
          </a:p>
        </p:txBody>
      </p:sp>
      <p:pic>
        <p:nvPicPr>
          <p:cNvPr id="4" name="Picture 3">
            <a:extLst>
              <a:ext uri="{FF2B5EF4-FFF2-40B4-BE49-F238E27FC236}">
                <a16:creationId xmlns:a16="http://schemas.microsoft.com/office/drawing/2014/main" xmlns="" id="{8F5D6D69-F9DB-4234-9E41-90A0FC7E2D13}"/>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6720" y="1950720"/>
            <a:ext cx="3251200" cy="4768294"/>
          </a:xfrm>
          <a:prstGeom prst="rect">
            <a:avLst/>
          </a:prstGeom>
          <a:noFill/>
          <a:ln>
            <a:noFill/>
          </a:ln>
        </p:spPr>
      </p:pic>
      <p:pic>
        <p:nvPicPr>
          <p:cNvPr id="5" name="Picture 4">
            <a:extLst>
              <a:ext uri="{FF2B5EF4-FFF2-40B4-BE49-F238E27FC236}">
                <a16:creationId xmlns:a16="http://schemas.microsoft.com/office/drawing/2014/main" xmlns="" id="{C9E6D281-26E3-435E-AC52-41B3042F1C78}"/>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37000" y="1950720"/>
            <a:ext cx="3688080" cy="4768294"/>
          </a:xfrm>
          <a:prstGeom prst="rect">
            <a:avLst/>
          </a:prstGeom>
          <a:noFill/>
          <a:ln>
            <a:noFill/>
          </a:ln>
        </p:spPr>
      </p:pic>
      <p:pic>
        <p:nvPicPr>
          <p:cNvPr id="6" name="Picture 5">
            <a:extLst>
              <a:ext uri="{FF2B5EF4-FFF2-40B4-BE49-F238E27FC236}">
                <a16:creationId xmlns:a16="http://schemas.microsoft.com/office/drawing/2014/main" xmlns="" id="{6CBC13C4-B8EE-49FB-A188-03B140986EBD}"/>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884160" y="1950720"/>
            <a:ext cx="3586480" cy="4768294"/>
          </a:xfrm>
          <a:prstGeom prst="rect">
            <a:avLst/>
          </a:prstGeom>
          <a:noFill/>
          <a:ln>
            <a:noFill/>
          </a:ln>
        </p:spPr>
      </p:pic>
    </p:spTree>
    <p:extLst>
      <p:ext uri="{BB962C8B-B14F-4D97-AF65-F5344CB8AC3E}">
        <p14:creationId xmlns:p14="http://schemas.microsoft.com/office/powerpoint/2010/main" xmlns="" val="1348918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7110B7-0825-4B41-BA66-0BC8563AB7E7}"/>
              </a:ext>
            </a:extLst>
          </p:cNvPr>
          <p:cNvSpPr>
            <a:spLocks noGrp="1"/>
          </p:cNvSpPr>
          <p:nvPr>
            <p:ph type="title"/>
          </p:nvPr>
        </p:nvSpPr>
        <p:spPr>
          <a:xfrm>
            <a:off x="1451579" y="1145219"/>
            <a:ext cx="9603275" cy="708535"/>
          </a:xfrm>
        </p:spPr>
        <p:txBody>
          <a:bodyPr/>
          <a:lstStyle/>
          <a:p>
            <a:r>
              <a:rPr lang="en-US" dirty="0"/>
              <a:t>analysis</a:t>
            </a:r>
            <a:endParaRPr lang="en-IN" dirty="0"/>
          </a:p>
        </p:txBody>
      </p:sp>
      <p:pic>
        <p:nvPicPr>
          <p:cNvPr id="1026" name="Picture 2" descr="Forms response chart. Question title: Which societal problem in India do you think needs an immediate action? . Number of responses: 98 responses.">
            <a:extLst>
              <a:ext uri="{FF2B5EF4-FFF2-40B4-BE49-F238E27FC236}">
                <a16:creationId xmlns:a16="http://schemas.microsoft.com/office/drawing/2014/main" xmlns="" id="{0166E980-1810-486B-A95E-C6797032286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51580" y="1951355"/>
            <a:ext cx="9626620" cy="40499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18731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orms response chart. Question title: Can the problem chosen by you be solved? . Number of responses: 98 responses.">
            <a:extLst>
              <a:ext uri="{FF2B5EF4-FFF2-40B4-BE49-F238E27FC236}">
                <a16:creationId xmlns:a16="http://schemas.microsoft.com/office/drawing/2014/main" xmlns="" id="{4EDAC105-466C-45E3-A169-5C99D671CE2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95887" y="2060105"/>
            <a:ext cx="9521301" cy="4005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86381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4111745-6DD6-40ED-8158-867F26CB7669}"/>
              </a:ext>
            </a:extLst>
          </p:cNvPr>
          <p:cNvPicPr>
            <a:picLocks noChangeAspect="1"/>
          </p:cNvPicPr>
          <p:nvPr/>
        </p:nvPicPr>
        <p:blipFill>
          <a:blip r:embed="rId2" cstate="print"/>
          <a:stretch>
            <a:fillRect/>
          </a:stretch>
        </p:blipFill>
        <p:spPr>
          <a:xfrm>
            <a:off x="2432481" y="1917578"/>
            <a:ext cx="7599794" cy="4212545"/>
          </a:xfrm>
          <a:prstGeom prst="rect">
            <a:avLst/>
          </a:prstGeom>
        </p:spPr>
      </p:pic>
    </p:spTree>
    <p:extLst>
      <p:ext uri="{BB962C8B-B14F-4D97-AF65-F5344CB8AC3E}">
        <p14:creationId xmlns:p14="http://schemas.microsoft.com/office/powerpoint/2010/main" xmlns="" val="3541389519"/>
      </p:ext>
    </p:extLst>
  </p:cSld>
  <p:clrMapOvr>
    <a:masterClrMapping/>
  </p:clrMapOvr>
</p:sld>
</file>

<file path=ppt/theme/theme1.xml><?xml version="1.0" encoding="utf-8"?>
<a:theme xmlns:a="http://schemas.openxmlformats.org/drawingml/2006/main" name="Gallery">
  <a:themeElements>
    <a:clrScheme name="Custom 2">
      <a:dk1>
        <a:sysClr val="windowText" lastClr="000000"/>
      </a:dk1>
      <a:lt1>
        <a:sysClr val="window" lastClr="FFFFFF"/>
      </a:lt1>
      <a:dk2>
        <a:srgbClr val="424456"/>
      </a:dk2>
      <a:lt2>
        <a:srgbClr val="ACD2D5"/>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235</TotalTime>
  <Words>1784</Words>
  <Application>Microsoft Office PowerPoint</Application>
  <PresentationFormat>Custom</PresentationFormat>
  <Paragraphs>208</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Gallery</vt:lpstr>
      <vt:lpstr>G8:E-device For Women Safety</vt:lpstr>
      <vt:lpstr>Group members</vt:lpstr>
      <vt:lpstr>SURVEY – Field survey (PROBLEMS IDENTIFIED)</vt:lpstr>
      <vt:lpstr>Slide 4</vt:lpstr>
      <vt:lpstr>IMAGES</vt:lpstr>
      <vt:lpstr>Survey – online survey</vt:lpstr>
      <vt:lpstr>analysis</vt:lpstr>
      <vt:lpstr>Slide 8</vt:lpstr>
      <vt:lpstr>Slide 9</vt:lpstr>
      <vt:lpstr>Slide 10</vt:lpstr>
      <vt:lpstr>Slide 11</vt:lpstr>
      <vt:lpstr>KEY ISSUES TO BE ADDRESSED</vt:lpstr>
      <vt:lpstr>Problem statement</vt:lpstr>
      <vt:lpstr>A few miserable incidents include…</vt:lpstr>
      <vt:lpstr>Slide 15</vt:lpstr>
      <vt:lpstr>ABSTRACT</vt:lpstr>
      <vt:lpstr>BLOCK DIAGRAM OF SYSTEM DESIGN </vt:lpstr>
      <vt:lpstr>FLOW CHART</vt:lpstr>
      <vt:lpstr>Components </vt:lpstr>
      <vt:lpstr>COMPONENT ANALYSIS</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WORKING PROCEDURE </vt:lpstr>
      <vt:lpstr>COST ESTIMATION</vt:lpstr>
      <vt:lpstr>CONTRIBUTIONS</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E-salvation For Women Safety</dc:title>
  <dc:creator>Inumella Sravya</dc:creator>
  <cp:lastModifiedBy>MY PC</cp:lastModifiedBy>
  <cp:revision>21</cp:revision>
  <dcterms:created xsi:type="dcterms:W3CDTF">2020-01-07T17:05:02Z</dcterms:created>
  <dcterms:modified xsi:type="dcterms:W3CDTF">2020-06-04T22:10:14Z</dcterms:modified>
</cp:coreProperties>
</file>