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1"/>
  </p:sldMasterIdLst>
  <p:sldIdLst>
    <p:sldId id="259" r:id="rId2"/>
    <p:sldId id="261" r:id="rId3"/>
    <p:sldId id="264" r:id="rId4"/>
    <p:sldId id="277" r:id="rId5"/>
    <p:sldId id="284" r:id="rId6"/>
    <p:sldId id="285" r:id="rId7"/>
    <p:sldId id="295" r:id="rId8"/>
    <p:sldId id="299" r:id="rId9"/>
    <p:sldId id="300" r:id="rId10"/>
    <p:sldId id="301" r:id="rId11"/>
    <p:sldId id="302" r:id="rId12"/>
    <p:sldId id="303" r:id="rId13"/>
    <p:sldId id="286" r:id="rId14"/>
    <p:sldId id="287" r:id="rId15"/>
    <p:sldId id="288" r:id="rId16"/>
    <p:sldId id="289" r:id="rId17"/>
    <p:sldId id="290" r:id="rId18"/>
    <p:sldId id="291" r:id="rId19"/>
    <p:sldId id="292" r:id="rId20"/>
    <p:sldId id="293" r:id="rId21"/>
    <p:sldId id="294" r:id="rId22"/>
    <p:sldId id="271" r:id="rId23"/>
    <p:sldId id="272" r:id="rId24"/>
    <p:sldId id="29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6/6/2020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6/6/2020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csc.kth.se/cvap/ac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521613" y="2086252"/>
            <a:ext cx="9440034" cy="973972"/>
          </a:xfrm>
        </p:spPr>
        <p:txBody>
          <a:bodyPr>
            <a:noAutofit/>
          </a:bodyPr>
          <a:lstStyle/>
          <a:p>
            <a:r>
              <a:rPr lang="en-US" sz="4800" dirty="0"/>
              <a:t>HUMAN TASK RECOGNITION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3165" y="3060224"/>
            <a:ext cx="11896078" cy="3393841"/>
          </a:xfrm>
        </p:spPr>
        <p:txBody>
          <a:bodyPr>
            <a:normAutofit fontScale="70000" lnSpcReduction="20000"/>
          </a:bodyPr>
          <a:lstStyle/>
          <a:p>
            <a:r>
              <a:rPr lang="en-US" sz="4000" dirty="0"/>
              <a:t> FINAL REVIEW      </a:t>
            </a:r>
          </a:p>
          <a:p>
            <a:r>
              <a:rPr lang="en-US" sz="2400" dirty="0"/>
              <a:t>            </a:t>
            </a:r>
          </a:p>
          <a:p>
            <a:r>
              <a:rPr lang="en-US" sz="2400" dirty="0"/>
              <a:t>                                                                                                                                                                AVULA.ROHITHA 17BLC1007</a:t>
            </a:r>
          </a:p>
          <a:p>
            <a:r>
              <a:rPr lang="en-US" sz="2400" dirty="0"/>
              <a:t>                                                                                                                                                        K.MADHU SWAPNIKA 17BLC1024</a:t>
            </a:r>
          </a:p>
          <a:p>
            <a:r>
              <a:rPr lang="en-US" sz="2400" dirty="0"/>
              <a:t>                                                                                                                                                                    AARTHI G          17BLC1166     </a:t>
            </a:r>
          </a:p>
          <a:p>
            <a:r>
              <a:rPr lang="en-US" sz="2400" dirty="0"/>
              <a:t>                                                                                                                                                                         CSE3019 DATA MINING</a:t>
            </a:r>
          </a:p>
          <a:p>
            <a:r>
              <a:rPr lang="en-US" sz="2400" dirty="0"/>
              <a:t>                                                                                                                                                                       FACULTY: Dr.ANUSHA K</a:t>
            </a:r>
          </a:p>
          <a:p>
            <a:endParaRPr lang="en-US" sz="2400" dirty="0"/>
          </a:p>
          <a:p>
            <a:endParaRPr lang="en-US" sz="2400" dirty="0"/>
          </a:p>
          <a:p>
            <a:endParaRPr lang="en-US" sz="2800" dirty="0"/>
          </a:p>
          <a:p>
            <a:endParaRPr lang="en-US" sz="2800"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B59A-775D-4DD6-9395-E64AB0489314}"/>
              </a:ext>
            </a:extLst>
          </p:cNvPr>
          <p:cNvSpPr>
            <a:spLocks noGrp="1"/>
          </p:cNvSpPr>
          <p:nvPr>
            <p:ph type="title"/>
          </p:nvPr>
        </p:nvSpPr>
        <p:spPr>
          <a:xfrm>
            <a:off x="913795" y="62144"/>
            <a:ext cx="10353762" cy="1004657"/>
          </a:xfrm>
        </p:spPr>
        <p:txBody>
          <a:bodyPr/>
          <a:lstStyle/>
          <a:p>
            <a:r>
              <a:rPr lang="en-IN" dirty="0"/>
              <a:t>Logistic regression</a:t>
            </a:r>
          </a:p>
        </p:txBody>
      </p:sp>
      <p:sp>
        <p:nvSpPr>
          <p:cNvPr id="3" name="Content Placeholder 2">
            <a:extLst>
              <a:ext uri="{FF2B5EF4-FFF2-40B4-BE49-F238E27FC236}">
                <a16:creationId xmlns:a16="http://schemas.microsoft.com/office/drawing/2014/main" id="{0CD64D9D-D15F-40E7-99FA-DCD76AE030F2}"/>
              </a:ext>
            </a:extLst>
          </p:cNvPr>
          <p:cNvSpPr>
            <a:spLocks noGrp="1"/>
          </p:cNvSpPr>
          <p:nvPr>
            <p:ph idx="1"/>
          </p:nvPr>
        </p:nvSpPr>
        <p:spPr>
          <a:xfrm>
            <a:off x="230818" y="976544"/>
            <a:ext cx="11656381" cy="5708341"/>
          </a:xfrm>
        </p:spPr>
        <p:txBody>
          <a:bodyPr/>
          <a:lstStyle/>
          <a:p>
            <a:r>
              <a:rPr lang="en-US" dirty="0"/>
              <a:t>Logistic regression helps to describe data and explain the relationship between one dependent binary variable and one or more independent variables. Logistic regression models give unchanging values for the descriptive variables if based on a least of about 10 events per explanatory variable. “Event” signifies the cases fit into the less frequent class in the dependent variable.</a:t>
            </a:r>
          </a:p>
          <a:p>
            <a:r>
              <a:rPr lang="en-US" dirty="0"/>
              <a:t>This algorithm is imported as </a:t>
            </a:r>
            <a:r>
              <a:rPr lang="en-IN" dirty="0" err="1">
                <a:effectLst/>
              </a:rPr>
              <a:t>LogisticRegression</a:t>
            </a:r>
            <a:r>
              <a:rPr lang="en-IN" dirty="0">
                <a:effectLst/>
              </a:rPr>
              <a:t>() </a:t>
            </a:r>
            <a:r>
              <a:rPr lang="en-US" dirty="0">
                <a:effectLst/>
              </a:rPr>
              <a:t>followed by the fit() method which models the algorithm on the data provided. We used the predict() method to predict the outputs of the test data, </a:t>
            </a:r>
            <a:r>
              <a:rPr lang="en-US" dirty="0" err="1">
                <a:effectLst/>
              </a:rPr>
              <a:t>X_test</a:t>
            </a:r>
            <a:r>
              <a:rPr lang="en-US" dirty="0">
                <a:effectLst/>
              </a:rPr>
              <a:t> and store it in prediction variable. </a:t>
            </a:r>
          </a:p>
          <a:p>
            <a:r>
              <a:rPr lang="en-US" dirty="0">
                <a:effectLst/>
              </a:rPr>
              <a:t>Then we used the </a:t>
            </a:r>
            <a:r>
              <a:rPr lang="en-US" dirty="0" err="1">
                <a:effectLst/>
              </a:rPr>
              <a:t>accuracy_score</a:t>
            </a:r>
            <a:r>
              <a:rPr lang="en-US" dirty="0">
                <a:effectLst/>
              </a:rPr>
              <a:t> function to calculate the accuracy, which takes the first argument as true values and second argument as prediction.</a:t>
            </a:r>
          </a:p>
          <a:p>
            <a:r>
              <a:rPr lang="en-US" dirty="0">
                <a:effectLst/>
              </a:rPr>
              <a:t> Finally multiplied it by 100 to convert into percentage. </a:t>
            </a:r>
          </a:p>
          <a:p>
            <a:r>
              <a:rPr lang="en-US" dirty="0">
                <a:effectLst/>
              </a:rPr>
              <a:t>We do the same steps for each algorithm.</a:t>
            </a:r>
            <a:endParaRPr lang="en-US" dirty="0"/>
          </a:p>
          <a:p>
            <a:endParaRPr lang="en-IN" dirty="0"/>
          </a:p>
        </p:txBody>
      </p:sp>
    </p:spTree>
    <p:extLst>
      <p:ext uri="{BB962C8B-B14F-4D97-AF65-F5344CB8AC3E}">
        <p14:creationId xmlns:p14="http://schemas.microsoft.com/office/powerpoint/2010/main" val="697987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BB381-16FE-4799-BB28-A34169B9C0FF}"/>
              </a:ext>
            </a:extLst>
          </p:cNvPr>
          <p:cNvSpPr>
            <a:spLocks noGrp="1"/>
          </p:cNvSpPr>
          <p:nvPr>
            <p:ph type="title"/>
          </p:nvPr>
        </p:nvSpPr>
        <p:spPr>
          <a:xfrm>
            <a:off x="913795" y="142044"/>
            <a:ext cx="10353762" cy="798990"/>
          </a:xfrm>
        </p:spPr>
        <p:txBody>
          <a:bodyPr/>
          <a:lstStyle/>
          <a:p>
            <a:r>
              <a:rPr lang="en-IN" dirty="0"/>
              <a:t>K-MEANS CLUSTERING</a:t>
            </a:r>
          </a:p>
        </p:txBody>
      </p:sp>
      <p:sp>
        <p:nvSpPr>
          <p:cNvPr id="3" name="Content Placeholder 2">
            <a:extLst>
              <a:ext uri="{FF2B5EF4-FFF2-40B4-BE49-F238E27FC236}">
                <a16:creationId xmlns:a16="http://schemas.microsoft.com/office/drawing/2014/main" id="{97C0A538-5882-40BA-AABC-3769C42EFC0E}"/>
              </a:ext>
            </a:extLst>
          </p:cNvPr>
          <p:cNvSpPr>
            <a:spLocks noGrp="1"/>
          </p:cNvSpPr>
          <p:nvPr>
            <p:ph idx="1"/>
          </p:nvPr>
        </p:nvSpPr>
        <p:spPr>
          <a:xfrm>
            <a:off x="310718" y="941034"/>
            <a:ext cx="11647503" cy="5774923"/>
          </a:xfrm>
        </p:spPr>
        <p:txBody>
          <a:bodyPr>
            <a:normAutofit/>
          </a:bodyPr>
          <a:lstStyle/>
          <a:p>
            <a:r>
              <a:rPr lang="en-US" dirty="0">
                <a:effectLst/>
              </a:rPr>
              <a:t>K-means clustering is one of the simplest unsupervised learning algorithms that solve the well-known clustering problem.</a:t>
            </a:r>
          </a:p>
          <a:p>
            <a:r>
              <a:rPr lang="en-US" dirty="0"/>
              <a:t>This algorithm is imported as </a:t>
            </a:r>
            <a:r>
              <a:rPr lang="en-US" dirty="0" err="1"/>
              <a:t>Kmeans</a:t>
            </a:r>
            <a:r>
              <a:rPr lang="en-US" dirty="0"/>
              <a:t>().</a:t>
            </a:r>
            <a:endParaRPr lang="en-US" dirty="0">
              <a:effectLst/>
            </a:endParaRPr>
          </a:p>
          <a:p>
            <a:r>
              <a:rPr lang="en-US" dirty="0">
                <a:effectLst/>
              </a:rPr>
              <a:t>The algorithm is composed of the following steps:</a:t>
            </a:r>
          </a:p>
          <a:p>
            <a:pPr marL="36900" indent="0" fontAlgn="base">
              <a:buNone/>
            </a:pPr>
            <a:r>
              <a:rPr lang="en-US" dirty="0">
                <a:effectLst/>
              </a:rPr>
              <a:t>1) Place K points into the space represented by the objects that are being clustered. These points represent initial group centroids.</a:t>
            </a:r>
          </a:p>
          <a:p>
            <a:pPr marL="36900" indent="0" fontAlgn="base">
              <a:buNone/>
            </a:pPr>
            <a:r>
              <a:rPr lang="en-US" dirty="0">
                <a:effectLst/>
              </a:rPr>
              <a:t>2) Assign each object to the group that has the closest centroid.</a:t>
            </a:r>
          </a:p>
          <a:p>
            <a:pPr marL="36900" indent="0" fontAlgn="base">
              <a:buNone/>
            </a:pPr>
            <a:r>
              <a:rPr lang="en-US" dirty="0">
                <a:effectLst/>
              </a:rPr>
              <a:t>3)When all objects have been assigned, recalculate the positions of the K centroids.</a:t>
            </a:r>
          </a:p>
          <a:p>
            <a:pPr marL="36900" indent="0" fontAlgn="base">
              <a:buNone/>
            </a:pPr>
            <a:r>
              <a:rPr lang="en-US" dirty="0">
                <a:effectLst/>
              </a:rPr>
              <a:t>4)Repeat Steps 2 and 3 until the centroids no longer move. This produces a separation of the objects into groups from which the metric to be minimized can be calculated.</a:t>
            </a:r>
          </a:p>
          <a:p>
            <a:endParaRPr lang="en-IN" dirty="0"/>
          </a:p>
        </p:txBody>
      </p:sp>
    </p:spTree>
    <p:extLst>
      <p:ext uri="{BB962C8B-B14F-4D97-AF65-F5344CB8AC3E}">
        <p14:creationId xmlns:p14="http://schemas.microsoft.com/office/powerpoint/2010/main" val="239996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A60E7-834D-4A26-A3C7-1E92450E300E}"/>
              </a:ext>
            </a:extLst>
          </p:cNvPr>
          <p:cNvSpPr>
            <a:spLocks noGrp="1"/>
          </p:cNvSpPr>
          <p:nvPr>
            <p:ph type="title"/>
          </p:nvPr>
        </p:nvSpPr>
        <p:spPr>
          <a:xfrm>
            <a:off x="913795" y="124288"/>
            <a:ext cx="10353762" cy="1038688"/>
          </a:xfrm>
        </p:spPr>
        <p:txBody>
          <a:bodyPr/>
          <a:lstStyle/>
          <a:p>
            <a:r>
              <a:rPr lang="en-IN" dirty="0"/>
              <a:t>SUPPORT VECTOR MACHINE</a:t>
            </a:r>
          </a:p>
        </p:txBody>
      </p:sp>
      <p:sp>
        <p:nvSpPr>
          <p:cNvPr id="3" name="Content Placeholder 2">
            <a:extLst>
              <a:ext uri="{FF2B5EF4-FFF2-40B4-BE49-F238E27FC236}">
                <a16:creationId xmlns:a16="http://schemas.microsoft.com/office/drawing/2014/main" id="{1DFAC834-A4C3-4787-8EDD-8BC09F579B93}"/>
              </a:ext>
            </a:extLst>
          </p:cNvPr>
          <p:cNvSpPr>
            <a:spLocks noGrp="1"/>
          </p:cNvSpPr>
          <p:nvPr>
            <p:ph idx="1"/>
          </p:nvPr>
        </p:nvSpPr>
        <p:spPr>
          <a:xfrm>
            <a:off x="230820" y="1047565"/>
            <a:ext cx="11665258" cy="5810435"/>
          </a:xfrm>
        </p:spPr>
        <p:txBody>
          <a:bodyPr>
            <a:normAutofit lnSpcReduction="10000"/>
          </a:bodyPr>
          <a:lstStyle/>
          <a:p>
            <a:r>
              <a:rPr lang="en-US" dirty="0">
                <a:effectLst/>
              </a:rPr>
              <a:t>SVM is one of the most popular, versatile supervised machine learning algorithms.</a:t>
            </a:r>
          </a:p>
          <a:p>
            <a:r>
              <a:rPr lang="en-US" dirty="0"/>
              <a:t>The human activities recognition are formulated by multiclass classification problem. Each activity is represented by each class. The goal is assigning and classifying a video sequence to classes of activities. Many supervised learning methods are learned to activity recognizer. Support Vector Machine (SVM) is one of the superior machine learning in human activity recognition and high dimensional data because the prime generalization strength and highly accurate results. SVM can avoid over-fitting in neural networks</a:t>
            </a:r>
          </a:p>
          <a:p>
            <a:r>
              <a:rPr lang="en-US" dirty="0"/>
              <a:t>A necessary requirement for action recognition using the local feature kernel In the given equation is the match between corresponding features in different sequences.</a:t>
            </a:r>
          </a:p>
          <a:p>
            <a:endParaRPr lang="en-US" dirty="0"/>
          </a:p>
          <a:p>
            <a:r>
              <a:rPr lang="en-US" dirty="0"/>
              <a:t>This algorithm is imported as </a:t>
            </a:r>
            <a:r>
              <a:rPr lang="en-IN" dirty="0">
                <a:effectLst/>
              </a:rPr>
              <a:t>()</a:t>
            </a:r>
            <a:endParaRPr lang="en-US" dirty="0"/>
          </a:p>
          <a:p>
            <a:r>
              <a:rPr lang="en-US" dirty="0"/>
              <a:t>SVM classification combined with motion descriptors in terms of local features (LF) and feature histograms (</a:t>
            </a:r>
            <a:r>
              <a:rPr lang="en-US" dirty="0" err="1"/>
              <a:t>HistLF</a:t>
            </a:r>
            <a:r>
              <a:rPr lang="en-US" dirty="0"/>
              <a:t>) define two novel methods for motion recognition. SVM outperformed KNN, gave the better performance.</a:t>
            </a:r>
          </a:p>
          <a:p>
            <a:endParaRPr lang="en-IN" dirty="0"/>
          </a:p>
        </p:txBody>
      </p:sp>
      <p:pic>
        <p:nvPicPr>
          <p:cNvPr id="4" name="Picture 3">
            <a:extLst>
              <a:ext uri="{FF2B5EF4-FFF2-40B4-BE49-F238E27FC236}">
                <a16:creationId xmlns:a16="http://schemas.microsoft.com/office/drawing/2014/main" id="{D162BC2A-8F5E-437B-9870-2396DDD88965}"/>
              </a:ext>
            </a:extLst>
          </p:cNvPr>
          <p:cNvPicPr>
            <a:picLocks noChangeAspect="1"/>
          </p:cNvPicPr>
          <p:nvPr/>
        </p:nvPicPr>
        <p:blipFill>
          <a:blip r:embed="rId2"/>
          <a:stretch>
            <a:fillRect/>
          </a:stretch>
        </p:blipFill>
        <p:spPr>
          <a:xfrm>
            <a:off x="3919446" y="4580879"/>
            <a:ext cx="3571875" cy="656948"/>
          </a:xfrm>
          <a:prstGeom prst="rect">
            <a:avLst/>
          </a:prstGeom>
        </p:spPr>
      </p:pic>
    </p:spTree>
    <p:extLst>
      <p:ext uri="{BB962C8B-B14F-4D97-AF65-F5344CB8AC3E}">
        <p14:creationId xmlns:p14="http://schemas.microsoft.com/office/powerpoint/2010/main" val="423810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2D727-33F4-4C63-A38D-887FA3F89151}"/>
              </a:ext>
            </a:extLst>
          </p:cNvPr>
          <p:cNvSpPr>
            <a:spLocks noGrp="1"/>
          </p:cNvSpPr>
          <p:nvPr>
            <p:ph type="title"/>
          </p:nvPr>
        </p:nvSpPr>
        <p:spPr>
          <a:xfrm>
            <a:off x="913795" y="328474"/>
            <a:ext cx="10353762" cy="949910"/>
          </a:xfrm>
        </p:spPr>
        <p:txBody>
          <a:bodyPr/>
          <a:lstStyle/>
          <a:p>
            <a:r>
              <a:rPr lang="en-IN" dirty="0"/>
              <a:t>MODEL 1</a:t>
            </a:r>
          </a:p>
        </p:txBody>
      </p:sp>
      <p:sp>
        <p:nvSpPr>
          <p:cNvPr id="3" name="Content Placeholder 2">
            <a:extLst>
              <a:ext uri="{FF2B5EF4-FFF2-40B4-BE49-F238E27FC236}">
                <a16:creationId xmlns:a16="http://schemas.microsoft.com/office/drawing/2014/main" id="{52D1BFDD-EDA1-4999-A77D-556E2741720B}"/>
              </a:ext>
            </a:extLst>
          </p:cNvPr>
          <p:cNvSpPr>
            <a:spLocks noGrp="1"/>
          </p:cNvSpPr>
          <p:nvPr>
            <p:ph idx="1"/>
          </p:nvPr>
        </p:nvSpPr>
        <p:spPr>
          <a:xfrm>
            <a:off x="913795" y="1411550"/>
            <a:ext cx="10353762" cy="5117976"/>
          </a:xfrm>
        </p:spPr>
        <p:txBody>
          <a:bodyPr/>
          <a:lstStyle/>
          <a:p>
            <a:r>
              <a:rPr lang="en-US" dirty="0"/>
              <a:t>The model was trained on the training data for 40 epochs. The weights of the model which gave the best performance on the validation data were loaded. The model was then tested on the test data.</a:t>
            </a:r>
          </a:p>
          <a:p>
            <a:pPr marL="36900" indent="0">
              <a:buNone/>
            </a:pPr>
            <a:endParaRPr lang="en-IN" dirty="0"/>
          </a:p>
          <a:p>
            <a:pPr marL="36900" indent="0">
              <a:buNone/>
            </a:pPr>
            <a:endParaRPr lang="en-IN" dirty="0"/>
          </a:p>
          <a:p>
            <a:pPr marL="36900" indent="0">
              <a:buNone/>
            </a:pPr>
            <a:endParaRPr lang="en-IN" dirty="0"/>
          </a:p>
          <a:p>
            <a:pPr marL="36900" indent="0">
              <a:buNone/>
            </a:pPr>
            <a:endParaRPr lang="en-US" dirty="0"/>
          </a:p>
          <a:p>
            <a:pPr marL="36900" indent="0">
              <a:buNone/>
            </a:pPr>
            <a:r>
              <a:rPr lang="en-US" dirty="0"/>
              <a:t>The model gave an accuracy of 37% on the test data. </a:t>
            </a:r>
          </a:p>
          <a:p>
            <a:pPr marL="36900" indent="0">
              <a:buNone/>
            </a:pPr>
            <a:endParaRPr lang="en-IN" dirty="0"/>
          </a:p>
        </p:txBody>
      </p:sp>
      <p:pic>
        <p:nvPicPr>
          <p:cNvPr id="4" name="Picture 3">
            <a:extLst>
              <a:ext uri="{FF2B5EF4-FFF2-40B4-BE49-F238E27FC236}">
                <a16:creationId xmlns:a16="http://schemas.microsoft.com/office/drawing/2014/main" id="{D24B1B66-0554-41B6-BDFA-22AFD2752D28}"/>
              </a:ext>
            </a:extLst>
          </p:cNvPr>
          <p:cNvPicPr>
            <a:picLocks noChangeAspect="1"/>
          </p:cNvPicPr>
          <p:nvPr/>
        </p:nvPicPr>
        <p:blipFill>
          <a:blip r:embed="rId2"/>
          <a:stretch>
            <a:fillRect/>
          </a:stretch>
        </p:blipFill>
        <p:spPr>
          <a:xfrm>
            <a:off x="2533088" y="2756470"/>
            <a:ext cx="6362337" cy="1922061"/>
          </a:xfrm>
          <a:prstGeom prst="rect">
            <a:avLst/>
          </a:prstGeom>
        </p:spPr>
      </p:pic>
    </p:spTree>
    <p:extLst>
      <p:ext uri="{BB962C8B-B14F-4D97-AF65-F5344CB8AC3E}">
        <p14:creationId xmlns:p14="http://schemas.microsoft.com/office/powerpoint/2010/main" val="121301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9708E-E477-47DD-B9FD-D727325FECD1}"/>
              </a:ext>
            </a:extLst>
          </p:cNvPr>
          <p:cNvSpPr>
            <a:spLocks noGrp="1"/>
          </p:cNvSpPr>
          <p:nvPr>
            <p:ph type="title"/>
          </p:nvPr>
        </p:nvSpPr>
        <p:spPr>
          <a:xfrm>
            <a:off x="913795" y="106532"/>
            <a:ext cx="10353762" cy="1242874"/>
          </a:xfrm>
        </p:spPr>
        <p:txBody>
          <a:bodyPr/>
          <a:lstStyle/>
          <a:p>
            <a:r>
              <a:rPr lang="en-IN" dirty="0"/>
              <a:t>MODEL1 CURVE </a:t>
            </a:r>
          </a:p>
        </p:txBody>
      </p:sp>
      <p:pic>
        <p:nvPicPr>
          <p:cNvPr id="4" name="Content Placeholder 3">
            <a:extLst>
              <a:ext uri="{FF2B5EF4-FFF2-40B4-BE49-F238E27FC236}">
                <a16:creationId xmlns:a16="http://schemas.microsoft.com/office/drawing/2014/main" id="{825A28A5-2458-43F6-8843-B608E14D4183}"/>
              </a:ext>
            </a:extLst>
          </p:cNvPr>
          <p:cNvPicPr>
            <a:picLocks noGrp="1" noChangeAspect="1"/>
          </p:cNvPicPr>
          <p:nvPr>
            <p:ph idx="1"/>
          </p:nvPr>
        </p:nvPicPr>
        <p:blipFill>
          <a:blip r:embed="rId2"/>
          <a:stretch>
            <a:fillRect/>
          </a:stretch>
        </p:blipFill>
        <p:spPr>
          <a:xfrm>
            <a:off x="1885950" y="1349406"/>
            <a:ext cx="8410575" cy="4998128"/>
          </a:xfrm>
          <a:prstGeom prst="rect">
            <a:avLst/>
          </a:prstGeom>
        </p:spPr>
      </p:pic>
    </p:spTree>
    <p:extLst>
      <p:ext uri="{BB962C8B-B14F-4D97-AF65-F5344CB8AC3E}">
        <p14:creationId xmlns:p14="http://schemas.microsoft.com/office/powerpoint/2010/main" val="512836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48AAF-4118-4E73-927E-4EA9E040DBCC}"/>
              </a:ext>
            </a:extLst>
          </p:cNvPr>
          <p:cNvSpPr>
            <a:spLocks noGrp="1"/>
          </p:cNvSpPr>
          <p:nvPr>
            <p:ph type="title"/>
          </p:nvPr>
        </p:nvSpPr>
        <p:spPr>
          <a:xfrm>
            <a:off x="913795" y="133166"/>
            <a:ext cx="10353762" cy="1012054"/>
          </a:xfrm>
        </p:spPr>
        <p:txBody>
          <a:bodyPr/>
          <a:lstStyle/>
          <a:p>
            <a:r>
              <a:rPr lang="en-IN" dirty="0"/>
              <a:t>MODEL 2</a:t>
            </a:r>
          </a:p>
        </p:txBody>
      </p:sp>
      <p:sp>
        <p:nvSpPr>
          <p:cNvPr id="3" name="Content Placeholder 2">
            <a:extLst>
              <a:ext uri="{FF2B5EF4-FFF2-40B4-BE49-F238E27FC236}">
                <a16:creationId xmlns:a16="http://schemas.microsoft.com/office/drawing/2014/main" id="{E880B9D2-C558-4036-90ED-ECC91C20B5FC}"/>
              </a:ext>
            </a:extLst>
          </p:cNvPr>
          <p:cNvSpPr>
            <a:spLocks noGrp="1"/>
          </p:cNvSpPr>
          <p:nvPr>
            <p:ph idx="1"/>
          </p:nvPr>
        </p:nvSpPr>
        <p:spPr>
          <a:xfrm>
            <a:off x="913795" y="1322774"/>
            <a:ext cx="10353762" cy="5335478"/>
          </a:xfrm>
        </p:spPr>
        <p:txBody>
          <a:bodyPr/>
          <a:lstStyle/>
          <a:p>
            <a:r>
              <a:rPr lang="en-US" dirty="0"/>
              <a:t>In order to prevent overfitting, there is a method called Dropout. </a:t>
            </a:r>
          </a:p>
          <a:p>
            <a:r>
              <a:rPr lang="en-US" dirty="0"/>
              <a:t>In this model, I've added a dropout for the hidden layer (with 32 neurons) in the fully-connected layers. Rest of the model is same as Model-1.</a:t>
            </a:r>
          </a:p>
          <a:p>
            <a:endParaRPr lang="en-IN" dirty="0"/>
          </a:p>
          <a:p>
            <a:endParaRPr lang="en-IN" dirty="0"/>
          </a:p>
          <a:p>
            <a:endParaRPr lang="en-IN" dirty="0"/>
          </a:p>
          <a:p>
            <a:r>
              <a:rPr lang="en-US" dirty="0"/>
              <a:t>The model gave an accuracy of 58.5% on the test data. So, just by adding a dropout layer, the model's accuracy increased by almost 22%. This shows that the dropout prevented our model from overfitting. </a:t>
            </a:r>
            <a:endParaRPr lang="en-IN" dirty="0"/>
          </a:p>
        </p:txBody>
      </p:sp>
      <p:pic>
        <p:nvPicPr>
          <p:cNvPr id="5" name="Picture 4">
            <a:extLst>
              <a:ext uri="{FF2B5EF4-FFF2-40B4-BE49-F238E27FC236}">
                <a16:creationId xmlns:a16="http://schemas.microsoft.com/office/drawing/2014/main" id="{5CB594BC-32A2-49AD-898C-B0B8F0D3D1AF}"/>
              </a:ext>
            </a:extLst>
          </p:cNvPr>
          <p:cNvPicPr>
            <a:picLocks noChangeAspect="1"/>
          </p:cNvPicPr>
          <p:nvPr/>
        </p:nvPicPr>
        <p:blipFill>
          <a:blip r:embed="rId2"/>
          <a:stretch>
            <a:fillRect/>
          </a:stretch>
        </p:blipFill>
        <p:spPr>
          <a:xfrm>
            <a:off x="2600325" y="2778711"/>
            <a:ext cx="5602642" cy="1580225"/>
          </a:xfrm>
          <a:prstGeom prst="rect">
            <a:avLst/>
          </a:prstGeom>
        </p:spPr>
      </p:pic>
    </p:spTree>
    <p:extLst>
      <p:ext uri="{BB962C8B-B14F-4D97-AF65-F5344CB8AC3E}">
        <p14:creationId xmlns:p14="http://schemas.microsoft.com/office/powerpoint/2010/main" val="3828082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F9CEA-AE99-4842-922D-4C84D2BE1AA3}"/>
              </a:ext>
            </a:extLst>
          </p:cNvPr>
          <p:cNvSpPr>
            <a:spLocks noGrp="1"/>
          </p:cNvSpPr>
          <p:nvPr>
            <p:ph type="title"/>
          </p:nvPr>
        </p:nvSpPr>
        <p:spPr>
          <a:xfrm>
            <a:off x="913795" y="186431"/>
            <a:ext cx="10353762" cy="1003177"/>
          </a:xfrm>
        </p:spPr>
        <p:txBody>
          <a:bodyPr/>
          <a:lstStyle/>
          <a:p>
            <a:r>
              <a:rPr lang="en-IN" dirty="0"/>
              <a:t>MODEL 2 CURVE</a:t>
            </a:r>
          </a:p>
        </p:txBody>
      </p:sp>
      <p:pic>
        <p:nvPicPr>
          <p:cNvPr id="4" name="Content Placeholder 3">
            <a:extLst>
              <a:ext uri="{FF2B5EF4-FFF2-40B4-BE49-F238E27FC236}">
                <a16:creationId xmlns:a16="http://schemas.microsoft.com/office/drawing/2014/main" id="{35D9BE23-9604-483B-AE98-532D44227413}"/>
              </a:ext>
            </a:extLst>
          </p:cNvPr>
          <p:cNvPicPr>
            <a:picLocks noGrp="1" noChangeAspect="1"/>
          </p:cNvPicPr>
          <p:nvPr>
            <p:ph idx="1"/>
          </p:nvPr>
        </p:nvPicPr>
        <p:blipFill>
          <a:blip r:embed="rId2"/>
          <a:stretch>
            <a:fillRect/>
          </a:stretch>
        </p:blipFill>
        <p:spPr>
          <a:xfrm>
            <a:off x="2171885" y="1188914"/>
            <a:ext cx="8264832" cy="5482655"/>
          </a:xfrm>
          <a:prstGeom prst="rect">
            <a:avLst/>
          </a:prstGeom>
        </p:spPr>
      </p:pic>
    </p:spTree>
    <p:extLst>
      <p:ext uri="{BB962C8B-B14F-4D97-AF65-F5344CB8AC3E}">
        <p14:creationId xmlns:p14="http://schemas.microsoft.com/office/powerpoint/2010/main" val="333961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7F030-C650-4033-885A-1098CAF8DD14}"/>
              </a:ext>
            </a:extLst>
          </p:cNvPr>
          <p:cNvSpPr>
            <a:spLocks noGrp="1"/>
          </p:cNvSpPr>
          <p:nvPr>
            <p:ph type="title"/>
          </p:nvPr>
        </p:nvSpPr>
        <p:spPr>
          <a:xfrm>
            <a:off x="913795" y="106532"/>
            <a:ext cx="10353762" cy="1038687"/>
          </a:xfrm>
        </p:spPr>
        <p:txBody>
          <a:bodyPr/>
          <a:lstStyle/>
          <a:p>
            <a:r>
              <a:rPr lang="en-IN" dirty="0"/>
              <a:t>MODEL 3</a:t>
            </a:r>
          </a:p>
        </p:txBody>
      </p:sp>
      <p:sp>
        <p:nvSpPr>
          <p:cNvPr id="3" name="Content Placeholder 2">
            <a:extLst>
              <a:ext uri="{FF2B5EF4-FFF2-40B4-BE49-F238E27FC236}">
                <a16:creationId xmlns:a16="http://schemas.microsoft.com/office/drawing/2014/main" id="{CB885310-5BC5-4EAD-BA00-E9B93803218D}"/>
              </a:ext>
            </a:extLst>
          </p:cNvPr>
          <p:cNvSpPr>
            <a:spLocks noGrp="1"/>
          </p:cNvSpPr>
          <p:nvPr>
            <p:ph idx="1"/>
          </p:nvPr>
        </p:nvSpPr>
        <p:spPr>
          <a:xfrm>
            <a:off x="913795" y="958788"/>
            <a:ext cx="10353762" cy="5699464"/>
          </a:xfrm>
        </p:spPr>
        <p:txBody>
          <a:bodyPr/>
          <a:lstStyle/>
          <a:p>
            <a:r>
              <a:rPr lang="en-US" dirty="0"/>
              <a:t>Now, extracted only 5 frames per second (first 5 frames for each second). So, suppose we have a video of 10 seconds, we will get 10 x 5 = 50 frames. </a:t>
            </a:r>
          </a:p>
          <a:p>
            <a:endParaRPr lang="en-IN" dirty="0"/>
          </a:p>
          <a:p>
            <a:endParaRPr lang="en-IN" dirty="0"/>
          </a:p>
          <a:p>
            <a:endParaRPr lang="en-IN" dirty="0"/>
          </a:p>
          <a:p>
            <a:endParaRPr lang="en-IN" dirty="0"/>
          </a:p>
          <a:p>
            <a:r>
              <a:rPr lang="en-US" dirty="0"/>
              <a:t>The model gave an accuracy of 64.5% on the test data. This model gave a higher accuracy than the previous models, despite using 5 times lesser data for training.</a:t>
            </a:r>
          </a:p>
          <a:p>
            <a:r>
              <a:rPr lang="en-US" dirty="0"/>
              <a:t>In this model, another pair of convolutional and max pooling layer was added. This made the output of the final convolutional layer to have a depth of 1024 (earlier it was 256). </a:t>
            </a:r>
            <a:endParaRPr lang="en-IN" dirty="0"/>
          </a:p>
        </p:txBody>
      </p:sp>
      <p:pic>
        <p:nvPicPr>
          <p:cNvPr id="4" name="Picture 3">
            <a:extLst>
              <a:ext uri="{FF2B5EF4-FFF2-40B4-BE49-F238E27FC236}">
                <a16:creationId xmlns:a16="http://schemas.microsoft.com/office/drawing/2014/main" id="{830ABDB1-0082-4317-832F-94ADE33CC9F9}"/>
              </a:ext>
            </a:extLst>
          </p:cNvPr>
          <p:cNvPicPr>
            <a:picLocks noChangeAspect="1"/>
          </p:cNvPicPr>
          <p:nvPr/>
        </p:nvPicPr>
        <p:blipFill>
          <a:blip r:embed="rId2"/>
          <a:stretch>
            <a:fillRect/>
          </a:stretch>
        </p:blipFill>
        <p:spPr>
          <a:xfrm>
            <a:off x="2348513" y="1874945"/>
            <a:ext cx="7086600" cy="1933575"/>
          </a:xfrm>
          <a:prstGeom prst="rect">
            <a:avLst/>
          </a:prstGeom>
        </p:spPr>
      </p:pic>
    </p:spTree>
    <p:extLst>
      <p:ext uri="{BB962C8B-B14F-4D97-AF65-F5344CB8AC3E}">
        <p14:creationId xmlns:p14="http://schemas.microsoft.com/office/powerpoint/2010/main" val="2659011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BBF1-AC3B-46C1-95DF-B457968B1AEB}"/>
              </a:ext>
            </a:extLst>
          </p:cNvPr>
          <p:cNvSpPr>
            <a:spLocks noGrp="1"/>
          </p:cNvSpPr>
          <p:nvPr>
            <p:ph type="title"/>
          </p:nvPr>
        </p:nvSpPr>
        <p:spPr>
          <a:xfrm>
            <a:off x="913795" y="310719"/>
            <a:ext cx="10353762" cy="825624"/>
          </a:xfrm>
        </p:spPr>
        <p:txBody>
          <a:bodyPr/>
          <a:lstStyle/>
          <a:p>
            <a:r>
              <a:rPr lang="en-IN" dirty="0"/>
              <a:t>MODEL 3 CURVE</a:t>
            </a:r>
          </a:p>
        </p:txBody>
      </p:sp>
      <p:pic>
        <p:nvPicPr>
          <p:cNvPr id="4" name="Content Placeholder 3">
            <a:extLst>
              <a:ext uri="{FF2B5EF4-FFF2-40B4-BE49-F238E27FC236}">
                <a16:creationId xmlns:a16="http://schemas.microsoft.com/office/drawing/2014/main" id="{EAB7683F-A5AD-47FC-86AB-9360B431F844}"/>
              </a:ext>
            </a:extLst>
          </p:cNvPr>
          <p:cNvPicPr>
            <a:picLocks noGrp="1" noChangeAspect="1"/>
          </p:cNvPicPr>
          <p:nvPr>
            <p:ph idx="1"/>
          </p:nvPr>
        </p:nvPicPr>
        <p:blipFill>
          <a:blip r:embed="rId2"/>
          <a:stretch>
            <a:fillRect/>
          </a:stretch>
        </p:blipFill>
        <p:spPr>
          <a:xfrm>
            <a:off x="1885950" y="1143000"/>
            <a:ext cx="8410575" cy="5562600"/>
          </a:xfrm>
          <a:prstGeom prst="rect">
            <a:avLst/>
          </a:prstGeom>
        </p:spPr>
      </p:pic>
    </p:spTree>
    <p:extLst>
      <p:ext uri="{BB962C8B-B14F-4D97-AF65-F5344CB8AC3E}">
        <p14:creationId xmlns:p14="http://schemas.microsoft.com/office/powerpoint/2010/main" val="2848752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67E6-BBF9-462B-A305-C0B47C86D5F7}"/>
              </a:ext>
            </a:extLst>
          </p:cNvPr>
          <p:cNvSpPr>
            <a:spLocks noGrp="1"/>
          </p:cNvSpPr>
          <p:nvPr>
            <p:ph type="title"/>
          </p:nvPr>
        </p:nvSpPr>
        <p:spPr>
          <a:xfrm>
            <a:off x="913795" y="204186"/>
            <a:ext cx="9987984" cy="941033"/>
          </a:xfrm>
        </p:spPr>
        <p:txBody>
          <a:bodyPr/>
          <a:lstStyle/>
          <a:p>
            <a:r>
              <a:rPr lang="en-IN" dirty="0"/>
              <a:t>RESULTS</a:t>
            </a:r>
          </a:p>
        </p:txBody>
      </p:sp>
      <p:pic>
        <p:nvPicPr>
          <p:cNvPr id="4" name="Content Placeholder 3">
            <a:extLst>
              <a:ext uri="{FF2B5EF4-FFF2-40B4-BE49-F238E27FC236}">
                <a16:creationId xmlns:a16="http://schemas.microsoft.com/office/drawing/2014/main" id="{F6B5A552-F32C-4BE6-B1BC-D3915B7A682A}"/>
              </a:ext>
            </a:extLst>
          </p:cNvPr>
          <p:cNvPicPr>
            <a:picLocks noGrp="1" noChangeAspect="1"/>
          </p:cNvPicPr>
          <p:nvPr>
            <p:ph idx="1"/>
          </p:nvPr>
        </p:nvPicPr>
        <p:blipFill>
          <a:blip r:embed="rId2"/>
          <a:stretch>
            <a:fillRect/>
          </a:stretch>
        </p:blipFill>
        <p:spPr>
          <a:xfrm>
            <a:off x="2489738" y="958850"/>
            <a:ext cx="7202999" cy="5694363"/>
          </a:xfrm>
          <a:prstGeom prst="rect">
            <a:avLst/>
          </a:prstGeom>
        </p:spPr>
      </p:pic>
    </p:spTree>
    <p:extLst>
      <p:ext uri="{BB962C8B-B14F-4D97-AF65-F5344CB8AC3E}">
        <p14:creationId xmlns:p14="http://schemas.microsoft.com/office/powerpoint/2010/main" val="2145454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5C2B-3C92-4810-A9EC-7A76B7CEA9E4}"/>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4E66F85C-3F85-47F1-8AF2-C70F9EE214D1}"/>
              </a:ext>
            </a:extLst>
          </p:cNvPr>
          <p:cNvSpPr>
            <a:spLocks noGrp="1"/>
          </p:cNvSpPr>
          <p:nvPr>
            <p:ph idx="1"/>
          </p:nvPr>
        </p:nvSpPr>
        <p:spPr/>
        <p:txBody>
          <a:bodyPr>
            <a:normAutofit/>
          </a:bodyPr>
          <a:lstStyle/>
          <a:p>
            <a:pPr>
              <a:buFont typeface="Wingdings" pitchFamily="2" charset="2"/>
              <a:buChar char="v"/>
            </a:pPr>
            <a:r>
              <a:rPr lang="en-IN" dirty="0">
                <a:effectLst/>
              </a:rPr>
              <a:t>The aim of this project is to create a model that can identify the basic human actions like running, jogging, walking etc. The model will be given a set of videos where in videos, a person will be performing an action. The label of a video will be the action that is being performed in that particular video.</a:t>
            </a:r>
          </a:p>
          <a:p>
            <a:pPr>
              <a:buFont typeface="Wingdings" pitchFamily="2" charset="2"/>
              <a:buChar char="v"/>
            </a:pPr>
            <a:r>
              <a:rPr lang="en-IN" dirty="0">
                <a:effectLst/>
              </a:rPr>
              <a:t>This project uses </a:t>
            </a:r>
            <a:r>
              <a:rPr lang="en-IN" dirty="0" err="1">
                <a:effectLst/>
              </a:rPr>
              <a:t>DataMining</a:t>
            </a:r>
            <a:r>
              <a:rPr lang="en-IN" dirty="0">
                <a:effectLst/>
              </a:rPr>
              <a:t> techniques for Video Recognition - given a set of labelled videos, train a model so that it can give a label/prediction for video. Here, the label might represent what is being performed in the video, or what the video is about.</a:t>
            </a:r>
          </a:p>
          <a:p>
            <a:pPr>
              <a:buFont typeface="Wingdings" pitchFamily="2" charset="2"/>
              <a:buChar char="v"/>
            </a:pPr>
            <a:endParaRPr lang="en-IN" dirty="0">
              <a:effectLst/>
            </a:endParaRPr>
          </a:p>
        </p:txBody>
      </p:sp>
    </p:spTree>
    <p:extLst>
      <p:ext uri="{BB962C8B-B14F-4D97-AF65-F5344CB8AC3E}">
        <p14:creationId xmlns:p14="http://schemas.microsoft.com/office/powerpoint/2010/main" val="2069126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55DF-3F30-4AC5-862E-36156AE5828D}"/>
              </a:ext>
            </a:extLst>
          </p:cNvPr>
          <p:cNvSpPr>
            <a:spLocks noGrp="1"/>
          </p:cNvSpPr>
          <p:nvPr>
            <p:ph type="title"/>
          </p:nvPr>
        </p:nvSpPr>
        <p:spPr>
          <a:xfrm>
            <a:off x="913795" y="115410"/>
            <a:ext cx="10353762" cy="951391"/>
          </a:xfrm>
        </p:spPr>
        <p:txBody>
          <a:bodyPr/>
          <a:lstStyle/>
          <a:p>
            <a:r>
              <a:rPr lang="en-IN" dirty="0"/>
              <a:t>WALKING</a:t>
            </a:r>
          </a:p>
        </p:txBody>
      </p:sp>
      <p:pic>
        <p:nvPicPr>
          <p:cNvPr id="4" name="Content Placeholder 3">
            <a:extLst>
              <a:ext uri="{FF2B5EF4-FFF2-40B4-BE49-F238E27FC236}">
                <a16:creationId xmlns:a16="http://schemas.microsoft.com/office/drawing/2014/main" id="{52F5059E-FC61-43E3-B415-8B385D81B670}"/>
              </a:ext>
            </a:extLst>
          </p:cNvPr>
          <p:cNvPicPr>
            <a:picLocks noGrp="1" noChangeAspect="1"/>
          </p:cNvPicPr>
          <p:nvPr>
            <p:ph idx="1"/>
          </p:nvPr>
        </p:nvPicPr>
        <p:blipFill>
          <a:blip r:embed="rId2"/>
          <a:stretch>
            <a:fillRect/>
          </a:stretch>
        </p:blipFill>
        <p:spPr>
          <a:xfrm>
            <a:off x="2658132" y="1216025"/>
            <a:ext cx="6866210" cy="5441950"/>
          </a:xfrm>
          <a:prstGeom prst="rect">
            <a:avLst/>
          </a:prstGeom>
        </p:spPr>
      </p:pic>
    </p:spTree>
    <p:extLst>
      <p:ext uri="{BB962C8B-B14F-4D97-AF65-F5344CB8AC3E}">
        <p14:creationId xmlns:p14="http://schemas.microsoft.com/office/powerpoint/2010/main" val="3489326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3440-D585-45AA-A5E2-769AC6EAD496}"/>
              </a:ext>
            </a:extLst>
          </p:cNvPr>
          <p:cNvSpPr>
            <a:spLocks noGrp="1"/>
          </p:cNvSpPr>
          <p:nvPr>
            <p:ph type="title"/>
          </p:nvPr>
        </p:nvSpPr>
        <p:spPr>
          <a:xfrm>
            <a:off x="913795" y="186432"/>
            <a:ext cx="10353762" cy="976544"/>
          </a:xfrm>
        </p:spPr>
        <p:txBody>
          <a:bodyPr/>
          <a:lstStyle/>
          <a:p>
            <a:r>
              <a:rPr lang="en-IN" dirty="0"/>
              <a:t>JOGGING</a:t>
            </a:r>
          </a:p>
        </p:txBody>
      </p:sp>
      <p:pic>
        <p:nvPicPr>
          <p:cNvPr id="4" name="Content Placeholder 3">
            <a:extLst>
              <a:ext uri="{FF2B5EF4-FFF2-40B4-BE49-F238E27FC236}">
                <a16:creationId xmlns:a16="http://schemas.microsoft.com/office/drawing/2014/main" id="{2456CC70-1917-4C42-B7C3-D9B01DC8628D}"/>
              </a:ext>
            </a:extLst>
          </p:cNvPr>
          <p:cNvPicPr>
            <a:picLocks noGrp="1" noChangeAspect="1"/>
          </p:cNvPicPr>
          <p:nvPr>
            <p:ph idx="1"/>
          </p:nvPr>
        </p:nvPicPr>
        <p:blipFill>
          <a:blip r:embed="rId2"/>
          <a:stretch>
            <a:fillRect/>
          </a:stretch>
        </p:blipFill>
        <p:spPr>
          <a:xfrm>
            <a:off x="2440510" y="941388"/>
            <a:ext cx="7301454" cy="5797550"/>
          </a:xfrm>
          <a:prstGeom prst="rect">
            <a:avLst/>
          </a:prstGeom>
        </p:spPr>
      </p:pic>
    </p:spTree>
    <p:extLst>
      <p:ext uri="{BB962C8B-B14F-4D97-AF65-F5344CB8AC3E}">
        <p14:creationId xmlns:p14="http://schemas.microsoft.com/office/powerpoint/2010/main" val="3547240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81354"/>
            <a:ext cx="10353762" cy="738554"/>
          </a:xfrm>
        </p:spPr>
        <p:txBody>
          <a:bodyPr/>
          <a:lstStyle/>
          <a:p>
            <a:r>
              <a:rPr lang="en-IN" dirty="0"/>
              <a:t>FUTURE WORK</a:t>
            </a:r>
          </a:p>
        </p:txBody>
      </p:sp>
      <p:sp>
        <p:nvSpPr>
          <p:cNvPr id="3" name="Content Placeholder 2"/>
          <p:cNvSpPr>
            <a:spLocks noGrp="1"/>
          </p:cNvSpPr>
          <p:nvPr>
            <p:ph idx="1"/>
          </p:nvPr>
        </p:nvSpPr>
        <p:spPr>
          <a:xfrm>
            <a:off x="913795" y="1324708"/>
            <a:ext cx="10353762" cy="5005754"/>
          </a:xfrm>
        </p:spPr>
        <p:txBody>
          <a:bodyPr/>
          <a:lstStyle/>
          <a:p>
            <a:r>
              <a:rPr lang="en-US" dirty="0"/>
              <a:t>A simple web-application could have been developed, where the user can perform some action. This would be captured by a webcam and the model would give real-time predictions of the action being performed.</a:t>
            </a:r>
          </a:p>
          <a:p>
            <a:r>
              <a:rPr lang="en-US" dirty="0"/>
              <a:t>Learning the patterns involved in the movement of humans . If we are able to create a model that can learn how we (humans) perform various activities (like walking, running, exercising etc.), we can use this model for proper functioning of the movement mechanisms in autonomous robots</a:t>
            </a:r>
            <a:endParaRPr lang="en-IN" dirty="0"/>
          </a:p>
        </p:txBody>
      </p:sp>
    </p:spTree>
    <p:extLst>
      <p:ext uri="{BB962C8B-B14F-4D97-AF65-F5344CB8AC3E}">
        <p14:creationId xmlns:p14="http://schemas.microsoft.com/office/powerpoint/2010/main" val="756981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46185"/>
            <a:ext cx="10353762" cy="738553"/>
          </a:xfrm>
        </p:spPr>
        <p:txBody>
          <a:bodyPr/>
          <a:lstStyle/>
          <a:p>
            <a:r>
              <a:rPr lang="en-IN" dirty="0"/>
              <a:t>REFERENCES</a:t>
            </a:r>
          </a:p>
        </p:txBody>
      </p:sp>
      <p:sp>
        <p:nvSpPr>
          <p:cNvPr id="3" name="Content Placeholder 2"/>
          <p:cNvSpPr>
            <a:spLocks noGrp="1"/>
          </p:cNvSpPr>
          <p:nvPr>
            <p:ph idx="1"/>
          </p:nvPr>
        </p:nvSpPr>
        <p:spPr>
          <a:xfrm>
            <a:off x="913795" y="1254368"/>
            <a:ext cx="10353762" cy="5099539"/>
          </a:xfrm>
        </p:spPr>
        <p:txBody>
          <a:bodyPr>
            <a:normAutofit/>
          </a:bodyPr>
          <a:lstStyle/>
          <a:p>
            <a:pPr marL="494100" indent="-457200">
              <a:buAutoNum type="arabicPeriod"/>
            </a:pPr>
            <a:r>
              <a:rPr lang="en-US" sz="2000" dirty="0"/>
              <a:t>What is Deep Learning? </a:t>
            </a:r>
          </a:p>
          <a:p>
            <a:pPr marL="494100" indent="-457200">
              <a:buAutoNum type="arabicPeriod"/>
            </a:pPr>
            <a:r>
              <a:rPr lang="en-US" sz="2000" dirty="0"/>
              <a:t> Metrics to evaluate CV algorithms </a:t>
            </a:r>
          </a:p>
          <a:p>
            <a:pPr marL="494100" indent="-457200">
              <a:buAutoNum type="arabicPeriod"/>
            </a:pPr>
            <a:r>
              <a:rPr lang="en-US" sz="2000" dirty="0"/>
              <a:t> Intro to Neural Networks </a:t>
            </a:r>
          </a:p>
          <a:p>
            <a:pPr marL="494100" indent="-457200">
              <a:buAutoNum type="arabicPeriod"/>
            </a:pPr>
            <a:r>
              <a:rPr lang="en-US" sz="2000" dirty="0"/>
              <a:t> Convolutional Neural Networks</a:t>
            </a:r>
          </a:p>
          <a:p>
            <a:pPr marL="494100" indent="-457200">
              <a:buAutoNum type="arabicPeriod"/>
            </a:pPr>
            <a:r>
              <a:rPr lang="en-US" sz="2000" dirty="0"/>
              <a:t> Confusion Matrix Terminology</a:t>
            </a:r>
            <a:endParaRPr lang="en-IN" sz="2000" dirty="0">
              <a:effectLst/>
            </a:endParaRPr>
          </a:p>
          <a:p>
            <a:pPr marL="494100" indent="-457200">
              <a:buAutoNum type="arabicPeriod"/>
            </a:pPr>
            <a:endParaRPr lang="en-IN" sz="2000" dirty="0"/>
          </a:p>
          <a:p>
            <a:pPr marL="494100" indent="-457200">
              <a:buAutoNum type="arabicPeriod"/>
            </a:pPr>
            <a:endParaRPr lang="en-IN" sz="2000" dirty="0"/>
          </a:p>
        </p:txBody>
      </p:sp>
    </p:spTree>
    <p:extLst>
      <p:ext uri="{BB962C8B-B14F-4D97-AF65-F5344CB8AC3E}">
        <p14:creationId xmlns:p14="http://schemas.microsoft.com/office/powerpoint/2010/main" val="487611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0B871D-038B-4D47-89B1-34F7DCB82A57}"/>
              </a:ext>
            </a:extLst>
          </p:cNvPr>
          <p:cNvSpPr>
            <a:spLocks noGrp="1"/>
          </p:cNvSpPr>
          <p:nvPr>
            <p:ph idx="1"/>
          </p:nvPr>
        </p:nvSpPr>
        <p:spPr>
          <a:xfrm>
            <a:off x="913795" y="621438"/>
            <a:ext cx="10353762" cy="5841506"/>
          </a:xfrm>
        </p:spPr>
        <p:txBody>
          <a:bodyPr/>
          <a:lstStyle/>
          <a:p>
            <a:endParaRPr lang="en-IN" dirty="0"/>
          </a:p>
          <a:p>
            <a:endParaRPr lang="en-IN" dirty="0"/>
          </a:p>
          <a:p>
            <a:pPr marL="36900" indent="0">
              <a:buNone/>
            </a:pPr>
            <a:r>
              <a:rPr lang="en-IN" sz="6000" b="1" dirty="0"/>
              <a:t>              </a:t>
            </a:r>
          </a:p>
          <a:p>
            <a:pPr marL="36900" indent="0">
              <a:buNone/>
            </a:pPr>
            <a:r>
              <a:rPr lang="en-IN" sz="6000" b="1" dirty="0"/>
              <a:t>            THANK YOU !                                                                               </a:t>
            </a:r>
          </a:p>
        </p:txBody>
      </p:sp>
    </p:spTree>
    <p:extLst>
      <p:ext uri="{BB962C8B-B14F-4D97-AF65-F5344CB8AC3E}">
        <p14:creationId xmlns:p14="http://schemas.microsoft.com/office/powerpoint/2010/main" val="1082167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11016"/>
            <a:ext cx="10353762" cy="820616"/>
          </a:xfrm>
        </p:spPr>
        <p:txBody>
          <a:bodyPr/>
          <a:lstStyle/>
          <a:p>
            <a:r>
              <a:rPr lang="en-IN" dirty="0"/>
              <a:t>DATA EXPLORATION</a:t>
            </a:r>
          </a:p>
        </p:txBody>
      </p:sp>
      <p:sp>
        <p:nvSpPr>
          <p:cNvPr id="3" name="Content Placeholder 2"/>
          <p:cNvSpPr>
            <a:spLocks noGrp="1"/>
          </p:cNvSpPr>
          <p:nvPr>
            <p:ph idx="1"/>
          </p:nvPr>
        </p:nvSpPr>
        <p:spPr>
          <a:xfrm>
            <a:off x="913795" y="1359877"/>
            <a:ext cx="10353762" cy="4853353"/>
          </a:xfrm>
        </p:spPr>
        <p:txBody>
          <a:bodyPr>
            <a:normAutofit/>
          </a:bodyPr>
          <a:lstStyle/>
          <a:p>
            <a:r>
              <a:rPr lang="en-IN" dirty="0">
                <a:effectLst/>
              </a:rPr>
              <a:t>The video dataset contains actions like jogging, running and walking etc in 4 different scenarios.</a:t>
            </a:r>
          </a:p>
          <a:p>
            <a:pPr marL="36900" indent="0">
              <a:buNone/>
            </a:pPr>
            <a:r>
              <a:rPr lang="en-IN" dirty="0">
                <a:effectLst/>
              </a:rPr>
              <a:t>     Link for Dataset: </a:t>
            </a:r>
            <a:r>
              <a:rPr lang="en-IN" dirty="0">
                <a:hlinkClick r:id="rId2"/>
              </a:rPr>
              <a:t>https://www.csc.kth.se/cvap/actions/</a:t>
            </a:r>
            <a:endParaRPr lang="en-IN" dirty="0"/>
          </a:p>
          <a:p>
            <a:r>
              <a:rPr lang="en-IN" dirty="0">
                <a:effectLst/>
              </a:rPr>
              <a:t>The dataset contains 599 videos – 100 videos for each of the 6 categories (with the exception of Handclapping having 99 videos). </a:t>
            </a:r>
          </a:p>
          <a:p>
            <a:r>
              <a:rPr lang="en-IN" dirty="0">
                <a:effectLst/>
              </a:rPr>
              <a:t>While loading the data, we convert these text labels into integers according to the following mapping:</a:t>
            </a:r>
          </a:p>
          <a:p>
            <a:pPr marL="36900" indent="0">
              <a:buNone/>
            </a:pPr>
            <a:endParaRPr lang="en-IN" dirty="0">
              <a:effectLst/>
            </a:endParaRPr>
          </a:p>
          <a:p>
            <a:endParaRPr lang="en-IN" dirty="0"/>
          </a:p>
          <a:p>
            <a:pPr marL="36900" indent="0">
              <a:buNone/>
            </a:pPr>
            <a:endParaRPr lang="en-IN" dirty="0"/>
          </a:p>
          <a:p>
            <a:pPr marL="36900" indent="0">
              <a:buNone/>
            </a:pPr>
            <a:endParaRPr lang="en-IN" dirty="0"/>
          </a:p>
        </p:txBody>
      </p:sp>
      <p:pic>
        <p:nvPicPr>
          <p:cNvPr id="4" name="Picture 3">
            <a:extLst>
              <a:ext uri="{FF2B5EF4-FFF2-40B4-BE49-F238E27FC236}">
                <a16:creationId xmlns:a16="http://schemas.microsoft.com/office/drawing/2014/main" id="{2935BC83-754C-48B3-A766-B4C684776C4E}"/>
              </a:ext>
            </a:extLst>
          </p:cNvPr>
          <p:cNvPicPr/>
          <p:nvPr/>
        </p:nvPicPr>
        <p:blipFill>
          <a:blip r:embed="rId3"/>
          <a:stretch>
            <a:fillRect/>
          </a:stretch>
        </p:blipFill>
        <p:spPr>
          <a:xfrm>
            <a:off x="3935306" y="4287915"/>
            <a:ext cx="1977223" cy="1852426"/>
          </a:xfrm>
          <a:prstGeom prst="rect">
            <a:avLst/>
          </a:prstGeom>
        </p:spPr>
      </p:pic>
    </p:spTree>
    <p:extLst>
      <p:ext uri="{BB962C8B-B14F-4D97-AF65-F5344CB8AC3E}">
        <p14:creationId xmlns:p14="http://schemas.microsoft.com/office/powerpoint/2010/main" val="1897935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46854-8143-45E9-88E8-BCA8E99110A2}"/>
              </a:ext>
            </a:extLst>
          </p:cNvPr>
          <p:cNvSpPr>
            <a:spLocks noGrp="1"/>
          </p:cNvSpPr>
          <p:nvPr>
            <p:ph type="title"/>
          </p:nvPr>
        </p:nvSpPr>
        <p:spPr>
          <a:xfrm>
            <a:off x="913795" y="230820"/>
            <a:ext cx="10353762" cy="736846"/>
          </a:xfrm>
        </p:spPr>
        <p:txBody>
          <a:bodyPr>
            <a:normAutofit/>
          </a:bodyPr>
          <a:lstStyle/>
          <a:p>
            <a:r>
              <a:rPr lang="en-IN" dirty="0"/>
              <a:t>DATA VISUALIZATION</a:t>
            </a:r>
          </a:p>
        </p:txBody>
      </p:sp>
      <p:sp>
        <p:nvSpPr>
          <p:cNvPr id="3" name="Content Placeholder 2">
            <a:extLst>
              <a:ext uri="{FF2B5EF4-FFF2-40B4-BE49-F238E27FC236}">
                <a16:creationId xmlns:a16="http://schemas.microsoft.com/office/drawing/2014/main" id="{B6A2A459-7449-494E-9143-F731369EAF04}"/>
              </a:ext>
            </a:extLst>
          </p:cNvPr>
          <p:cNvSpPr>
            <a:spLocks noGrp="1"/>
          </p:cNvSpPr>
          <p:nvPr>
            <p:ph idx="1"/>
          </p:nvPr>
        </p:nvSpPr>
        <p:spPr>
          <a:xfrm>
            <a:off x="913795" y="852257"/>
            <a:ext cx="10353762" cy="5930284"/>
          </a:xfrm>
        </p:spPr>
        <p:txBody>
          <a:bodyPr>
            <a:normAutofit fontScale="92500" lnSpcReduction="10000"/>
          </a:bodyPr>
          <a:lstStyle/>
          <a:p>
            <a:pPr marL="36900" indent="0">
              <a:buNone/>
            </a:pPr>
            <a:r>
              <a:rPr lang="en-IN" dirty="0">
                <a:effectLst/>
              </a:rPr>
              <a:t>Below is a single frame of a sample video of walking</a:t>
            </a:r>
          </a:p>
          <a:p>
            <a:pPr marL="36900" indent="0">
              <a:buNone/>
            </a:pPr>
            <a:endParaRPr lang="en-IN" dirty="0">
              <a:effectLst/>
            </a:endParaRPr>
          </a:p>
          <a:p>
            <a:endParaRPr lang="en-IN" dirty="0"/>
          </a:p>
          <a:p>
            <a:endParaRPr lang="en-IN" dirty="0"/>
          </a:p>
          <a:p>
            <a:endParaRPr lang="en-IN" dirty="0"/>
          </a:p>
          <a:p>
            <a:pPr marL="36900" indent="0">
              <a:buNone/>
            </a:pPr>
            <a:endParaRPr lang="en-IN" sz="1900" dirty="0">
              <a:effectLst/>
            </a:endParaRPr>
          </a:p>
          <a:p>
            <a:pPr marL="36900" indent="0">
              <a:buNone/>
            </a:pPr>
            <a:r>
              <a:rPr lang="en-IN" sz="1900" dirty="0">
                <a:effectLst/>
              </a:rPr>
              <a:t>It can be observed that the spatial dimensions of the video (width x height) are 160 x 120 pixels. Also, on loading a single video into a NumPy array in python, the shape of the array obtained was – (1, 515, 120, 160, 3) This indicates that: </a:t>
            </a:r>
          </a:p>
          <a:p>
            <a:r>
              <a:rPr lang="en-IN" sz="1900" dirty="0">
                <a:effectLst/>
              </a:rPr>
              <a:t>There is 1 video </a:t>
            </a:r>
          </a:p>
          <a:p>
            <a:r>
              <a:rPr lang="en-IN" sz="1900" dirty="0">
                <a:effectLst/>
              </a:rPr>
              <a:t>The video has 515 frames </a:t>
            </a:r>
          </a:p>
          <a:p>
            <a:r>
              <a:rPr lang="en-IN" sz="1900" dirty="0">
                <a:effectLst/>
              </a:rPr>
              <a:t>The spatial dimension of the video is 160 x 120 (width x height) pixels</a:t>
            </a:r>
          </a:p>
          <a:p>
            <a:r>
              <a:rPr lang="en-IN" sz="1900" dirty="0">
                <a:effectLst/>
              </a:rPr>
              <a:t>Each frame has 3 channels – Red(R), Green(G) and Blue(B) A similar methodology would be used for reading in the entire dataset.</a:t>
            </a:r>
          </a:p>
          <a:p>
            <a:pPr marL="36900" indent="0">
              <a:buNone/>
            </a:pPr>
            <a:endParaRPr lang="en-IN" dirty="0"/>
          </a:p>
          <a:p>
            <a:endParaRPr lang="en-IN" dirty="0"/>
          </a:p>
          <a:p>
            <a:pPr marL="36900" indent="0">
              <a:buNone/>
            </a:pPr>
            <a:endParaRPr lang="en-IN" dirty="0"/>
          </a:p>
        </p:txBody>
      </p:sp>
      <p:pic>
        <p:nvPicPr>
          <p:cNvPr id="7" name="Picture 6">
            <a:extLst>
              <a:ext uri="{FF2B5EF4-FFF2-40B4-BE49-F238E27FC236}">
                <a16:creationId xmlns:a16="http://schemas.microsoft.com/office/drawing/2014/main" id="{892FBBC8-5B04-47DC-A1C0-D8E940E43F40}"/>
              </a:ext>
            </a:extLst>
          </p:cNvPr>
          <p:cNvPicPr/>
          <p:nvPr/>
        </p:nvPicPr>
        <p:blipFill>
          <a:blip r:embed="rId2"/>
          <a:stretch>
            <a:fillRect/>
          </a:stretch>
        </p:blipFill>
        <p:spPr>
          <a:xfrm>
            <a:off x="4270159" y="1685685"/>
            <a:ext cx="2432481" cy="1743315"/>
          </a:xfrm>
          <a:prstGeom prst="rect">
            <a:avLst/>
          </a:prstGeom>
        </p:spPr>
      </p:pic>
    </p:spTree>
    <p:extLst>
      <p:ext uri="{BB962C8B-B14F-4D97-AF65-F5344CB8AC3E}">
        <p14:creationId xmlns:p14="http://schemas.microsoft.com/office/powerpoint/2010/main" val="426541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D8AC-C874-4567-80C9-340C1AE2795B}"/>
              </a:ext>
            </a:extLst>
          </p:cNvPr>
          <p:cNvSpPr>
            <a:spLocks noGrp="1"/>
          </p:cNvSpPr>
          <p:nvPr>
            <p:ph type="title"/>
          </p:nvPr>
        </p:nvSpPr>
        <p:spPr>
          <a:xfrm>
            <a:off x="913795" y="106532"/>
            <a:ext cx="10353762" cy="1162975"/>
          </a:xfrm>
        </p:spPr>
        <p:txBody>
          <a:bodyPr/>
          <a:lstStyle/>
          <a:p>
            <a:r>
              <a:rPr lang="en-IN" dirty="0"/>
              <a:t>METHODOLOGY</a:t>
            </a:r>
          </a:p>
        </p:txBody>
      </p:sp>
      <p:sp>
        <p:nvSpPr>
          <p:cNvPr id="3" name="Content Placeholder 2">
            <a:extLst>
              <a:ext uri="{FF2B5EF4-FFF2-40B4-BE49-F238E27FC236}">
                <a16:creationId xmlns:a16="http://schemas.microsoft.com/office/drawing/2014/main" id="{657C900E-B027-4B12-A369-3DC539DB2315}"/>
              </a:ext>
            </a:extLst>
          </p:cNvPr>
          <p:cNvSpPr>
            <a:spLocks noGrp="1"/>
          </p:cNvSpPr>
          <p:nvPr>
            <p:ph idx="1"/>
          </p:nvPr>
        </p:nvSpPr>
        <p:spPr>
          <a:xfrm>
            <a:off x="913795" y="1012054"/>
            <a:ext cx="10353762" cy="5739414"/>
          </a:xfrm>
        </p:spPr>
        <p:txBody>
          <a:bodyPr/>
          <a:lstStyle/>
          <a:p>
            <a:pPr marL="36900" indent="0">
              <a:buNone/>
            </a:pPr>
            <a:r>
              <a:rPr lang="en-US" dirty="0"/>
              <a:t>Data pre-processing:</a:t>
            </a:r>
          </a:p>
          <a:p>
            <a:r>
              <a:rPr lang="en-US" dirty="0"/>
              <a:t>  Reading the video frame-by-frame. </a:t>
            </a:r>
          </a:p>
          <a:p>
            <a:r>
              <a:rPr lang="en-US" dirty="0"/>
              <a:t> The videos were captured at a frame rate of 25fps. </a:t>
            </a:r>
          </a:p>
          <a:p>
            <a:r>
              <a:rPr lang="en-US" dirty="0"/>
              <a:t>Each frame needs to have the same spatial dimensions (height and width). Hence each frame in a video will have to be resized to the required size.</a:t>
            </a:r>
          </a:p>
          <a:p>
            <a:r>
              <a:rPr lang="en-US" dirty="0"/>
              <a:t>In order to simplify the computations, the frames are converted to grayscale</a:t>
            </a:r>
          </a:p>
          <a:p>
            <a:r>
              <a:rPr lang="en-US" dirty="0"/>
              <a:t>Normalization – The pixel values ranges from 0 to 255. These values would have to be normalized in order to help our model converge faster and get a better performance.</a:t>
            </a:r>
          </a:p>
          <a:p>
            <a:r>
              <a:rPr lang="en-US" dirty="0"/>
              <a:t>The categorical labels should be encoded using a technique called One-hot Encoding. One-hot Encoding converts the categorical labels into a format that works better with both classification and regression models.</a:t>
            </a:r>
          </a:p>
          <a:p>
            <a:endParaRPr lang="en-US" dirty="0"/>
          </a:p>
          <a:p>
            <a:endParaRPr lang="en-US" dirty="0"/>
          </a:p>
          <a:p>
            <a:endParaRPr lang="en-US" dirty="0"/>
          </a:p>
        </p:txBody>
      </p:sp>
    </p:spTree>
    <p:extLst>
      <p:ext uri="{BB962C8B-B14F-4D97-AF65-F5344CB8AC3E}">
        <p14:creationId xmlns:p14="http://schemas.microsoft.com/office/powerpoint/2010/main" val="1371049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B6AE14D-89D6-47B1-9070-C55BE445C2FE}"/>
              </a:ext>
            </a:extLst>
          </p:cNvPr>
          <p:cNvSpPr>
            <a:spLocks noGrp="1"/>
          </p:cNvSpPr>
          <p:nvPr>
            <p:ph idx="1"/>
          </p:nvPr>
        </p:nvSpPr>
        <p:spPr>
          <a:xfrm>
            <a:off x="914400" y="266329"/>
            <a:ext cx="10353675" cy="6418555"/>
          </a:xfrm>
        </p:spPr>
        <p:txBody>
          <a:bodyPr/>
          <a:lstStyle/>
          <a:p>
            <a:endParaRPr lang="en-IN" dirty="0"/>
          </a:p>
          <a:p>
            <a:endParaRPr lang="en-IN" dirty="0"/>
          </a:p>
          <a:p>
            <a:endParaRPr lang="en-IN" dirty="0"/>
          </a:p>
          <a:p>
            <a:endParaRPr lang="en-IN" dirty="0"/>
          </a:p>
          <a:p>
            <a:endParaRPr lang="en-IN" dirty="0"/>
          </a:p>
          <a:p>
            <a:endParaRPr lang="en-IN" dirty="0"/>
          </a:p>
          <a:p>
            <a:r>
              <a:rPr lang="en-US" dirty="0"/>
              <a:t>One of the most important part of the project was to load the video dataset and perform the necessary pre-processing steps. So, we developed a class (Videos) that had a function called (</a:t>
            </a:r>
            <a:r>
              <a:rPr lang="en-US" dirty="0" err="1"/>
              <a:t>read_videos</a:t>
            </a:r>
            <a:r>
              <a:rPr lang="en-US" dirty="0"/>
              <a:t>()) that can be used to for reading and processing videos. </a:t>
            </a:r>
          </a:p>
          <a:p>
            <a:r>
              <a:rPr lang="en-US" dirty="0"/>
              <a:t>We have used NumPy (wherever) for storage and processing of the videos (much faster than in-built python lists with a ton of extra functionalities). </a:t>
            </a:r>
            <a:endParaRPr lang="en-IN" dirty="0"/>
          </a:p>
          <a:p>
            <a:pPr marL="36900" indent="0">
              <a:buNone/>
            </a:pPr>
            <a:endParaRPr lang="en-IN" dirty="0"/>
          </a:p>
          <a:p>
            <a:pPr marL="36900" indent="0">
              <a:buNone/>
            </a:pPr>
            <a:endParaRPr lang="en-IN" dirty="0"/>
          </a:p>
        </p:txBody>
      </p:sp>
      <p:pic>
        <p:nvPicPr>
          <p:cNvPr id="5" name="Picture 4">
            <a:extLst>
              <a:ext uri="{FF2B5EF4-FFF2-40B4-BE49-F238E27FC236}">
                <a16:creationId xmlns:a16="http://schemas.microsoft.com/office/drawing/2014/main" id="{4FF74631-C6CD-43F7-B635-051FF08DFE7A}"/>
              </a:ext>
            </a:extLst>
          </p:cNvPr>
          <p:cNvPicPr>
            <a:picLocks noChangeAspect="1"/>
          </p:cNvPicPr>
          <p:nvPr/>
        </p:nvPicPr>
        <p:blipFill>
          <a:blip r:embed="rId2"/>
          <a:stretch>
            <a:fillRect/>
          </a:stretch>
        </p:blipFill>
        <p:spPr>
          <a:xfrm>
            <a:off x="2639673" y="727969"/>
            <a:ext cx="6486525" cy="2485747"/>
          </a:xfrm>
          <a:prstGeom prst="rect">
            <a:avLst/>
          </a:prstGeom>
        </p:spPr>
      </p:pic>
    </p:spTree>
    <p:extLst>
      <p:ext uri="{BB962C8B-B14F-4D97-AF65-F5344CB8AC3E}">
        <p14:creationId xmlns:p14="http://schemas.microsoft.com/office/powerpoint/2010/main" val="498924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00415-2ABC-479B-9196-54845A367EFE}"/>
              </a:ext>
            </a:extLst>
          </p:cNvPr>
          <p:cNvSpPr>
            <a:spLocks noGrp="1"/>
          </p:cNvSpPr>
          <p:nvPr>
            <p:ph idx="1"/>
          </p:nvPr>
        </p:nvSpPr>
        <p:spPr>
          <a:xfrm>
            <a:off x="913795" y="337351"/>
            <a:ext cx="10353762" cy="6365289"/>
          </a:xfrm>
        </p:spPr>
        <p:txBody>
          <a:bodyPr/>
          <a:lstStyle/>
          <a:p>
            <a:r>
              <a:rPr lang="en-US" dirty="0"/>
              <a:t>The model is trained on the training data repeatedly for a number of iterations. These iterations are known as epochs. After each epoch, the model is tested using the validation data. </a:t>
            </a:r>
          </a:p>
          <a:p>
            <a:r>
              <a:rPr lang="en-US" dirty="0"/>
              <a:t>Finally, the model that performed the best on the validation data is loaded. </a:t>
            </a:r>
          </a:p>
          <a:p>
            <a:r>
              <a:rPr lang="en-US" dirty="0"/>
              <a:t> The performance of this model is then evaluated using the test data. </a:t>
            </a:r>
          </a:p>
          <a:p>
            <a:r>
              <a:rPr lang="en-US" dirty="0"/>
              <a:t>Most accurate model will be used for identification of human actions.</a:t>
            </a:r>
          </a:p>
          <a:p>
            <a:endParaRPr lang="en-IN" dirty="0"/>
          </a:p>
          <a:p>
            <a:endParaRPr lang="en-IN" dirty="0"/>
          </a:p>
        </p:txBody>
      </p:sp>
      <p:pic>
        <p:nvPicPr>
          <p:cNvPr id="4" name="Picture 3">
            <a:extLst>
              <a:ext uri="{FF2B5EF4-FFF2-40B4-BE49-F238E27FC236}">
                <a16:creationId xmlns:a16="http://schemas.microsoft.com/office/drawing/2014/main" id="{E4FE8E27-BA3F-4AD3-9218-A7833C02321E}"/>
              </a:ext>
            </a:extLst>
          </p:cNvPr>
          <p:cNvPicPr>
            <a:picLocks noChangeAspect="1"/>
          </p:cNvPicPr>
          <p:nvPr/>
        </p:nvPicPr>
        <p:blipFill>
          <a:blip r:embed="rId2"/>
          <a:stretch>
            <a:fillRect/>
          </a:stretch>
        </p:blipFill>
        <p:spPr>
          <a:xfrm>
            <a:off x="2528887" y="3204838"/>
            <a:ext cx="6446437" cy="3497801"/>
          </a:xfrm>
          <a:prstGeom prst="rect">
            <a:avLst/>
          </a:prstGeom>
        </p:spPr>
      </p:pic>
    </p:spTree>
    <p:extLst>
      <p:ext uri="{BB962C8B-B14F-4D97-AF65-F5344CB8AC3E}">
        <p14:creationId xmlns:p14="http://schemas.microsoft.com/office/powerpoint/2010/main" val="110244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5556-DADB-4160-88FB-9CA1314C4B21}"/>
              </a:ext>
            </a:extLst>
          </p:cNvPr>
          <p:cNvSpPr>
            <a:spLocks noGrp="1"/>
          </p:cNvSpPr>
          <p:nvPr>
            <p:ph type="title"/>
          </p:nvPr>
        </p:nvSpPr>
        <p:spPr>
          <a:xfrm>
            <a:off x="913795" y="186432"/>
            <a:ext cx="10353762" cy="1136342"/>
          </a:xfrm>
        </p:spPr>
        <p:txBody>
          <a:bodyPr/>
          <a:lstStyle/>
          <a:p>
            <a:r>
              <a:rPr lang="en-IN" dirty="0"/>
              <a:t>ALGORITHMS AND TECHNIQUES</a:t>
            </a:r>
          </a:p>
        </p:txBody>
      </p:sp>
      <p:sp>
        <p:nvSpPr>
          <p:cNvPr id="3" name="Content Placeholder 2">
            <a:extLst>
              <a:ext uri="{FF2B5EF4-FFF2-40B4-BE49-F238E27FC236}">
                <a16:creationId xmlns:a16="http://schemas.microsoft.com/office/drawing/2014/main" id="{7B89108C-D4C7-4037-A152-3C2A51B01431}"/>
              </a:ext>
            </a:extLst>
          </p:cNvPr>
          <p:cNvSpPr>
            <a:spLocks noGrp="1"/>
          </p:cNvSpPr>
          <p:nvPr>
            <p:ph idx="1"/>
          </p:nvPr>
        </p:nvSpPr>
        <p:spPr>
          <a:xfrm>
            <a:off x="913795" y="1065320"/>
            <a:ext cx="10353762" cy="5672831"/>
          </a:xfrm>
        </p:spPr>
        <p:txBody>
          <a:bodyPr>
            <a:normAutofit lnSpcReduction="10000"/>
          </a:bodyPr>
          <a:lstStyle/>
          <a:p>
            <a:r>
              <a:rPr lang="en-US" dirty="0"/>
              <a:t>We already know that neural networks perform very well for image recognition. In particular, a specific type of neural networks called Convolutional Neural Networks (CNNs) are best suited for the task of image recognition.</a:t>
            </a:r>
          </a:p>
          <a:p>
            <a:pPr marL="36900" indent="0">
              <a:buNone/>
            </a:pPr>
            <a:r>
              <a:rPr lang="en-US" b="1" dirty="0"/>
              <a:t>     CONVOLUTION NEURAL NETWORKS:</a:t>
            </a:r>
          </a:p>
          <a:p>
            <a:r>
              <a:rPr lang="en-US" dirty="0"/>
              <a:t>The image is divided into regions, and each region is then assigned to different hidden nodes. Each hidden node finds pattern in only one of the regions in the image. This region is determined by a kernel (also called a filter/window). A filter is convolved over both x-axis and y-axis. Multiple filters are used in order to extract different patterns from the image. The output of one filter when convolved throughout the entire image generates a 2-d layer of neurons called a feature </a:t>
            </a:r>
            <a:r>
              <a:rPr lang="en-US" dirty="0" err="1"/>
              <a:t>map.These</a:t>
            </a:r>
            <a:r>
              <a:rPr lang="en-US" dirty="0"/>
              <a:t> feature maps can be stacked into a 3-d array, which can then be used as the input to the layers further. This is performed by the layer known as Convolutional layer in a CNN. </a:t>
            </a:r>
          </a:p>
          <a:p>
            <a:pPr marL="36900" indent="0">
              <a:buNone/>
            </a:pPr>
            <a:r>
              <a:rPr lang="en-US" dirty="0"/>
              <a:t>    </a:t>
            </a:r>
          </a:p>
          <a:p>
            <a:pPr marL="36900" indent="0">
              <a:buNone/>
            </a:pPr>
            <a:endParaRPr lang="en-IN" dirty="0"/>
          </a:p>
        </p:txBody>
      </p:sp>
    </p:spTree>
    <p:extLst>
      <p:ext uri="{BB962C8B-B14F-4D97-AF65-F5344CB8AC3E}">
        <p14:creationId xmlns:p14="http://schemas.microsoft.com/office/powerpoint/2010/main" val="40877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863E43-D7B1-4B04-ABA4-20C313729614}"/>
              </a:ext>
            </a:extLst>
          </p:cNvPr>
          <p:cNvSpPr>
            <a:spLocks noGrp="1"/>
          </p:cNvSpPr>
          <p:nvPr>
            <p:ph idx="1"/>
          </p:nvPr>
        </p:nvSpPr>
        <p:spPr>
          <a:xfrm>
            <a:off x="913795" y="363984"/>
            <a:ext cx="10353762" cy="6196614"/>
          </a:xfrm>
        </p:spPr>
        <p:txBody>
          <a:bodyPr>
            <a:normAutofit lnSpcReduction="10000"/>
          </a:bodyPr>
          <a:lstStyle/>
          <a:p>
            <a:r>
              <a:rPr lang="en-US" dirty="0"/>
              <a:t>These layers are followed by the Pooling layers, that reduce the spatial dimensions of the </a:t>
            </a:r>
            <a:r>
              <a:rPr lang="en-US" dirty="0" err="1"/>
              <a:t>output.In</a:t>
            </a:r>
            <a:r>
              <a:rPr lang="en-US" dirty="0"/>
              <a:t> short, a window is slid in both the axes and the max value in that filter/window is taken (</a:t>
            </a:r>
            <a:r>
              <a:rPr lang="en-US" dirty="0" err="1"/>
              <a:t>MaxPooling</a:t>
            </a:r>
            <a:r>
              <a:rPr lang="en-US" dirty="0"/>
              <a:t> layer). Sometimes Average pooling layer is also used where the only difference is to take the average value within the window instead of the maximum value. Therefore, the convolutional layers increase the depth of the input image, whereas the pooling layers decreases the spatial dimensions (height and width). The importance of such an architecture is that it encodes the content of an image that can be flattened into a 1-dimensional array. We discussed how CNNs can be used in case of images. What we use is specifically known as 2-d convolutional layers and pooling layers. It’s 2-dimensional because the filter is convolved along the x-axis and y-axis of the image. But in case of a video, we have an additional temporal axis – z-axis. So, a 3-d convolutional layer is used – where the filter (also 3-dimensional) is convolved across all the three axes. Multiple convolutional and pooling layers are stacked together. These are followed by some fully-connected layers, where the last layer is the output layer. The output layer contains 6 neurons (one for each category). The network gives a probability of an input to belong to each category/class.</a:t>
            </a:r>
            <a:endParaRPr lang="en-IN" dirty="0"/>
          </a:p>
        </p:txBody>
      </p:sp>
    </p:spTree>
    <p:extLst>
      <p:ext uri="{BB962C8B-B14F-4D97-AF65-F5344CB8AC3E}">
        <p14:creationId xmlns:p14="http://schemas.microsoft.com/office/powerpoint/2010/main" val="405220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{5667AAE5-BEC6-4C80-8195-4C7CD69EB1B9}tf12214701</Template>
  <TotalTime>0</TotalTime>
  <Words>1909</Words>
  <Application>Microsoft Office PowerPoint</Application>
  <PresentationFormat>Widescreen</PresentationFormat>
  <Paragraphs>122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Goudy Old Style</vt:lpstr>
      <vt:lpstr>Wingdings</vt:lpstr>
      <vt:lpstr>Wingdings 2</vt:lpstr>
      <vt:lpstr>SlateVTI</vt:lpstr>
      <vt:lpstr>HUMAN TASK RECOGNITION</vt:lpstr>
      <vt:lpstr>OBJECTIVE</vt:lpstr>
      <vt:lpstr>DATA EXPLORATION</vt:lpstr>
      <vt:lpstr>DATA VISUALIZATION</vt:lpstr>
      <vt:lpstr>METHODOLOGY</vt:lpstr>
      <vt:lpstr>PowerPoint Presentation</vt:lpstr>
      <vt:lpstr>PowerPoint Presentation</vt:lpstr>
      <vt:lpstr>ALGORITHMS AND TECHNIQUES</vt:lpstr>
      <vt:lpstr>PowerPoint Presentation</vt:lpstr>
      <vt:lpstr>Logistic regression</vt:lpstr>
      <vt:lpstr>K-MEANS CLUSTERING</vt:lpstr>
      <vt:lpstr>SUPPORT VECTOR MACHINE</vt:lpstr>
      <vt:lpstr>MODEL 1</vt:lpstr>
      <vt:lpstr>MODEL1 CURVE </vt:lpstr>
      <vt:lpstr>MODEL 2</vt:lpstr>
      <vt:lpstr>MODEL 2 CURVE</vt:lpstr>
      <vt:lpstr>MODEL 3</vt:lpstr>
      <vt:lpstr>MODEL 3 CURVE</vt:lpstr>
      <vt:lpstr>RESULTS</vt:lpstr>
      <vt:lpstr>WALKING</vt:lpstr>
      <vt:lpstr>JOGGING</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2020-02-11T13:34:14Z</dcterms:created>
  <dcterms:modified xsi:type="dcterms:W3CDTF">2020-06-07T01:48:43Z</dcterms:modified>
</cp:coreProperties>
</file>