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313" r:id="rId7"/>
    <p:sldId id="269" r:id="rId8"/>
    <p:sldId id="271" r:id="rId9"/>
    <p:sldId id="272" r:id="rId10"/>
    <p:sldId id="314" r:id="rId11"/>
    <p:sldId id="315" r:id="rId12"/>
    <p:sldId id="319" r:id="rId13"/>
    <p:sldId id="274" r:id="rId14"/>
    <p:sldId id="277" r:id="rId15"/>
    <p:sldId id="278" r:id="rId16"/>
    <p:sldId id="263" r:id="rId17"/>
    <p:sldId id="279" r:id="rId18"/>
    <p:sldId id="280" r:id="rId19"/>
    <p:sldId id="282" r:id="rId20"/>
    <p:sldId id="283" r:id="rId21"/>
    <p:sldId id="316" r:id="rId22"/>
    <p:sldId id="317" r:id="rId23"/>
    <p:sldId id="318" r:id="rId24"/>
    <p:sldId id="285" r:id="rId25"/>
    <p:sldId id="291" r:id="rId26"/>
    <p:sldId id="292" r:id="rId27"/>
    <p:sldId id="320" r:id="rId28"/>
    <p:sldId id="289" r:id="rId29"/>
    <p:sldId id="265" r:id="rId30"/>
    <p:sldId id="298" r:id="rId31"/>
    <p:sldId id="299" r:id="rId32"/>
    <p:sldId id="301" r:id="rId33"/>
    <p:sldId id="304" r:id="rId34"/>
    <p:sldId id="303" r:id="rId35"/>
    <p:sldId id="306" r:id="rId36"/>
    <p:sldId id="321" r:id="rId37"/>
    <p:sldId id="322" r:id="rId38"/>
    <p:sldId id="323" r:id="rId39"/>
    <p:sldId id="324" r:id="rId40"/>
    <p:sldId id="308" r:id="rId41"/>
    <p:sldId id="266" r:id="rId42"/>
    <p:sldId id="267" r:id="rId43"/>
    <p:sldId id="311" r:id="rId44"/>
    <p:sldId id="31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dalairajkumar/chennai-water-managemen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    ECM2002 – MACHINE LEARNING ALGORITHMS                                                         </a:t>
            </a:r>
          </a:p>
          <a:p>
            <a:r>
              <a:rPr lang="en-GB" i="1" dirty="0"/>
              <a:t>                                                                BY</a:t>
            </a:r>
          </a:p>
          <a:p>
            <a:r>
              <a:rPr lang="en-GB" i="1" dirty="0"/>
              <a:t>                                                AVULA.ROHITHA – 17BLC1007</a:t>
            </a:r>
          </a:p>
          <a:p>
            <a:r>
              <a:rPr lang="en-GB" i="1" dirty="0"/>
              <a:t>                                          K.MADHU SWAPNIKA- 17BLC1024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7166"/>
            <a:ext cx="8305800" cy="2500330"/>
          </a:xfrm>
        </p:spPr>
        <p:txBody>
          <a:bodyPr>
            <a:normAutofit/>
          </a:bodyPr>
          <a:lstStyle/>
          <a:p>
            <a:r>
              <a:rPr lang="en-GB" i="1" dirty="0">
                <a:latin typeface="Times New Roman" pitchFamily="18" charset="0"/>
                <a:cs typeface="Times New Roman" pitchFamily="18" charset="0"/>
              </a:rPr>
              <a:t>Predicting water capacity in Chennai reservoirs</a:t>
            </a:r>
          </a:p>
        </p:txBody>
      </p:sp>
    </p:spTree>
    <p:extLst>
      <p:ext uri="{BB962C8B-B14F-4D97-AF65-F5344CB8AC3E}">
        <p14:creationId xmlns:p14="http://schemas.microsoft.com/office/powerpoint/2010/main" val="36260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n-US" i="1" dirty="0"/>
              <a:t>While there many model selection methods out there, backward elimination method is being used in this project.</a:t>
            </a:r>
          </a:p>
          <a:p>
            <a:pPr marL="18288" indent="0">
              <a:buNone/>
            </a:pPr>
            <a:r>
              <a:rPr lang="en-US" i="1" dirty="0"/>
              <a:t>In Backward elimination there are five steps as follows:</a:t>
            </a:r>
          </a:p>
          <a:p>
            <a:pPr marL="18288" indent="0">
              <a:buNone/>
            </a:pPr>
            <a:endParaRPr lang="en-US" i="1" dirty="0"/>
          </a:p>
          <a:p>
            <a:pPr marL="18288" indent="0">
              <a:buNone/>
            </a:pPr>
            <a:r>
              <a:rPr lang="en-US" i="1" dirty="0"/>
              <a:t>1)Fit a significance level to stay in the model.</a:t>
            </a:r>
          </a:p>
          <a:p>
            <a:pPr marL="18288" indent="0">
              <a:buNone/>
            </a:pPr>
            <a:r>
              <a:rPr lang="en-US" i="1" dirty="0"/>
              <a:t>2)Fit the model with possible predictors.</a:t>
            </a:r>
          </a:p>
          <a:p>
            <a:pPr marL="18288" indent="0">
              <a:buNone/>
            </a:pPr>
            <a:r>
              <a:rPr lang="en-US" i="1" dirty="0"/>
              <a:t>3)Consider the predictor with highest p value, if </a:t>
            </a:r>
            <a:r>
              <a:rPr lang="en-US" i="1" u="sng" dirty="0"/>
              <a:t>p&gt;</a:t>
            </a:r>
            <a:r>
              <a:rPr lang="en-US" i="1" u="sng" dirty="0" err="1"/>
              <a:t>sl</a:t>
            </a:r>
            <a:r>
              <a:rPr lang="en-US" i="1" u="sng" dirty="0"/>
              <a:t> ,</a:t>
            </a:r>
            <a:r>
              <a:rPr lang="en-US" i="1" dirty="0"/>
              <a:t>go to step 4,otherwise include as significant one.</a:t>
            </a:r>
          </a:p>
          <a:p>
            <a:pPr marL="18288" indent="0">
              <a:buNone/>
            </a:pPr>
            <a:r>
              <a:rPr lang="en-US" i="1" dirty="0"/>
              <a:t>4) Remove the predictor</a:t>
            </a:r>
          </a:p>
          <a:p>
            <a:pPr marL="18288" indent="0">
              <a:buNone/>
            </a:pPr>
            <a:r>
              <a:rPr lang="en-US" i="1" dirty="0"/>
              <a:t>5)Fit the model</a:t>
            </a: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i="1" cap="all" dirty="0">
                <a:latin typeface="+mn-lt"/>
                <a:cs typeface="Times New Roman" pitchFamily="18" charset="0"/>
              </a:rPr>
              <a:t>Details of methodology used for model selection and regularisation</a:t>
            </a:r>
            <a:endParaRPr lang="en-US" sz="32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 algn="just">
              <a:buNone/>
            </a:pPr>
            <a:r>
              <a:rPr lang="en-US" sz="2800" i="1" dirty="0">
                <a:latin typeface="Cambria" pitchFamily="18" charset="0"/>
                <a:ea typeface="Cambria" pitchFamily="18" charset="0"/>
              </a:rPr>
              <a:t>When linear regression and multiple linear regression were compared, multiple regression proved to be a better model than </a:t>
            </a:r>
            <a:r>
              <a:rPr lang="en-US" sz="2800" i="1" dirty="0" err="1">
                <a:latin typeface="Cambria" pitchFamily="18" charset="0"/>
                <a:ea typeface="Cambria" pitchFamily="18" charset="0"/>
              </a:rPr>
              <a:t>linear.In</a:t>
            </a:r>
            <a:r>
              <a:rPr lang="en-US" sz="2800" i="1" dirty="0">
                <a:latin typeface="Cambria" pitchFamily="18" charset="0"/>
                <a:ea typeface="Cambria" pitchFamily="18" charset="0"/>
              </a:rPr>
              <a:t> multiple regression ,</a:t>
            </a:r>
            <a:r>
              <a:rPr lang="en-GB" sz="2800" i="1" dirty="0">
                <a:latin typeface="Cambria" pitchFamily="18" charset="0"/>
                <a:ea typeface="Cambria" pitchFamily="18" charset="0"/>
              </a:rPr>
              <a:t>Multiple R-squared: 0.7661, Adjusted R-squared: 0.766 value also tells us that it is a better model.</a:t>
            </a:r>
          </a:p>
          <a:p>
            <a:pPr marL="18288" indent="0" algn="just">
              <a:buNone/>
            </a:pPr>
            <a:endParaRPr lang="en-GB" sz="2800" i="1" dirty="0">
              <a:latin typeface="Cambria" pitchFamily="18" charset="0"/>
              <a:ea typeface="Cambria" pitchFamily="18" charset="0"/>
            </a:endParaRPr>
          </a:p>
          <a:p>
            <a:pPr marL="18288" indent="0" algn="just">
              <a:buNone/>
            </a:pPr>
            <a:r>
              <a:rPr lang="en-GB" sz="2800" i="1" dirty="0">
                <a:latin typeface="Cambria" pitchFamily="18" charset="0"/>
                <a:ea typeface="Cambria" pitchFamily="18" charset="0"/>
              </a:rPr>
              <a:t>R-squared Value:-</a:t>
            </a:r>
          </a:p>
          <a:p>
            <a:pPr marL="18288" indent="0" algn="just">
              <a:buNone/>
            </a:pPr>
            <a:endParaRPr lang="en-GB" sz="2800" i="1" dirty="0">
              <a:latin typeface="Cambria" pitchFamily="18" charset="0"/>
              <a:ea typeface="Cambria" pitchFamily="18" charset="0"/>
            </a:endParaRPr>
          </a:p>
          <a:p>
            <a:pPr marL="18288" indent="0" algn="just">
              <a:buNone/>
            </a:pPr>
            <a:endParaRPr lang="en-GB" sz="2800" i="1" dirty="0">
              <a:latin typeface="Cambria" pitchFamily="18" charset="0"/>
              <a:ea typeface="Cambria" pitchFamily="18" charset="0"/>
            </a:endParaRPr>
          </a:p>
          <a:p>
            <a:pPr marL="18288" indent="0" algn="just">
              <a:buNone/>
            </a:pPr>
            <a:endParaRPr lang="en-US" sz="2800" i="1" dirty="0">
              <a:latin typeface="Cambria" pitchFamily="18" charset="0"/>
              <a:ea typeface="Cambria" pitchFamily="18" charset="0"/>
            </a:endParaRP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i="1" cap="all" dirty="0">
                <a:ea typeface="Cambria" pitchFamily="18" charset="0"/>
              </a:rPr>
              <a:t>Comparative analysis of performance of  Linear models</a:t>
            </a:r>
            <a:endParaRPr lang="en-US" sz="36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4414" y="5715016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LOGISTIC REGRESSION</a:t>
            </a:r>
          </a:p>
          <a:p>
            <a:pPr>
              <a:buNone/>
            </a:pPr>
            <a:r>
              <a:rPr lang="en-US" sz="2000" i="1" dirty="0"/>
              <a:t>mean(</a:t>
            </a:r>
            <a:r>
              <a:rPr lang="en-US" sz="2000" i="1" dirty="0" err="1"/>
              <a:t>glm.pred</a:t>
            </a:r>
            <a:r>
              <a:rPr lang="en-US" sz="2000" i="1" dirty="0"/>
              <a:t>==water_norm$status)</a:t>
            </a:r>
          </a:p>
          <a:p>
            <a:pPr>
              <a:buNone/>
            </a:pPr>
            <a:r>
              <a:rPr lang="en-US" sz="2000" i="1" dirty="0"/>
              <a:t>##    [1] 0.9555516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>
                <a:solidFill>
                  <a:srgbClr val="7030A0"/>
                </a:solidFill>
              </a:rPr>
              <a:t>LINEAR DISCRIMINANT ANALYSIS</a:t>
            </a:r>
          </a:p>
          <a:p>
            <a:pPr>
              <a:buNone/>
            </a:pPr>
            <a:r>
              <a:rPr lang="en-US" sz="2000" i="1" dirty="0"/>
              <a:t>mean(</a:t>
            </a:r>
            <a:r>
              <a:rPr lang="en-US" sz="2000" i="1" dirty="0" err="1"/>
              <a:t>lda.class</a:t>
            </a:r>
            <a:r>
              <a:rPr lang="en-US" sz="2000" i="1" dirty="0"/>
              <a:t>==status.2019)</a:t>
            </a:r>
          </a:p>
          <a:p>
            <a:pPr>
              <a:buNone/>
            </a:pPr>
            <a:r>
              <a:rPr lang="en-US" sz="2000" i="1" dirty="0"/>
              <a:t>##   [1] 0.01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>
                <a:solidFill>
                  <a:srgbClr val="7030A0"/>
                </a:solidFill>
              </a:rPr>
              <a:t>QUADRATIC DISCRIMINANT ANALYSIS</a:t>
            </a:r>
          </a:p>
          <a:p>
            <a:pPr>
              <a:buNone/>
            </a:pPr>
            <a:r>
              <a:rPr lang="en-US" sz="2000" i="1" dirty="0"/>
              <a:t>mean(</a:t>
            </a:r>
            <a:r>
              <a:rPr lang="en-US" sz="2000" i="1" dirty="0" err="1"/>
              <a:t>qda.class</a:t>
            </a:r>
            <a:r>
              <a:rPr lang="en-US" sz="2000" i="1" dirty="0"/>
              <a:t>==status.2019)</a:t>
            </a:r>
          </a:p>
          <a:p>
            <a:pPr>
              <a:buNone/>
            </a:pPr>
            <a:r>
              <a:rPr lang="en-US" sz="2000" i="1" dirty="0"/>
              <a:t>##   [1] 0.6547619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>
                <a:solidFill>
                  <a:srgbClr val="7030A0"/>
                </a:solidFill>
              </a:rPr>
              <a:t>K-NEAREST NEIGHBOURS</a:t>
            </a:r>
          </a:p>
          <a:p>
            <a:pPr>
              <a:buNone/>
            </a:pPr>
            <a:r>
              <a:rPr lang="en-US" sz="2000" i="1" dirty="0"/>
              <a:t>mean(</a:t>
            </a:r>
            <a:r>
              <a:rPr lang="en-US" sz="2000" i="1" dirty="0" err="1"/>
              <a:t>knn.pred</a:t>
            </a:r>
            <a:r>
              <a:rPr lang="en-US" sz="2000" i="1" dirty="0"/>
              <a:t>==status.2019)</a:t>
            </a:r>
          </a:p>
          <a:p>
            <a:pPr>
              <a:buNone/>
            </a:pPr>
            <a:r>
              <a:rPr lang="en-US" sz="2000" i="1" dirty="0"/>
              <a:t>##   [1] 0.2</a:t>
            </a:r>
          </a:p>
          <a:p>
            <a:pPr>
              <a:buNone/>
            </a:pP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Classification models</a:t>
            </a: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i="1" dirty="0"/>
              <a:t>From the previous slide we infer that LDA and Knn gives max accuracy of  0.01 and 0.2</a:t>
            </a:r>
          </a:p>
          <a:p>
            <a:r>
              <a:rPr lang="en-GB" sz="2400" i="1" dirty="0"/>
              <a:t>We can also infer that  is the most stable fit as it gives max accuracy in both the cases.</a:t>
            </a:r>
          </a:p>
          <a:p>
            <a:endParaRPr lang="en-GB" sz="2400" i="1" dirty="0"/>
          </a:p>
          <a:p>
            <a:r>
              <a:rPr lang="en-GB" sz="2400" i="1" dirty="0"/>
              <a:t>Thus the linear models are analysed.</a:t>
            </a:r>
          </a:p>
          <a:p>
            <a:r>
              <a:rPr lang="en-GB" sz="2400" i="1" dirty="0"/>
              <a:t>Now we’ll move forward to validation test and try to infer from the plots.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Overviews of Linear Models used</a:t>
            </a:r>
          </a:p>
        </p:txBody>
      </p:sp>
    </p:spTree>
    <p:extLst>
      <p:ext uri="{BB962C8B-B14F-4D97-AF65-F5344CB8AC3E}">
        <p14:creationId xmlns:p14="http://schemas.microsoft.com/office/powerpoint/2010/main" val="154400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This LOOCV is used find the degree of each predictors that can be used to give the best fit.</a:t>
            </a:r>
          </a:p>
          <a:p>
            <a:r>
              <a:rPr lang="en-GB" i="1" dirty="0"/>
              <a:t>It can be clearly seen that polynomial fit of degree 1 gives least cv error.</a:t>
            </a:r>
          </a:p>
          <a:p>
            <a:r>
              <a:rPr lang="en-GB" i="1" dirty="0"/>
              <a:t>To estimate the test error rates that result from fitting linear models on data sets.</a:t>
            </a:r>
          </a:p>
          <a:p>
            <a:r>
              <a:rPr lang="en-GB" i="1" dirty="0"/>
              <a:t>The model is fit on training set and the fitted model is used to predict the responses for the observations in the validation set.</a:t>
            </a:r>
          </a:p>
          <a:p>
            <a:r>
              <a:rPr lang="en-GB" i="1" dirty="0"/>
              <a:t>In the next slide we can look the same but for 10-fold CV.</a:t>
            </a:r>
          </a:p>
          <a:p>
            <a:endParaRPr lang="en-GB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Details of Validation tests</a:t>
            </a:r>
          </a:p>
        </p:txBody>
      </p:sp>
    </p:spTree>
    <p:extLst>
      <p:ext uri="{BB962C8B-B14F-4D97-AF65-F5344CB8AC3E}">
        <p14:creationId xmlns:p14="http://schemas.microsoft.com/office/powerpoint/2010/main" val="169622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lnSpcReduction="10000"/>
          </a:bodyPr>
          <a:lstStyle/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Thus we can see that LOOCV and 10-fold </a:t>
            </a:r>
            <a:r>
              <a:rPr lang="en-US" i="1" dirty="0"/>
              <a:t>performs almost exactly same way.</a:t>
            </a:r>
          </a:p>
          <a:p>
            <a:r>
              <a:rPr lang="en-US" i="1" dirty="0"/>
              <a:t>But it is </a:t>
            </a:r>
            <a:r>
              <a:rPr lang="en-US" i="1" dirty="0" err="1"/>
              <a:t>prefered</a:t>
            </a:r>
            <a:r>
              <a:rPr lang="en-US" i="1" dirty="0"/>
              <a:t> that we use 10-fold here because of its high computational speed compared to LOOCV.</a:t>
            </a:r>
            <a:endParaRPr lang="en-GB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Details of Validation tests</a:t>
            </a:r>
            <a:br>
              <a:rPr lang="en-GB" i="1" dirty="0"/>
            </a:br>
            <a:endParaRPr lang="en-GB" i="1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000109"/>
            <a:ext cx="778674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910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i="1" dirty="0"/>
              <a:t>We now look at the various models used in the project find the best predictors for our dataset.</a:t>
            </a:r>
          </a:p>
          <a:p>
            <a:r>
              <a:rPr lang="en-GB" sz="2800" i="1" u="sng" dirty="0"/>
              <a:t>Best subset:</a:t>
            </a:r>
          </a:p>
          <a:p>
            <a:endParaRPr lang="en-GB" i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Details of methodology used for model selection and regularisation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86124"/>
            <a:ext cx="549592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954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i="1" dirty="0"/>
              <a:t>From the summary we can see what are the models to be used for various subsets.</a:t>
            </a:r>
          </a:p>
          <a:p>
            <a:r>
              <a:rPr lang="en-GB" sz="2800" i="1" u="sng" dirty="0"/>
              <a:t>Forward Stepwise:</a:t>
            </a:r>
          </a:p>
          <a:p>
            <a:endParaRPr lang="en-GB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Details of methodology used for model selection and regularisation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000372"/>
            <a:ext cx="497205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77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2252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i="1" dirty="0"/>
              <a:t>We can notice that once an important model is added to the group it is never removed this is the concept for backward substitution also.</a:t>
            </a:r>
          </a:p>
          <a:p>
            <a:r>
              <a:rPr lang="en-GB" sz="2800" i="1" u="sng" dirty="0"/>
              <a:t>Backward substitution:</a:t>
            </a:r>
          </a:p>
          <a:p>
            <a:endParaRPr lang="en-GB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Details of methodology used for model selection and regularisation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429000"/>
            <a:ext cx="56436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233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55E15-DC1A-42FB-BE2F-BE1B95BE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525963"/>
          </a:xfrm>
        </p:spPr>
        <p:txBody>
          <a:bodyPr>
            <a:normAutofit/>
          </a:bodyPr>
          <a:lstStyle/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None/>
            </a:pPr>
            <a:r>
              <a:rPr lang="en-IN" i="1" dirty="0"/>
              <a:t>   We take the number variables which has least </a:t>
            </a:r>
            <a:r>
              <a:rPr lang="en-IN" i="1" dirty="0" err="1"/>
              <a:t>bic</a:t>
            </a:r>
            <a:r>
              <a:rPr lang="en-IN" i="1" dirty="0"/>
              <a:t> statistic.And we can see that all the best subset,  forward and backward subset gives the same output that the model with 3 variables gives best fit.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Details of methodology used for model selection and regularisation</a:t>
            </a: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0675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254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Good morning!</a:t>
            </a:r>
          </a:p>
          <a:p>
            <a:pPr marL="0" indent="0">
              <a:buFont typeface="Arial" pitchFamily="34" charset="0"/>
              <a:buChar char="•"/>
            </a:pPr>
            <a:r>
              <a:rPr lang="en-GB" i="1" dirty="0"/>
              <a:t>These days we are going through water crisis.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i="1" dirty="0"/>
              <a:t>To predict the water capacity of all reservoirs in Chennai to overcome water crisis in less water capacity areas 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i="1" dirty="0"/>
              <a:t>  To know how bad is the water crisis compared to  previous years.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i="1" dirty="0"/>
              <a:t>  Visualize the water need / usage of the city</a:t>
            </a:r>
          </a:p>
          <a:p>
            <a:pPr fontAlgn="base">
              <a:buFont typeface="Arial" pitchFamily="34" charset="0"/>
              <a:buChar char="•"/>
            </a:pPr>
            <a:r>
              <a:rPr lang="en-US" i="1" dirty="0"/>
              <a:t>Identify whether the water sources availability will be able to meet the needs till the subsequent monsoon?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Objective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771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Details of methodology used for model selection and regularisation</a:t>
            </a:r>
          </a:p>
        </p:txBody>
      </p:sp>
      <p:pic>
        <p:nvPicPr>
          <p:cNvPr id="532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6643734" cy="409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065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t>ontinued &gt;&gt;</a:t>
            </a:r>
            <a:endParaRPr lang="en-US" dirty="0"/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3487" y="1757362"/>
            <a:ext cx="6677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Continued &gt;&gt;</a:t>
            </a:r>
            <a:endParaRPr lang="en-US" dirty="0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7762" y="1733550"/>
            <a:ext cx="68484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Continued&gt;&gt;</a:t>
            </a:r>
            <a:endParaRPr lang="en-US" dirty="0"/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804987"/>
            <a:ext cx="68770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55E15-DC1A-42FB-BE2F-BE1B95BE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1342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i="1" dirty="0"/>
              <a:t>The Root mean RSS error shows that error is monotonically decreasing in forward stepwise. This is true because every time when a new variable is included it improves the fit and hence error decreases.</a:t>
            </a:r>
          </a:p>
          <a:p>
            <a:r>
              <a:rPr lang="en-US" sz="2400" b="1" i="1" dirty="0">
                <a:solidFill>
                  <a:srgbClr val="7030A0"/>
                </a:solidFill>
              </a:rPr>
              <a:t>LASSO </a:t>
            </a:r>
          </a:p>
          <a:p>
            <a:pPr>
              <a:buNone/>
            </a:pPr>
            <a:r>
              <a:rPr lang="en-US" sz="2400" i="1" dirty="0"/>
              <a:t>Ridge regression with a choice of lambda can outperform least squares as well as null model.Coefficent plot depends on choice of tuning.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>
                <a:solidFill>
                  <a:srgbClr val="7030A0"/>
                </a:solidFill>
              </a:rPr>
              <a:t>RIDGE REGRESSION</a:t>
            </a:r>
          </a:p>
          <a:p>
            <a:pPr>
              <a:buNone/>
            </a:pPr>
            <a:r>
              <a:rPr lang="en-US" sz="2400" i="1" dirty="0"/>
              <a:t>In Lasso some coefficient estimates are zero so the lasso model with lambda is chosen by cross validation .</a:t>
            </a:r>
            <a:br>
              <a:rPr lang="en-US" sz="2400" i="1" dirty="0"/>
            </a:br>
            <a:endParaRPr lang="en-US" sz="2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Details of methodology used for model selection and regularisation</a:t>
            </a:r>
          </a:p>
        </p:txBody>
      </p:sp>
    </p:spTree>
    <p:extLst>
      <p:ext uri="{BB962C8B-B14F-4D97-AF65-F5344CB8AC3E}">
        <p14:creationId xmlns:p14="http://schemas.microsoft.com/office/powerpoint/2010/main" val="402172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Details of methodology used for model selection and regularisation</a:t>
            </a:r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3"/>
            <a:ext cx="6858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976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55E15-DC1A-42FB-BE2F-BE1B95BE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13424"/>
            <a:ext cx="8229600" cy="4525963"/>
          </a:xfrm>
        </p:spPr>
        <p:txBody>
          <a:bodyPr>
            <a:normAutofit/>
          </a:bodyPr>
          <a:lstStyle/>
          <a:p>
            <a:r>
              <a:rPr lang="en-IN" i="1" dirty="0"/>
              <a:t>10- fold CV of Lasso:</a:t>
            </a:r>
          </a:p>
          <a:p>
            <a:endParaRPr lang="en-IN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Details of methodology used for model selection and regularisation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341" y="2192948"/>
            <a:ext cx="69437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978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Ridge Regression for lambda =0</a:t>
            </a:r>
          </a:p>
          <a:p>
            <a:pPr>
              <a:buNone/>
            </a:pPr>
            <a:r>
              <a:rPr lang="en-US" i="1" dirty="0"/>
              <a:t>mean((</a:t>
            </a:r>
            <a:r>
              <a:rPr lang="en-US" i="1" dirty="0" err="1"/>
              <a:t>ridge.pred-y.test</a:t>
            </a:r>
            <a:r>
              <a:rPr lang="en-US" i="1" dirty="0"/>
              <a:t>)^2) </a:t>
            </a:r>
          </a:p>
          <a:p>
            <a:pPr>
              <a:buNone/>
            </a:pPr>
            <a:r>
              <a:rPr lang="en-US" i="1" dirty="0"/>
              <a:t>## [1] 0.04151898</a:t>
            </a:r>
          </a:p>
          <a:p>
            <a:pPr>
              <a:buNone/>
            </a:pPr>
            <a:r>
              <a:rPr lang="en-US" i="1" dirty="0"/>
              <a:t>mean((mean(y[train])-</a:t>
            </a:r>
            <a:r>
              <a:rPr lang="en-US" i="1" dirty="0" err="1"/>
              <a:t>y.test</a:t>
            </a:r>
            <a:r>
              <a:rPr lang="en-US" i="1" dirty="0"/>
              <a:t>)^2)</a:t>
            </a:r>
          </a:p>
          <a:p>
            <a:pPr>
              <a:buNone/>
            </a:pPr>
            <a:r>
              <a:rPr lang="en-US" i="1" dirty="0"/>
              <a:t> ## [1] 0.04262695 </a:t>
            </a:r>
          </a:p>
          <a:p>
            <a:pPr>
              <a:buNone/>
            </a:pPr>
            <a:r>
              <a:rPr lang="en-US" b="1" i="1" dirty="0">
                <a:solidFill>
                  <a:srgbClr val="7030A0"/>
                </a:solidFill>
              </a:rPr>
              <a:t>For best Lambda</a:t>
            </a:r>
          </a:p>
          <a:p>
            <a:pPr>
              <a:buNone/>
            </a:pPr>
            <a:r>
              <a:rPr lang="en-US" i="1" dirty="0"/>
              <a:t>mean((</a:t>
            </a:r>
            <a:r>
              <a:rPr lang="en-US" i="1" dirty="0" err="1"/>
              <a:t>ridge.pred-y.test</a:t>
            </a:r>
            <a:r>
              <a:rPr lang="en-US" i="1" dirty="0"/>
              <a:t>)^2)</a:t>
            </a:r>
          </a:p>
          <a:p>
            <a:pPr>
              <a:buNone/>
            </a:pPr>
            <a:r>
              <a:rPr lang="en-US" i="1" dirty="0"/>
              <a:t> ## [1] 0.03657633 </a:t>
            </a:r>
          </a:p>
          <a:p>
            <a:pPr>
              <a:buFont typeface="Arial" pitchFamily="34" charset="0"/>
              <a:buChar char="•"/>
            </a:pPr>
            <a:r>
              <a:rPr lang="en-US" b="1" i="1" dirty="0">
                <a:solidFill>
                  <a:srgbClr val="7030A0"/>
                </a:solidFill>
              </a:rPr>
              <a:t>Lasso </a:t>
            </a:r>
          </a:p>
          <a:p>
            <a:pPr>
              <a:buNone/>
            </a:pPr>
            <a:r>
              <a:rPr lang="en-US" i="1" dirty="0"/>
              <a:t>mean((</a:t>
            </a:r>
            <a:r>
              <a:rPr lang="en-US" i="1" dirty="0" err="1"/>
              <a:t>lasso.pred-y.test</a:t>
            </a:r>
            <a:r>
              <a:rPr lang="en-US" i="1" dirty="0"/>
              <a:t>)^2)</a:t>
            </a:r>
          </a:p>
          <a:p>
            <a:pPr>
              <a:buNone/>
            </a:pPr>
            <a:r>
              <a:rPr lang="en-US" i="1" dirty="0"/>
              <a:t>## [1] 0.03818457</a:t>
            </a: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Ridge Regression and Lasso</a:t>
            </a:r>
            <a:endParaRPr lang="en-US" i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55E15-DC1A-42FB-BE2F-BE1B95BE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13424"/>
            <a:ext cx="8229600" cy="5087376"/>
          </a:xfrm>
        </p:spPr>
        <p:txBody>
          <a:bodyPr>
            <a:normAutofit/>
          </a:bodyPr>
          <a:lstStyle/>
          <a:p>
            <a:r>
              <a:rPr lang="en-US" i="1" dirty="0"/>
              <a:t>Here coefficients are the beta terms</a:t>
            </a:r>
          </a:p>
          <a:p>
            <a:r>
              <a:rPr lang="en-US" i="1" dirty="0"/>
              <a:t>Higher the lambda lower the beta and becomes 0 at one point.</a:t>
            </a:r>
          </a:p>
          <a:p>
            <a:r>
              <a:rPr lang="en-US" i="1" dirty="0"/>
              <a:t>When lambda is 0, then model behaves as normal RSS.</a:t>
            </a:r>
          </a:p>
          <a:p>
            <a:r>
              <a:rPr lang="en-US" i="1" dirty="0"/>
              <a:t>Unlike forward or best subset, here no predictor is dropped, it only shrinks the parameter.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Details of methodology used for model selection and regularisation</a:t>
            </a:r>
          </a:p>
        </p:txBody>
      </p:sp>
    </p:spTree>
    <p:extLst>
      <p:ext uri="{BB962C8B-B14F-4D97-AF65-F5344CB8AC3E}">
        <p14:creationId xmlns:p14="http://schemas.microsoft.com/office/powerpoint/2010/main" val="3618742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Now lets look at the non linear models for fitting the data.</a:t>
            </a:r>
          </a:p>
          <a:p>
            <a:r>
              <a:rPr lang="en-GB" i="1" dirty="0"/>
              <a:t>We first look at decision trees in next slide &gt;&gt;</a:t>
            </a:r>
          </a:p>
          <a:p>
            <a:endParaRPr lang="en-GB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Overview of Non linear models used</a:t>
            </a:r>
          </a:p>
        </p:txBody>
      </p:sp>
    </p:spTree>
    <p:extLst>
      <p:ext uri="{BB962C8B-B14F-4D97-AF65-F5344CB8AC3E}">
        <p14:creationId xmlns:p14="http://schemas.microsoft.com/office/powerpoint/2010/main" val="17275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i="1" dirty="0"/>
              <a:t>As ML engineer its data which is the most important and powerful tool in our hands.</a:t>
            </a:r>
          </a:p>
          <a:p>
            <a:pPr marL="0" indent="0">
              <a:buNone/>
            </a:pPr>
            <a:r>
              <a:rPr lang="en-GB" i="1" dirty="0"/>
              <a:t>So here we download the dataset from the website</a:t>
            </a:r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https://www.kaggle.com/sudalairajkumar/chennai-water-management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The motivation behind this dataset is </a:t>
            </a:r>
            <a:r>
              <a:rPr lang="en-US" i="1" dirty="0"/>
              <a:t>Chennai is entirely dependent on ground water resources to meet its water needs. There are four reservoirs in the city, namely, Red Hills, Cholavaram, Pondi and Chembarambakkam, with a combined capacity of 11,057 mcft. These are the major sources of fresh water for the city.And to give some suggestion to overcome water crisis.</a:t>
            </a:r>
            <a:endParaRPr lang="en-IN" i="1" dirty="0"/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Motivation for selecting (or creating)  the dataset</a:t>
            </a:r>
          </a:p>
        </p:txBody>
      </p:sp>
    </p:spTree>
    <p:extLst>
      <p:ext uri="{BB962C8B-B14F-4D97-AF65-F5344CB8AC3E}">
        <p14:creationId xmlns:p14="http://schemas.microsoft.com/office/powerpoint/2010/main" val="393756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u="sng" dirty="0"/>
              <a:t>Decision trees:</a:t>
            </a:r>
          </a:p>
          <a:p>
            <a:endParaRPr lang="en-GB" i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Overview of Non linear models used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2428868"/>
            <a:ext cx="5848350" cy="344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044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The tree is bit difficult to decode but we can see in the node hit and fail</a:t>
            </a:r>
          </a:p>
          <a:p>
            <a:r>
              <a:rPr lang="en-GB" i="1" dirty="0"/>
              <a:t>This is highly useful to look at the parameters and their boundary till which reservoir is hit</a:t>
            </a:r>
          </a:p>
          <a:p>
            <a:r>
              <a:rPr lang="en-GB" i="1" dirty="0"/>
              <a:t>Thus one can easily infer what reservoir is causing water crisis in </a:t>
            </a:r>
            <a:r>
              <a:rPr lang="en-GB" i="1" dirty="0" err="1"/>
              <a:t>chennai</a:t>
            </a:r>
            <a:r>
              <a:rPr lang="en-GB" i="1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Overview of Non linear models used</a:t>
            </a:r>
          </a:p>
        </p:txBody>
      </p:sp>
    </p:spTree>
    <p:extLst>
      <p:ext uri="{BB962C8B-B14F-4D97-AF65-F5344CB8AC3E}">
        <p14:creationId xmlns:p14="http://schemas.microsoft.com/office/powerpoint/2010/main" val="125968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i="1" dirty="0"/>
              <a:t>Pruning is done so that it makes the DT shallow so that it is better for visualizing.</a:t>
            </a:r>
          </a:p>
          <a:p>
            <a:endParaRPr lang="en-GB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Overview of Non linear models used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2571744"/>
            <a:ext cx="5794625" cy="3446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47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43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i="1" u="sng" dirty="0"/>
              <a:t>Random forests:</a:t>
            </a:r>
          </a:p>
          <a:p>
            <a:r>
              <a:rPr lang="en-GB" sz="2800" i="1" dirty="0"/>
              <a:t>We now see the plots of out of bagging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Overview of Non linear models used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2285992"/>
            <a:ext cx="5845810" cy="345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676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i="1" u="sng" dirty="0"/>
              <a:t>Boosting:</a:t>
            </a:r>
          </a:p>
          <a:p>
            <a:r>
              <a:rPr lang="en-GB" sz="2400" i="1" dirty="0"/>
              <a:t>Boosting gives the best method for selecting the model by giving a bar plot of the importance of each predictor.</a:t>
            </a:r>
          </a:p>
          <a:p>
            <a:endParaRPr lang="en-GB" sz="2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Overview of Non linear models used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2643182"/>
            <a:ext cx="5845810" cy="345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387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3618"/>
            <a:ext cx="8229600" cy="4525963"/>
          </a:xfrm>
        </p:spPr>
        <p:txBody>
          <a:bodyPr>
            <a:normAutofit/>
          </a:bodyPr>
          <a:lstStyle/>
          <a:p>
            <a:endParaRPr lang="en-GB" sz="2400" i="1" dirty="0"/>
          </a:p>
          <a:p>
            <a:endParaRPr lang="en-GB" sz="2400" i="1" dirty="0"/>
          </a:p>
          <a:p>
            <a:endParaRPr lang="en-GB" sz="2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8" y="46464"/>
            <a:ext cx="8229600" cy="2668156"/>
          </a:xfrm>
        </p:spPr>
        <p:txBody>
          <a:bodyPr>
            <a:normAutofit fontScale="90000"/>
          </a:bodyPr>
          <a:lstStyle/>
          <a:p>
            <a:r>
              <a:rPr lang="en-GB" sz="4900" i="1" dirty="0"/>
              <a:t>Overview of Non linear models used</a:t>
            </a:r>
            <a:br>
              <a:rPr lang="en-GB" i="1" dirty="0"/>
            </a:br>
            <a:r>
              <a:rPr lang="en-GB" sz="2700" i="1" dirty="0"/>
              <a:t>In the previous slides because of space constraints we could’nt see the things listed in y-axis .It is seen that pondi and other reservoirs are first three lines in the plot which has maximum importance.We can see the impact of them individually.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3929090" cy="373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786058"/>
            <a:ext cx="4491030" cy="377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249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We see that the training error rate is 0.005%</a:t>
            </a:r>
          </a:p>
          <a:p>
            <a:r>
              <a:rPr lang="en-US" i="1" dirty="0"/>
              <a:t>77%  of the test observations are correctly classified ,so not only has the pruning process produced a more interpretable </a:t>
            </a:r>
            <a:r>
              <a:rPr lang="en-US" i="1" dirty="0" err="1"/>
              <a:t>tree,but</a:t>
            </a:r>
            <a:r>
              <a:rPr lang="en-US" i="1" dirty="0"/>
              <a:t> it has also improved the classification accuracy.</a:t>
            </a:r>
          </a:p>
          <a:p>
            <a:r>
              <a:rPr lang="en-US" i="1" dirty="0"/>
              <a:t>The test set MSE  associated with bagged regression tree is 6.416963e-05,almost half that obtained using an optimally- pruned single tree.</a:t>
            </a:r>
          </a:p>
          <a:p>
            <a:r>
              <a:rPr lang="en-US" i="1" dirty="0"/>
              <a:t>The test MSE is 0.4851865;this indicates that random forests yielded an improvement over bagging.</a:t>
            </a:r>
          </a:p>
          <a:p>
            <a:r>
              <a:rPr lang="en-US" i="1" dirty="0"/>
              <a:t>The test MSE obtained is 0.01899495 when </a:t>
            </a:r>
            <a:r>
              <a:rPr lang="en-US" i="1" dirty="0" err="1"/>
              <a:t>lamda</a:t>
            </a:r>
            <a:r>
              <a:rPr lang="en-US" i="1" dirty="0"/>
              <a:t>=0.001</a:t>
            </a:r>
          </a:p>
          <a:p>
            <a:r>
              <a:rPr lang="en-US" i="1" dirty="0"/>
              <a:t>In case of lambda= 0.2 MSE is 0.02205249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Overview of Non linear models used</a:t>
            </a:r>
            <a:endParaRPr 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Support Vector Machines</a:t>
            </a:r>
            <a:endParaRPr lang="en-US" i="1" dirty="0"/>
          </a:p>
        </p:txBody>
      </p:sp>
      <p:pic>
        <p:nvPicPr>
          <p:cNvPr id="768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7025" y="3238500"/>
            <a:ext cx="3409950" cy="211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2910" y="1714488"/>
            <a:ext cx="800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i="1" dirty="0"/>
              <a:t>We see that cost = 100 results in the lowest cross-validation error.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SVM Plots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714488"/>
            <a:ext cx="4286280" cy="492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1703070"/>
            <a:ext cx="4214843" cy="486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Continued&gt;&gt;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40" y="2167992"/>
            <a:ext cx="5575520" cy="390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i="1" dirty="0"/>
              <a:t>This dataset has details about the water availability in the four main reservoirs over the last 15 years</a:t>
            </a:r>
          </a:p>
          <a:p>
            <a:pPr fontAlgn="base"/>
            <a:r>
              <a:rPr lang="en-US" i="1" dirty="0"/>
              <a:t>Pondi</a:t>
            </a:r>
          </a:p>
          <a:p>
            <a:pPr fontAlgn="base"/>
            <a:r>
              <a:rPr lang="en-US" i="1" dirty="0"/>
              <a:t>Cholavaram</a:t>
            </a:r>
          </a:p>
          <a:p>
            <a:pPr fontAlgn="base"/>
            <a:r>
              <a:rPr lang="en-US" i="1" dirty="0"/>
              <a:t>Redhills</a:t>
            </a:r>
          </a:p>
          <a:p>
            <a:pPr fontAlgn="base"/>
            <a:r>
              <a:rPr lang="en-US" i="1" dirty="0"/>
              <a:t>Chembarambakkam</a:t>
            </a:r>
          </a:p>
          <a:p>
            <a:pPr fontAlgn="base"/>
            <a:r>
              <a:rPr lang="en-US" i="1" dirty="0"/>
              <a:t>Status</a:t>
            </a:r>
          </a:p>
          <a:p>
            <a:pPr fontAlgn="base"/>
            <a:r>
              <a:rPr lang="en-US" i="1" dirty="0"/>
              <a:t>The data is available on a daily basis and the unit is million cubic feet.</a:t>
            </a:r>
            <a:endParaRPr lang="en-GB" i="1" dirty="0"/>
          </a:p>
          <a:p>
            <a:r>
              <a:rPr lang="en-GB" i="1" dirty="0"/>
              <a:t>This output variable is given as a rating from 0-1 showing the  water capacity is whether maximum or minimum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Description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427452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82F1-EE91-471B-9B7E-F9DF842F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 can see clearly that redhills has enough and constant water capacity since many years , cholavaram water capacity is getting decreased, as water capacity increases crisis gets decreased</a:t>
            </a:r>
          </a:p>
          <a:p>
            <a:r>
              <a:rPr lang="en-US" i="1" dirty="0"/>
              <a:t>But as the water capacity increases  we see that crisis gets decreases.</a:t>
            </a:r>
          </a:p>
          <a:p>
            <a:r>
              <a:rPr lang="en-US" i="1" dirty="0"/>
              <a:t>Thus it has a negative slope and that is why coefficient of crisis is also negative.</a:t>
            </a:r>
            <a:endParaRPr lang="en-GB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8" y="46464"/>
            <a:ext cx="8229600" cy="1020336"/>
          </a:xfrm>
        </p:spPr>
        <p:txBody>
          <a:bodyPr>
            <a:normAutofit/>
          </a:bodyPr>
          <a:lstStyle/>
          <a:p>
            <a:r>
              <a:rPr lang="en-GB" i="1" dirty="0"/>
              <a:t>Overview of Non linear models used</a:t>
            </a:r>
          </a:p>
        </p:txBody>
      </p:sp>
    </p:spTree>
    <p:extLst>
      <p:ext uri="{BB962C8B-B14F-4D97-AF65-F5344CB8AC3E}">
        <p14:creationId xmlns:p14="http://schemas.microsoft.com/office/powerpoint/2010/main" val="1760470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i="1" dirty="0"/>
              <a:t>We here see ROC curves on training and test data</a:t>
            </a:r>
          </a:p>
          <a:p>
            <a:endParaRPr lang="en-GB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ROC curve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9" y="1885632"/>
            <a:ext cx="6929486" cy="4115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7917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i="1" dirty="0"/>
              <a:t>We now come to the final conclusion</a:t>
            </a:r>
          </a:p>
          <a:p>
            <a:r>
              <a:rPr lang="en-GB" i="1" dirty="0"/>
              <a:t>The accuracy rates are of various models are as follows:</a:t>
            </a:r>
          </a:p>
          <a:p>
            <a:r>
              <a:rPr lang="en-GB" b="1" i="1" dirty="0">
                <a:solidFill>
                  <a:srgbClr val="7030A0"/>
                </a:solidFill>
              </a:rPr>
              <a:t>Logistic regression:</a:t>
            </a:r>
          </a:p>
          <a:p>
            <a:pPr>
              <a:buNone/>
            </a:pPr>
            <a:r>
              <a:rPr lang="en-GB" i="1" dirty="0"/>
              <a:t>MSE = 0.9555516</a:t>
            </a:r>
          </a:p>
          <a:p>
            <a:r>
              <a:rPr lang="en-GB" b="1" i="1" dirty="0">
                <a:solidFill>
                  <a:srgbClr val="7030A0"/>
                </a:solidFill>
              </a:rPr>
              <a:t>LDA</a:t>
            </a:r>
          </a:p>
          <a:p>
            <a:pPr>
              <a:buNone/>
            </a:pPr>
            <a:r>
              <a:rPr lang="en-GB" i="1" dirty="0"/>
              <a:t>MSE = 0.01</a:t>
            </a:r>
          </a:p>
          <a:p>
            <a:r>
              <a:rPr lang="en-GB" b="1" i="1" dirty="0">
                <a:solidFill>
                  <a:srgbClr val="7030A0"/>
                </a:solidFill>
              </a:rPr>
              <a:t>QDA</a:t>
            </a:r>
          </a:p>
          <a:p>
            <a:pPr>
              <a:buNone/>
            </a:pPr>
            <a:r>
              <a:rPr lang="en-GB" i="1" dirty="0"/>
              <a:t>MSE = 0.06547619</a:t>
            </a:r>
          </a:p>
          <a:p>
            <a:r>
              <a:rPr lang="en-GB" b="1" i="1" dirty="0">
                <a:solidFill>
                  <a:srgbClr val="7030A0"/>
                </a:solidFill>
              </a:rPr>
              <a:t>KNN </a:t>
            </a:r>
          </a:p>
          <a:p>
            <a:pPr>
              <a:buNone/>
            </a:pPr>
            <a:r>
              <a:rPr lang="en-GB" i="1" dirty="0"/>
              <a:t>MSE = 0.2</a:t>
            </a:r>
          </a:p>
          <a:p>
            <a:endParaRPr lang="en-GB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Recommendation of which model is the most suited and why</a:t>
            </a:r>
          </a:p>
        </p:txBody>
      </p:sp>
    </p:spTree>
    <p:extLst>
      <p:ext uri="{BB962C8B-B14F-4D97-AF65-F5344CB8AC3E}">
        <p14:creationId xmlns:p14="http://schemas.microsoft.com/office/powerpoint/2010/main" val="3683716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endParaRPr lang="en-GB" i="1" dirty="0"/>
          </a:p>
          <a:p>
            <a:r>
              <a:rPr lang="en-GB" b="1" i="1" dirty="0">
                <a:solidFill>
                  <a:srgbClr val="7030A0"/>
                </a:solidFill>
              </a:rPr>
              <a:t>Random forests</a:t>
            </a:r>
          </a:p>
          <a:p>
            <a:r>
              <a:rPr lang="en-GB" i="1" dirty="0"/>
              <a:t>MSE = </a:t>
            </a:r>
            <a:r>
              <a:rPr lang="en-US" i="1" dirty="0"/>
              <a:t>0.4851865</a:t>
            </a:r>
            <a:endParaRPr lang="en-GB" i="1" dirty="0"/>
          </a:p>
          <a:p>
            <a:endParaRPr lang="en-GB" i="1" dirty="0"/>
          </a:p>
          <a:p>
            <a:r>
              <a:rPr lang="en-GB" b="1" i="1" dirty="0">
                <a:solidFill>
                  <a:srgbClr val="7030A0"/>
                </a:solidFill>
              </a:rPr>
              <a:t>Boosting</a:t>
            </a:r>
          </a:p>
          <a:p>
            <a:r>
              <a:rPr lang="en-US" i="1" dirty="0"/>
              <a:t>MSE = 0.01899495 when lambda=0.001</a:t>
            </a:r>
          </a:p>
          <a:p>
            <a:r>
              <a:rPr lang="en-US" i="1" dirty="0"/>
              <a:t>MSE = 0.02205249 when lambda = 0.2</a:t>
            </a:r>
          </a:p>
          <a:p>
            <a:pPr>
              <a:buNone/>
            </a:pPr>
            <a:endParaRPr lang="en-GB" i="1" dirty="0"/>
          </a:p>
          <a:p>
            <a:r>
              <a:rPr lang="en-GB" i="1" dirty="0"/>
              <a:t>Thus it is clearly evident that boosting is the model to be used </a:t>
            </a:r>
            <a:r>
              <a:rPr lang="en-US" sz="2800" i="1" dirty="0">
                <a:latin typeface="Cambria" pitchFamily="18" charset="0"/>
                <a:ea typeface="Cambria" pitchFamily="18" charset="0"/>
              </a:rPr>
              <a:t>It happened to give us the most accurate prediction on testing set data compared to all other models in non linear models.</a:t>
            </a:r>
            <a:endParaRPr lang="en-GB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Recommendation of which model is the most suited and why</a:t>
            </a:r>
          </a:p>
        </p:txBody>
      </p:sp>
    </p:spTree>
    <p:extLst>
      <p:ext uri="{BB962C8B-B14F-4D97-AF65-F5344CB8AC3E}">
        <p14:creationId xmlns:p14="http://schemas.microsoft.com/office/powerpoint/2010/main" val="2281222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72067">
            <a:off x="3810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i="1" dirty="0"/>
              <a:t>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314812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latin typeface="Cambria" pitchFamily="18" charset="0"/>
                <a:ea typeface="Cambria" pitchFamily="18" charset="0"/>
              </a:rPr>
              <a:t>As all machine learning models require data pre-processing ,there were few pre-processing steps done to meet the demands of machine learning models which are as follows:</a:t>
            </a:r>
            <a:endParaRPr lang="en-GB" sz="2400" i="1" dirty="0"/>
          </a:p>
          <a:p>
            <a:pPr>
              <a:buNone/>
            </a:pPr>
            <a:r>
              <a:rPr lang="en-GB" sz="2400" i="1" dirty="0"/>
              <a:t>1) A lot of pre-processing had to be done to clean the data so that it can be turned into a usable format.</a:t>
            </a:r>
          </a:p>
          <a:p>
            <a:pPr>
              <a:buNone/>
            </a:pPr>
            <a:r>
              <a:rPr lang="en-GB" sz="2400" i="1" dirty="0"/>
              <a:t>2)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 Normalizing data was taken to fill their missing values in the dataset</a:t>
            </a:r>
            <a:endParaRPr lang="en-GB" sz="2400" i="1" dirty="0"/>
          </a:p>
          <a:p>
            <a:pPr>
              <a:buNone/>
            </a:pPr>
            <a:r>
              <a:rPr lang="en-GB" sz="2400" i="1" dirty="0"/>
              <a:t>3)The data extracted is then written into a csv file and thus 2 files of train and test are created.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Details of 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3426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n-US" sz="2800" i="1" dirty="0">
                <a:latin typeface="Cambria" pitchFamily="18" charset="0"/>
                <a:ea typeface="Cambria" pitchFamily="18" charset="0"/>
              </a:rPr>
              <a:t>1.Linear Regression:</a:t>
            </a:r>
          </a:p>
          <a:p>
            <a:pPr marL="18288" indent="0">
              <a:buNone/>
            </a:pPr>
            <a:r>
              <a:rPr lang="en-US" sz="2800" i="1" dirty="0">
                <a:latin typeface="Cambria" pitchFamily="18" charset="0"/>
                <a:ea typeface="Cambria" pitchFamily="18" charset="0"/>
              </a:rPr>
              <a:t>In this model, different significant parameters were used at a time to predict . Since there were more than one significant columns, model was not able to fit to the test set properly.</a:t>
            </a:r>
          </a:p>
          <a:p>
            <a:pPr marL="18288" indent="0">
              <a:buNone/>
            </a:pPr>
            <a:endParaRPr lang="en-US" sz="2800" i="1" dirty="0">
              <a:latin typeface="Cambria" pitchFamily="18" charset="0"/>
              <a:ea typeface="Cambria" pitchFamily="18" charset="0"/>
            </a:endParaRPr>
          </a:p>
          <a:p>
            <a:pPr marL="18288" indent="0">
              <a:buNone/>
            </a:pPr>
            <a:r>
              <a:rPr lang="en-US" sz="2800" i="1" dirty="0">
                <a:latin typeface="Cambria" pitchFamily="18" charset="0"/>
                <a:ea typeface="Cambria" pitchFamily="18" charset="0"/>
              </a:rPr>
              <a:t>2.Multiple Linear Regression:</a:t>
            </a:r>
          </a:p>
          <a:p>
            <a:pPr marL="18288" indent="0">
              <a:buNone/>
            </a:pPr>
            <a:r>
              <a:rPr lang="en-US" sz="2800" i="1" dirty="0">
                <a:latin typeface="Cambria" pitchFamily="18" charset="0"/>
                <a:ea typeface="Cambria" pitchFamily="18" charset="0"/>
              </a:rPr>
              <a:t>To increase the prediction accuracy, different parameters which affects the prediction were found out using their P values. </a:t>
            </a: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Overview of Linear models used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/>
              <a:t>The summary of  the same gives us an idea about the important variables which gives impact to the output.</a:t>
            </a:r>
          </a:p>
          <a:p>
            <a:pPr>
              <a:buNone/>
            </a:pPr>
            <a:r>
              <a:rPr lang="en-GB" sz="2400" i="1" dirty="0"/>
              <a:t>LINEAR :                                     MULTIPLE :</a:t>
            </a:r>
          </a:p>
          <a:p>
            <a:endParaRPr lang="en-GB" sz="2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Overviews of Linear Models used</a:t>
            </a:r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71786"/>
            <a:ext cx="4286280" cy="357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071810"/>
            <a:ext cx="435771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590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/>
              <a:t>We now look at the linear regression but with smaller model after removing unimportant variables:</a:t>
            </a:r>
          </a:p>
          <a:p>
            <a:endParaRPr lang="en-GB" sz="2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Overviews of Linear Models used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71744"/>
            <a:ext cx="7181850" cy="37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719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428760"/>
          </a:xfrm>
        </p:spPr>
        <p:txBody>
          <a:bodyPr>
            <a:normAutofit/>
          </a:bodyPr>
          <a:lstStyle/>
          <a:p>
            <a:r>
              <a:rPr lang="en-GB" sz="4000" i="1" dirty="0"/>
              <a:t>Non linear terms and their interaction</a:t>
            </a:r>
            <a:br>
              <a:rPr lang="en-GB" i="1" dirty="0"/>
            </a:br>
            <a:r>
              <a:rPr lang="en-GB" sz="3100" i="1" dirty="0"/>
              <a:t>Interaction:                           Non linear:</a:t>
            </a:r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2000240"/>
            <a:ext cx="42148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2000240"/>
            <a:ext cx="42148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303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757</TotalTime>
  <Words>1890</Words>
  <Application>Microsoft Office PowerPoint</Application>
  <PresentationFormat>On-screen Show (4:3)</PresentationFormat>
  <Paragraphs>203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Cambria</vt:lpstr>
      <vt:lpstr>Constantia</vt:lpstr>
      <vt:lpstr>Times New Roman</vt:lpstr>
      <vt:lpstr>Wingdings 2</vt:lpstr>
      <vt:lpstr>Paper</vt:lpstr>
      <vt:lpstr>Predicting water capacity in Chennai reservoirs</vt:lpstr>
      <vt:lpstr>Objective of the Project</vt:lpstr>
      <vt:lpstr>Motivation for selecting (or creating)  the dataset</vt:lpstr>
      <vt:lpstr>Description of the dataset</vt:lpstr>
      <vt:lpstr>Details of data pre-processing</vt:lpstr>
      <vt:lpstr>Overview of Linear models used</vt:lpstr>
      <vt:lpstr>Overviews of Linear Models used</vt:lpstr>
      <vt:lpstr>Overviews of Linear Models used</vt:lpstr>
      <vt:lpstr>Non linear terms and their interaction Interaction:                           Non linear:</vt:lpstr>
      <vt:lpstr>Details of methodology used for model selection and regularisation</vt:lpstr>
      <vt:lpstr>Comparative analysis of performance of  Linear models</vt:lpstr>
      <vt:lpstr>Classification models</vt:lpstr>
      <vt:lpstr>Overviews of Linear Models used</vt:lpstr>
      <vt:lpstr>Details of Validation tests</vt:lpstr>
      <vt:lpstr>Details of Validation tests </vt:lpstr>
      <vt:lpstr>Details of methodology used for model selection and regularisation</vt:lpstr>
      <vt:lpstr>Details of methodology used for model selection and regularisation</vt:lpstr>
      <vt:lpstr>Details of methodology used for model selection and regularisation</vt:lpstr>
      <vt:lpstr>Details of methodology used for model selection and regularisation</vt:lpstr>
      <vt:lpstr>Details of methodology used for model selection and regularisation</vt:lpstr>
      <vt:lpstr>Continued &gt;&gt;</vt:lpstr>
      <vt:lpstr>Continued &gt;&gt;</vt:lpstr>
      <vt:lpstr>Continued&gt;&gt;</vt:lpstr>
      <vt:lpstr>Details of methodology used for model selection and regularisation</vt:lpstr>
      <vt:lpstr>Details of methodology used for model selection and regularisation</vt:lpstr>
      <vt:lpstr>Details of methodology used for model selection and regularisation</vt:lpstr>
      <vt:lpstr>Ridge Regression and Lasso</vt:lpstr>
      <vt:lpstr>Details of methodology used for model selection and regularisation</vt:lpstr>
      <vt:lpstr>Overview of Non linear models used</vt:lpstr>
      <vt:lpstr>Overview of Non linear models used</vt:lpstr>
      <vt:lpstr>Overview of Non linear models used</vt:lpstr>
      <vt:lpstr>Overview of Non linear models used</vt:lpstr>
      <vt:lpstr>Overview of Non linear models used</vt:lpstr>
      <vt:lpstr>Overview of Non linear models used</vt:lpstr>
      <vt:lpstr>Overview of Non linear models used In the previous slides because of space constraints we could’nt see the things listed in y-axis .It is seen that pondi and other reservoirs are first three lines in the plot which has maximum importance.We can see the impact of them individually.</vt:lpstr>
      <vt:lpstr>Overview of Non linear models used</vt:lpstr>
      <vt:lpstr>Support Vector Machines</vt:lpstr>
      <vt:lpstr>SVM Plots</vt:lpstr>
      <vt:lpstr>Continued&gt;&gt;</vt:lpstr>
      <vt:lpstr>Overview of Non linear models used</vt:lpstr>
      <vt:lpstr>ROC curve</vt:lpstr>
      <vt:lpstr>Recommendation of which model is the most suited and why</vt:lpstr>
      <vt:lpstr>Recommendation of which model is the most suited and why</vt:lpstr>
      <vt:lpstr>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Elias</dc:creator>
  <cp:lastModifiedBy>Rohitha Avs</cp:lastModifiedBy>
  <cp:revision>77</cp:revision>
  <dcterms:created xsi:type="dcterms:W3CDTF">2006-08-16T00:00:00Z</dcterms:created>
  <dcterms:modified xsi:type="dcterms:W3CDTF">2020-03-18T15:13:16Z</dcterms:modified>
</cp:coreProperties>
</file>