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5" r:id="rId1"/>
  </p:sldMasterIdLst>
  <p:sldIdLst>
    <p:sldId id="259" r:id="rId2"/>
    <p:sldId id="260" r:id="rId3"/>
    <p:sldId id="261" r:id="rId4"/>
    <p:sldId id="262" r:id="rId5"/>
    <p:sldId id="263" r:id="rId6"/>
    <p:sldId id="264" r:id="rId7"/>
    <p:sldId id="265" r:id="rId8"/>
    <p:sldId id="266" r:id="rId9"/>
    <p:sldId id="267" r:id="rId10"/>
    <p:sldId id="268" r:id="rId11"/>
    <p:sldId id="269" r:id="rId12"/>
    <p:sldId id="277" r:id="rId13"/>
    <p:sldId id="273" r:id="rId14"/>
    <p:sldId id="274" r:id="rId15"/>
    <p:sldId id="275" r:id="rId16"/>
    <p:sldId id="276"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30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6/6/2020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GoogleCloudPlatform/endpoints-codelab-android/blob/master/images/EntitiesInDatastore.p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timesofindia.indiatimes.com/topic/mobile-apps-for-women's-safety" TargetMode="External"/><Relationship Id="rId2" Type="http://schemas.openxmlformats.org/officeDocument/2006/relationships/hyperlink" Target="http://efytimes.com/e1/118387/SURAKSHA-A-Device-To-Help-Women-In-Distress-An-Initiative-By-A-Student-Of-ITM-University-Gurgaon.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 xmlns:a16="http://schemas.microsoft.com/office/drawing/2014/main" id="{0D1F047C-C727-42A7-85C5-68C5AA1B1A93}"/>
              </a:ext>
            </a:extLst>
          </p:cNvPr>
          <p:cNvSpPr>
            <a:spLocks noGrp="1"/>
          </p:cNvSpPr>
          <p:nvPr>
            <p:ph type="ctrTitle"/>
          </p:nvPr>
        </p:nvSpPr>
        <p:spPr>
          <a:xfrm>
            <a:off x="1521613" y="1662273"/>
            <a:ext cx="9440034" cy="1397951"/>
          </a:xfrm>
        </p:spPr>
        <p:txBody>
          <a:bodyPr>
            <a:noAutofit/>
          </a:bodyPr>
          <a:lstStyle/>
          <a:p>
            <a:r>
              <a:rPr lang="en-US" sz="4800" dirty="0"/>
              <a:t>CLOUD BASED E-SALVATION FOR WOMEN SAFETY</a:t>
            </a:r>
          </a:p>
        </p:txBody>
      </p:sp>
      <p:sp>
        <p:nvSpPr>
          <p:cNvPr id="3" name="Subtitle 2">
            <a:extLst>
              <a:ext uri="{FF2B5EF4-FFF2-40B4-BE49-F238E27FC236}">
                <a16:creationId xmlns="" xmlns:a16="http://schemas.microsoft.com/office/drawing/2014/main" id="{DB93FB3F-A8D4-46D3-A1C6-C79C64563729}"/>
              </a:ext>
            </a:extLst>
          </p:cNvPr>
          <p:cNvSpPr>
            <a:spLocks noGrp="1"/>
          </p:cNvSpPr>
          <p:nvPr>
            <p:ph type="subTitle" idx="1"/>
          </p:nvPr>
        </p:nvSpPr>
        <p:spPr>
          <a:xfrm>
            <a:off x="133165" y="3060224"/>
            <a:ext cx="11896078" cy="3393841"/>
          </a:xfrm>
        </p:spPr>
        <p:txBody>
          <a:bodyPr>
            <a:normAutofit fontScale="70000" lnSpcReduction="20000"/>
          </a:bodyPr>
          <a:lstStyle/>
          <a:p>
            <a:r>
              <a:rPr lang="en-US" sz="4000" dirty="0"/>
              <a:t>       </a:t>
            </a:r>
          </a:p>
          <a:p>
            <a:r>
              <a:rPr lang="en-US" sz="2400" dirty="0"/>
              <a:t>            </a:t>
            </a:r>
          </a:p>
          <a:p>
            <a:r>
              <a:rPr lang="en-US" sz="2400" dirty="0"/>
              <a:t>                                                                                                                                                                AVULA.ROHITHA 17BLC1007</a:t>
            </a:r>
          </a:p>
          <a:p>
            <a:r>
              <a:rPr lang="en-US" sz="2400" dirty="0"/>
              <a:t>                                                                                                                                                                              G.BHAVYA 17BLC1023</a:t>
            </a:r>
          </a:p>
          <a:p>
            <a:r>
              <a:rPr lang="en-US" sz="2400" dirty="0"/>
              <a:t>                                                                                                                                                                     ISHAN GOGNA 17BLC1148     </a:t>
            </a:r>
          </a:p>
          <a:p>
            <a:r>
              <a:rPr lang="en-US" sz="2400" dirty="0"/>
              <a:t>                                                                                                 ECM3002 CLOUD COMPUTING AND DISTRIBUTED COMPUTING</a:t>
            </a:r>
          </a:p>
          <a:p>
            <a:r>
              <a:rPr lang="en-US" sz="2400" dirty="0"/>
              <a:t>                                                                                                                                                                FACULTY: Dr.SOFANA REKA S</a:t>
            </a:r>
          </a:p>
          <a:p>
            <a:endParaRPr lang="en-US" sz="2400" dirty="0"/>
          </a:p>
          <a:p>
            <a:endParaRPr lang="en-US" sz="2400" dirty="0"/>
          </a:p>
          <a:p>
            <a:endParaRPr lang="en-US" sz="2800" dirty="0"/>
          </a:p>
          <a:p>
            <a:endParaRPr lang="en-US" sz="2800" dirty="0"/>
          </a:p>
        </p:txBody>
      </p:sp>
    </p:spTree>
    <p:extLst>
      <p:ext uri="{BB962C8B-B14F-4D97-AF65-F5344CB8AC3E}">
        <p14:creationId xmlns:p14="http://schemas.microsoft.com/office/powerpoint/2010/main" val="633738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87570"/>
            <a:ext cx="11617569" cy="5990492"/>
          </a:xfrm>
        </p:spPr>
        <p:txBody>
          <a:bodyPr>
            <a:noAutofit/>
          </a:bodyPr>
          <a:lstStyle/>
          <a:p>
            <a:r>
              <a:rPr lang="en-IN" sz="1600" dirty="0"/>
              <a:t>Make sure the backend is running, and select the module and press Run. </a:t>
            </a:r>
            <a:r>
              <a:rPr lang="en-IN" sz="1600" dirty="0">
                <a:effectLst/>
              </a:rPr>
              <a:t>If we don't have the emulator running, this should bring up this dialog:</a:t>
            </a:r>
          </a:p>
          <a:p>
            <a:pPr marL="36900" indent="0">
              <a:buNone/>
            </a:pPr>
            <a:endParaRPr lang="en-IN" sz="1600" dirty="0"/>
          </a:p>
          <a:p>
            <a:pPr marL="36900" indent="0">
              <a:buNone/>
            </a:pPr>
            <a:endParaRPr lang="en-IN" sz="1600" dirty="0"/>
          </a:p>
          <a:p>
            <a:pPr marL="36900" indent="0">
              <a:buNone/>
            </a:pPr>
            <a:endParaRPr lang="en-IN" sz="1600" dirty="0"/>
          </a:p>
          <a:p>
            <a:pPr marL="36900" indent="0">
              <a:buNone/>
            </a:pPr>
            <a:endParaRPr lang="en-IN" sz="1600" dirty="0"/>
          </a:p>
          <a:p>
            <a:pPr marL="36900" indent="0">
              <a:buNone/>
            </a:pPr>
            <a:endParaRPr lang="en-IN" sz="1600" dirty="0">
              <a:effectLst/>
            </a:endParaRPr>
          </a:p>
          <a:p>
            <a:pPr marL="36900" indent="0">
              <a:buNone/>
            </a:pPr>
            <a:r>
              <a:rPr lang="en-IN" sz="1600" dirty="0">
                <a:effectLst/>
              </a:rPr>
              <a:t>Click OK and wait for the emulator to start. Once started, we can start using the application . We can now run and test the backend locally, and deploy the backend using Android Studio. To run the backend template locally:</a:t>
            </a:r>
          </a:p>
          <a:p>
            <a:pPr marL="494100" indent="-457200">
              <a:buAutoNum type="arabicPeriod"/>
            </a:pPr>
            <a:r>
              <a:rPr lang="en-IN" sz="1600" dirty="0">
                <a:effectLst/>
              </a:rPr>
              <a:t>Click </a:t>
            </a:r>
            <a:r>
              <a:rPr lang="en-IN" sz="1600" b="1" dirty="0">
                <a:effectLst/>
              </a:rPr>
              <a:t>Run</a:t>
            </a:r>
            <a:r>
              <a:rPr lang="en-IN" sz="1600" dirty="0">
                <a:effectLst/>
              </a:rPr>
              <a:t> &gt; </a:t>
            </a:r>
            <a:r>
              <a:rPr lang="en-IN" sz="1600" b="1" dirty="0">
                <a:effectLst/>
              </a:rPr>
              <a:t>Edit Configurations</a:t>
            </a:r>
            <a:r>
              <a:rPr lang="en-IN" sz="1600" dirty="0">
                <a:effectLst/>
              </a:rPr>
              <a:t> to open the Run/Debug Configurations form .</a:t>
            </a:r>
          </a:p>
          <a:p>
            <a:pPr marL="494100" indent="-457200">
              <a:buAutoNum type="arabicPeriod"/>
            </a:pPr>
            <a:r>
              <a:rPr lang="en-IN" sz="1600" dirty="0">
                <a:effectLst/>
              </a:rPr>
              <a:t>In the left pane, under App Engine </a:t>
            </a:r>
            <a:r>
              <a:rPr lang="en-IN" sz="1600" dirty="0" err="1">
                <a:effectLst/>
              </a:rPr>
              <a:t>DevAppServer</a:t>
            </a:r>
            <a:r>
              <a:rPr lang="en-IN" sz="1600" dirty="0">
                <a:effectLst/>
              </a:rPr>
              <a:t>, locate the backend module we added, select it, and click </a:t>
            </a:r>
            <a:r>
              <a:rPr lang="en-IN" sz="1600" b="1" dirty="0">
                <a:effectLst/>
              </a:rPr>
              <a:t>OK</a:t>
            </a:r>
            <a:r>
              <a:rPr lang="en-IN" sz="1600" dirty="0">
                <a:effectLst/>
              </a:rPr>
              <a:t>.</a:t>
            </a:r>
          </a:p>
          <a:p>
            <a:pPr marL="494100" indent="-457200">
              <a:buAutoNum type="arabicPeriod"/>
            </a:pPr>
            <a:r>
              <a:rPr lang="en-IN" sz="1600" dirty="0">
                <a:effectLst/>
              </a:rPr>
              <a:t>Click </a:t>
            </a:r>
            <a:r>
              <a:rPr lang="en-IN" sz="1600" b="1" dirty="0">
                <a:effectLst/>
              </a:rPr>
              <a:t>Build</a:t>
            </a:r>
            <a:r>
              <a:rPr lang="en-IN" sz="1600" dirty="0">
                <a:effectLst/>
              </a:rPr>
              <a:t> &gt; </a:t>
            </a:r>
            <a:r>
              <a:rPr lang="en-IN" sz="1600" b="1" dirty="0">
                <a:effectLst/>
              </a:rPr>
              <a:t>Rebuild Project</a:t>
            </a:r>
            <a:r>
              <a:rPr lang="en-IN" sz="1600" dirty="0">
                <a:effectLst/>
              </a:rPr>
              <a:t> and wait for the build to finish.</a:t>
            </a:r>
          </a:p>
          <a:p>
            <a:pPr marL="494100" indent="-457200">
              <a:buAutoNum type="arabicPeriod"/>
            </a:pPr>
            <a:r>
              <a:rPr lang="en-IN" sz="1600" dirty="0">
                <a:effectLst/>
              </a:rPr>
              <a:t>Select </a:t>
            </a:r>
            <a:r>
              <a:rPr lang="en-IN" sz="1600" b="1" dirty="0">
                <a:effectLst/>
              </a:rPr>
              <a:t>Run</a:t>
            </a:r>
            <a:r>
              <a:rPr lang="en-IN" sz="1600" dirty="0">
                <a:effectLst/>
              </a:rPr>
              <a:t> &gt; </a:t>
            </a:r>
            <a:r>
              <a:rPr lang="en-IN" sz="1600" dirty="0"/>
              <a:t>&lt;backend-module-name&gt;</a:t>
            </a:r>
            <a:r>
              <a:rPr lang="en-IN" sz="1600" dirty="0">
                <a:effectLst/>
              </a:rPr>
              <a:t> to launch the backend in the local App Engine development server in Android Studio</a:t>
            </a:r>
          </a:p>
          <a:p>
            <a:pPr marL="494100" indent="-457200">
              <a:buAutoNum type="arabicPeriod"/>
            </a:pPr>
            <a:endParaRPr lang="en-IN" sz="1600" dirty="0">
              <a:effectLst/>
            </a:endParaRPr>
          </a:p>
          <a:p>
            <a:pPr marL="36900" indent="0">
              <a:buNone/>
            </a:pPr>
            <a:r>
              <a:rPr lang="en-IN" sz="1600" dirty="0"/>
              <a:t/>
            </a:r>
            <a:br>
              <a:rPr lang="en-IN" sz="1600" dirty="0"/>
            </a:br>
            <a:endParaRPr lang="en-IN"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611" y="787644"/>
            <a:ext cx="301942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7548" y="5140570"/>
            <a:ext cx="268605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7479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184" y="222738"/>
            <a:ext cx="11711353" cy="6013939"/>
          </a:xfrm>
        </p:spPr>
        <p:txBody>
          <a:bodyPr>
            <a:normAutofit fontScale="92500" lnSpcReduction="10000"/>
          </a:bodyPr>
          <a:lstStyle/>
          <a:p>
            <a:pPr marL="36900" indent="0">
              <a:buNone/>
            </a:pPr>
            <a:r>
              <a:rPr lang="en-IN" sz="2000" dirty="0"/>
              <a:t>5. </a:t>
            </a:r>
            <a:r>
              <a:rPr lang="en-IN" sz="2000" dirty="0">
                <a:effectLst/>
              </a:rPr>
              <a:t>Wait for the backend to start up in the development server; when it finishes loading, a message is displayed in the console. At this point, the default backend from the template is successfully running. However, Android app is not yet connected to the backend. To access the backend, we need to add some code to the Android app.</a:t>
            </a:r>
          </a:p>
          <a:p>
            <a:pPr marL="36900" indent="0">
              <a:buNone/>
            </a:pPr>
            <a:r>
              <a:rPr lang="en-IN" sz="2000" dirty="0">
                <a:effectLst/>
              </a:rPr>
              <a:t>6. Now, navigate to the </a:t>
            </a:r>
            <a:r>
              <a:rPr lang="en-IN" sz="2000" dirty="0" err="1"/>
              <a:t>build.gradle</a:t>
            </a:r>
            <a:r>
              <a:rPr lang="en-IN" sz="2000" dirty="0">
                <a:effectLst/>
              </a:rPr>
              <a:t> file at the root of the module and we should make sure that the </a:t>
            </a:r>
            <a:r>
              <a:rPr lang="en-IN" sz="2000" dirty="0" err="1"/>
              <a:t>appengine</a:t>
            </a:r>
            <a:r>
              <a:rPr lang="en-IN" sz="2000" dirty="0">
                <a:effectLst/>
              </a:rPr>
              <a:t> section contains this authorization attribute which will allow </a:t>
            </a:r>
            <a:r>
              <a:rPr lang="en-IN" sz="2000" dirty="0" err="1">
                <a:effectLst/>
              </a:rPr>
              <a:t>Gradle</a:t>
            </a:r>
            <a:r>
              <a:rPr lang="en-IN" sz="2000" dirty="0">
                <a:effectLst/>
              </a:rPr>
              <a:t> to propagate the Google Cloud OAuth2 credentials to deploy the backend to Google App Engine.</a:t>
            </a:r>
          </a:p>
          <a:p>
            <a:pPr marL="36900" indent="0">
              <a:buNone/>
            </a:pPr>
            <a:r>
              <a:rPr lang="en-IN" sz="2000" dirty="0">
                <a:effectLst/>
              </a:rPr>
              <a:t>7. Now </a:t>
            </a:r>
            <a:r>
              <a:rPr lang="en-IN" sz="2000" b="1" dirty="0">
                <a:effectLst/>
              </a:rPr>
              <a:t>open a terminal window</a:t>
            </a:r>
            <a:r>
              <a:rPr lang="en-IN" sz="2000" dirty="0">
                <a:effectLst/>
              </a:rPr>
              <a:t> and set the directory to the root of the project (select the top node and </a:t>
            </a:r>
            <a:r>
              <a:rPr lang="en-IN" sz="2000" b="1" dirty="0">
                <a:effectLst/>
              </a:rPr>
              <a:t>Edit &gt; Copy Path</a:t>
            </a:r>
            <a:r>
              <a:rPr lang="en-IN" sz="2000" dirty="0">
                <a:effectLst/>
              </a:rPr>
              <a:t>).</a:t>
            </a:r>
          </a:p>
          <a:p>
            <a:pPr marL="36900" indent="0">
              <a:buNone/>
            </a:pPr>
            <a:endParaRPr lang="en-IN" sz="2000" dirty="0">
              <a:effectLst/>
            </a:endParaRPr>
          </a:p>
          <a:p>
            <a:pPr marL="36900" indent="0">
              <a:buNone/>
            </a:pPr>
            <a:endParaRPr lang="en-IN" sz="2000" dirty="0">
              <a:effectLst/>
            </a:endParaRPr>
          </a:p>
          <a:p>
            <a:pPr marL="36900" indent="0">
              <a:buNone/>
            </a:pPr>
            <a:r>
              <a:rPr lang="en-IN" sz="2000" dirty="0">
                <a:effectLst/>
              </a:rPr>
              <a:t>8. On the command line type the command : ./</a:t>
            </a:r>
            <a:r>
              <a:rPr lang="en-IN" sz="2000" dirty="0" err="1">
                <a:effectLst/>
              </a:rPr>
              <a:t>gradlew</a:t>
            </a:r>
            <a:r>
              <a:rPr lang="en-IN" sz="2000" dirty="0">
                <a:effectLst/>
              </a:rPr>
              <a:t> </a:t>
            </a:r>
            <a:r>
              <a:rPr lang="en-IN" sz="2000" dirty="0" err="1">
                <a:effectLst/>
              </a:rPr>
              <a:t>WomensafetyTxtBackend:appengineUpdate</a:t>
            </a:r>
            <a:r>
              <a:rPr lang="en-IN" sz="2000" dirty="0">
                <a:effectLst/>
              </a:rPr>
              <a:t>.</a:t>
            </a:r>
          </a:p>
          <a:p>
            <a:pPr marL="36900" indent="0">
              <a:buNone/>
            </a:pPr>
            <a:r>
              <a:rPr lang="en-IN" sz="2000" dirty="0">
                <a:effectLst/>
              </a:rPr>
              <a:t>9. Once the backend is successfully deployed, we now go back to the console.developers.google.com and check the dashboard, current application version, logs, etc.</a:t>
            </a:r>
          </a:p>
          <a:p>
            <a:pPr marL="36900" indent="0">
              <a:buNone/>
            </a:pPr>
            <a:r>
              <a:rPr lang="en-IN" sz="2000" dirty="0">
                <a:effectLst/>
              </a:rPr>
              <a:t>10. Rebuilding the Android application will pick up the changes made to the backend so we don't need to explicitly re-install the Endpoints client libraries.</a:t>
            </a:r>
          </a:p>
          <a:p>
            <a:pPr marL="36900" indent="0">
              <a:buNone/>
            </a:pPr>
            <a:r>
              <a:rPr lang="en-IN" sz="2000" dirty="0">
                <a:effectLst/>
              </a:rPr>
              <a:t>11. </a:t>
            </a:r>
            <a:r>
              <a:rPr lang="en-IN" sz="2000" dirty="0"/>
              <a:t>Now </a:t>
            </a:r>
            <a:r>
              <a:rPr lang="en-IN" sz="2000" dirty="0">
                <a:effectLst/>
              </a:rPr>
              <a:t>run the Android client one more time</a:t>
            </a:r>
          </a:p>
          <a:p>
            <a:pPr marL="36900" indent="0">
              <a:buNone/>
            </a:pPr>
            <a:endParaRPr lang="en-IN"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719" y="2617908"/>
            <a:ext cx="38481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069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480646"/>
            <a:ext cx="10353762" cy="5896708"/>
          </a:xfrm>
        </p:spPr>
        <p:txBody>
          <a:bodyPr/>
          <a:lstStyle/>
          <a:p>
            <a:endParaRPr lang="en-IN" dirty="0">
              <a:effectLst/>
            </a:endParaRPr>
          </a:p>
          <a:p>
            <a:endParaRPr lang="en-GB" dirty="0" smtClean="0">
              <a:effectLst/>
            </a:endParaRPr>
          </a:p>
          <a:p>
            <a:endParaRPr lang="en-GB" dirty="0">
              <a:effectLst/>
            </a:endParaRPr>
          </a:p>
          <a:p>
            <a:endParaRPr lang="en-GB" dirty="0" smtClean="0">
              <a:effectLst/>
            </a:endParaRPr>
          </a:p>
          <a:p>
            <a:endParaRPr lang="en-GB" dirty="0">
              <a:effectLst/>
            </a:endParaRPr>
          </a:p>
          <a:p>
            <a:endParaRPr lang="en-GB" dirty="0" smtClean="0">
              <a:effectLst/>
            </a:endParaRPr>
          </a:p>
          <a:p>
            <a:pPr marL="36900" indent="0">
              <a:buNone/>
            </a:pPr>
            <a:endParaRPr lang="en-GB" dirty="0" smtClean="0">
              <a:effectLst/>
            </a:endParaRPr>
          </a:p>
          <a:p>
            <a:pPr marL="36900" indent="0">
              <a:buNone/>
            </a:pPr>
            <a:endParaRPr lang="en-GB" dirty="0">
              <a:effectLst/>
            </a:endParaRPr>
          </a:p>
          <a:p>
            <a:pPr marL="36900" indent="0">
              <a:buNone/>
            </a:pPr>
            <a:r>
              <a:rPr lang="en-GB" dirty="0" smtClean="0">
                <a:effectLst/>
              </a:rPr>
              <a:t>As </a:t>
            </a:r>
            <a:r>
              <a:rPr lang="en-GB" dirty="0">
                <a:effectLst/>
              </a:rPr>
              <a:t>you can see in the screenshot above a query of </a:t>
            </a:r>
            <a:r>
              <a:rPr lang="en-GB" dirty="0" err="1">
                <a:effectLst/>
              </a:rPr>
              <a:t>TaskBean</a:t>
            </a:r>
            <a:r>
              <a:rPr lang="en-GB" dirty="0">
                <a:effectLst/>
              </a:rPr>
              <a:t> entities in the Cloud </a:t>
            </a:r>
            <a:r>
              <a:rPr lang="en-GB" dirty="0" err="1">
                <a:effectLst/>
              </a:rPr>
              <a:t>Datastore</a:t>
            </a:r>
            <a:r>
              <a:rPr lang="en-GB" dirty="0">
                <a:effectLst/>
              </a:rPr>
              <a:t> returns the list of tasks in our application!</a:t>
            </a:r>
            <a:endParaRPr lang="en-IN" dirty="0">
              <a:effectLst/>
            </a:endParaRPr>
          </a:p>
          <a:p>
            <a:pPr marL="36900" indent="0">
              <a:buNone/>
            </a:pPr>
            <a:endParaRPr lang="en-IN" dirty="0"/>
          </a:p>
        </p:txBody>
      </p:sp>
      <p:pic>
        <p:nvPicPr>
          <p:cNvPr id="4" name="Picture 3" descr="image alt text">
            <a:hlinkClick r:id="rId2" tgtFrame="&quot;_blank&quo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70367" y="1153574"/>
            <a:ext cx="6324063" cy="3336364"/>
          </a:xfrm>
          <a:prstGeom prst="rect">
            <a:avLst/>
          </a:prstGeom>
          <a:noFill/>
          <a:ln>
            <a:noFill/>
          </a:ln>
        </p:spPr>
      </p:pic>
    </p:spTree>
    <p:extLst>
      <p:ext uri="{BB962C8B-B14F-4D97-AF65-F5344CB8AC3E}">
        <p14:creationId xmlns:p14="http://schemas.microsoft.com/office/powerpoint/2010/main" val="3429858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8807A7-3E8F-4507-AF20-DAF3CF3526BA}"/>
              </a:ext>
            </a:extLst>
          </p:cNvPr>
          <p:cNvSpPr>
            <a:spLocks noGrp="1"/>
          </p:cNvSpPr>
          <p:nvPr>
            <p:ph type="title"/>
          </p:nvPr>
        </p:nvSpPr>
        <p:spPr/>
        <p:txBody>
          <a:bodyPr>
            <a:normAutofit/>
          </a:bodyPr>
          <a:lstStyle/>
          <a:p>
            <a:r>
              <a:rPr lang="en-IN" sz="4000" dirty="0"/>
              <a:t>SCREENSHOTS IN ANDROID STUDIO</a:t>
            </a:r>
          </a:p>
        </p:txBody>
      </p:sp>
      <p:pic>
        <p:nvPicPr>
          <p:cNvPr id="7" name="Picture 6">
            <a:extLst>
              <a:ext uri="{FF2B5EF4-FFF2-40B4-BE49-F238E27FC236}">
                <a16:creationId xmlns="" xmlns:a16="http://schemas.microsoft.com/office/drawing/2014/main" id="{81F6525E-264D-4C56-AD32-98DEE0606B74}"/>
              </a:ext>
            </a:extLst>
          </p:cNvPr>
          <p:cNvPicPr/>
          <p:nvPr/>
        </p:nvPicPr>
        <p:blipFill>
          <a:blip r:embed="rId2"/>
          <a:stretch>
            <a:fillRect/>
          </a:stretch>
        </p:blipFill>
        <p:spPr>
          <a:xfrm>
            <a:off x="282857" y="2076450"/>
            <a:ext cx="5239053" cy="3714749"/>
          </a:xfrm>
          <a:prstGeom prst="rect">
            <a:avLst/>
          </a:prstGeom>
        </p:spPr>
      </p:pic>
      <p:pic>
        <p:nvPicPr>
          <p:cNvPr id="8" name="Content Placeholder 7">
            <a:extLst>
              <a:ext uri="{FF2B5EF4-FFF2-40B4-BE49-F238E27FC236}">
                <a16:creationId xmlns="" xmlns:a16="http://schemas.microsoft.com/office/drawing/2014/main" id="{A1C29A32-7E04-4FEE-A959-DC3E1A52A5C2}"/>
              </a:ext>
            </a:extLst>
          </p:cNvPr>
          <p:cNvPicPr>
            <a:picLocks noGrp="1"/>
          </p:cNvPicPr>
          <p:nvPr>
            <p:ph idx="1"/>
          </p:nvPr>
        </p:nvPicPr>
        <p:blipFill>
          <a:blip r:embed="rId3"/>
          <a:stretch>
            <a:fillRect/>
          </a:stretch>
        </p:blipFill>
        <p:spPr>
          <a:xfrm>
            <a:off x="5846020" y="2076449"/>
            <a:ext cx="5490765" cy="3714750"/>
          </a:xfrm>
          <a:prstGeom prst="rect">
            <a:avLst/>
          </a:prstGeom>
        </p:spPr>
      </p:pic>
    </p:spTree>
    <p:extLst>
      <p:ext uri="{BB962C8B-B14F-4D97-AF65-F5344CB8AC3E}">
        <p14:creationId xmlns:p14="http://schemas.microsoft.com/office/powerpoint/2010/main" val="2261706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73E0F8-A8A4-455A-B991-34E09C5DFA80}"/>
              </a:ext>
            </a:extLst>
          </p:cNvPr>
          <p:cNvSpPr>
            <a:spLocks noGrp="1"/>
          </p:cNvSpPr>
          <p:nvPr>
            <p:ph type="title"/>
          </p:nvPr>
        </p:nvSpPr>
        <p:spPr/>
        <p:txBody>
          <a:bodyPr/>
          <a:lstStyle/>
          <a:p>
            <a:r>
              <a:rPr lang="en-IN" dirty="0"/>
              <a:t>&gt;&gt;Continue</a:t>
            </a:r>
          </a:p>
        </p:txBody>
      </p:sp>
      <p:pic>
        <p:nvPicPr>
          <p:cNvPr id="4" name="Content Placeholder 3">
            <a:extLst>
              <a:ext uri="{FF2B5EF4-FFF2-40B4-BE49-F238E27FC236}">
                <a16:creationId xmlns="" xmlns:a16="http://schemas.microsoft.com/office/drawing/2014/main" id="{08000E36-4FD8-47A0-BF38-B4F1CADA1926}"/>
              </a:ext>
            </a:extLst>
          </p:cNvPr>
          <p:cNvPicPr>
            <a:picLocks noGrp="1"/>
          </p:cNvPicPr>
          <p:nvPr>
            <p:ph idx="1"/>
          </p:nvPr>
        </p:nvPicPr>
        <p:blipFill>
          <a:blip r:embed="rId2"/>
          <a:stretch>
            <a:fillRect/>
          </a:stretch>
        </p:blipFill>
        <p:spPr>
          <a:xfrm>
            <a:off x="913795" y="2218493"/>
            <a:ext cx="5182205" cy="3714750"/>
          </a:xfrm>
          <a:prstGeom prst="rect">
            <a:avLst/>
          </a:prstGeom>
        </p:spPr>
      </p:pic>
      <p:pic>
        <p:nvPicPr>
          <p:cNvPr id="5" name="Picture 4">
            <a:extLst>
              <a:ext uri="{FF2B5EF4-FFF2-40B4-BE49-F238E27FC236}">
                <a16:creationId xmlns="" xmlns:a16="http://schemas.microsoft.com/office/drawing/2014/main" id="{2BAAC5E3-4CF6-4C38-8990-D065AF174F59}"/>
              </a:ext>
            </a:extLst>
          </p:cNvPr>
          <p:cNvPicPr/>
          <p:nvPr/>
        </p:nvPicPr>
        <p:blipFill>
          <a:blip r:embed="rId3"/>
          <a:stretch>
            <a:fillRect/>
          </a:stretch>
        </p:blipFill>
        <p:spPr>
          <a:xfrm>
            <a:off x="6383045" y="2218493"/>
            <a:ext cx="4895160" cy="3649647"/>
          </a:xfrm>
          <a:prstGeom prst="rect">
            <a:avLst/>
          </a:prstGeom>
        </p:spPr>
      </p:pic>
    </p:spTree>
    <p:extLst>
      <p:ext uri="{BB962C8B-B14F-4D97-AF65-F5344CB8AC3E}">
        <p14:creationId xmlns:p14="http://schemas.microsoft.com/office/powerpoint/2010/main" val="586030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EDEE4A-A4EF-4204-B817-6080752D15BA}"/>
              </a:ext>
            </a:extLst>
          </p:cNvPr>
          <p:cNvSpPr>
            <a:spLocks noGrp="1"/>
          </p:cNvSpPr>
          <p:nvPr>
            <p:ph type="title"/>
          </p:nvPr>
        </p:nvSpPr>
        <p:spPr/>
        <p:txBody>
          <a:bodyPr/>
          <a:lstStyle/>
          <a:p>
            <a:r>
              <a:rPr lang="en-IN" dirty="0"/>
              <a:t>RESULTS</a:t>
            </a:r>
          </a:p>
        </p:txBody>
      </p:sp>
      <p:pic>
        <p:nvPicPr>
          <p:cNvPr id="4" name="Content Placeholder 3" descr="1">
            <a:extLst>
              <a:ext uri="{FF2B5EF4-FFF2-40B4-BE49-F238E27FC236}">
                <a16:creationId xmlns="" xmlns:a16="http://schemas.microsoft.com/office/drawing/2014/main" id="{3B7CB4DE-5E2E-4A4E-A02C-C83E2D6C7DF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2913" y="2014304"/>
            <a:ext cx="2087575" cy="3714750"/>
          </a:xfrm>
          <a:prstGeom prst="rect">
            <a:avLst/>
          </a:prstGeom>
          <a:noFill/>
          <a:ln>
            <a:noFill/>
          </a:ln>
        </p:spPr>
      </p:pic>
      <p:pic>
        <p:nvPicPr>
          <p:cNvPr id="5" name="Picture 4" descr="5">
            <a:extLst>
              <a:ext uri="{FF2B5EF4-FFF2-40B4-BE49-F238E27FC236}">
                <a16:creationId xmlns="" xmlns:a16="http://schemas.microsoft.com/office/drawing/2014/main" id="{EE350931-FDF3-49B5-AE21-615AA364E24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83489" y="2014304"/>
            <a:ext cx="2212017" cy="3714750"/>
          </a:xfrm>
          <a:prstGeom prst="rect">
            <a:avLst/>
          </a:prstGeom>
          <a:noFill/>
          <a:ln>
            <a:noFill/>
          </a:ln>
        </p:spPr>
      </p:pic>
      <p:pic>
        <p:nvPicPr>
          <p:cNvPr id="6" name="Picture 5" descr="2">
            <a:extLst>
              <a:ext uri="{FF2B5EF4-FFF2-40B4-BE49-F238E27FC236}">
                <a16:creationId xmlns="" xmlns:a16="http://schemas.microsoft.com/office/drawing/2014/main" id="{8E7B1FEA-D02B-4A9B-AA0B-84880BC4413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818507" y="2014305"/>
            <a:ext cx="2212017" cy="3714749"/>
          </a:xfrm>
          <a:prstGeom prst="rect">
            <a:avLst/>
          </a:prstGeom>
          <a:noFill/>
          <a:ln>
            <a:noFill/>
          </a:ln>
        </p:spPr>
      </p:pic>
      <p:pic>
        <p:nvPicPr>
          <p:cNvPr id="7" name="Picture 6" descr="3">
            <a:extLst>
              <a:ext uri="{FF2B5EF4-FFF2-40B4-BE49-F238E27FC236}">
                <a16:creationId xmlns="" xmlns:a16="http://schemas.microsoft.com/office/drawing/2014/main" id="{1A7F0820-0F13-4749-BFA4-9B46F6689C7A}"/>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153525" y="2024198"/>
            <a:ext cx="2329933" cy="3714749"/>
          </a:xfrm>
          <a:prstGeom prst="rect">
            <a:avLst/>
          </a:prstGeom>
          <a:noFill/>
          <a:ln>
            <a:noFill/>
          </a:ln>
        </p:spPr>
      </p:pic>
      <p:pic>
        <p:nvPicPr>
          <p:cNvPr id="8" name="Picture 7" descr="4">
            <a:extLst>
              <a:ext uri="{FF2B5EF4-FFF2-40B4-BE49-F238E27FC236}">
                <a16:creationId xmlns="" xmlns:a16="http://schemas.microsoft.com/office/drawing/2014/main" id="{90665AAD-E6E7-47FC-8E07-6D85B88210E3}"/>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9606459" y="2024198"/>
            <a:ext cx="2342518" cy="3714749"/>
          </a:xfrm>
          <a:prstGeom prst="rect">
            <a:avLst/>
          </a:prstGeom>
          <a:noFill/>
          <a:ln>
            <a:noFill/>
          </a:ln>
        </p:spPr>
      </p:pic>
    </p:spTree>
    <p:extLst>
      <p:ext uri="{BB962C8B-B14F-4D97-AF65-F5344CB8AC3E}">
        <p14:creationId xmlns:p14="http://schemas.microsoft.com/office/powerpoint/2010/main" val="1132517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CD84FD-3C7C-47C9-9237-F4E1E98D9331}"/>
              </a:ext>
            </a:extLst>
          </p:cNvPr>
          <p:cNvSpPr>
            <a:spLocks noGrp="1"/>
          </p:cNvSpPr>
          <p:nvPr>
            <p:ph type="title"/>
          </p:nvPr>
        </p:nvSpPr>
        <p:spPr/>
        <p:txBody>
          <a:bodyPr/>
          <a:lstStyle/>
          <a:p>
            <a:r>
              <a:rPr lang="en-IN" dirty="0"/>
              <a:t>GOOGLE MAP AND SOS</a:t>
            </a:r>
          </a:p>
        </p:txBody>
      </p:sp>
      <p:pic>
        <p:nvPicPr>
          <p:cNvPr id="6" name="Picture 5">
            <a:extLst>
              <a:ext uri="{FF2B5EF4-FFF2-40B4-BE49-F238E27FC236}">
                <a16:creationId xmlns="" xmlns:a16="http://schemas.microsoft.com/office/drawing/2014/main" id="{C4DCBA74-9E96-44C4-9B87-6895982F0FDB}"/>
              </a:ext>
            </a:extLst>
          </p:cNvPr>
          <p:cNvPicPr/>
          <p:nvPr/>
        </p:nvPicPr>
        <p:blipFill>
          <a:blip r:embed="rId2"/>
          <a:stretch>
            <a:fillRect/>
          </a:stretch>
        </p:blipFill>
        <p:spPr>
          <a:xfrm>
            <a:off x="1031495" y="2341437"/>
            <a:ext cx="2463645" cy="3362325"/>
          </a:xfrm>
          <a:prstGeom prst="rect">
            <a:avLst/>
          </a:prstGeom>
        </p:spPr>
      </p:pic>
      <p:pic>
        <p:nvPicPr>
          <p:cNvPr id="7" name="Picture 6">
            <a:extLst>
              <a:ext uri="{FF2B5EF4-FFF2-40B4-BE49-F238E27FC236}">
                <a16:creationId xmlns="" xmlns:a16="http://schemas.microsoft.com/office/drawing/2014/main" id="{0630B44E-D549-432E-B230-66E477005130}"/>
              </a:ext>
            </a:extLst>
          </p:cNvPr>
          <p:cNvPicPr/>
          <p:nvPr/>
        </p:nvPicPr>
        <p:blipFill>
          <a:blip r:embed="rId3"/>
          <a:stretch>
            <a:fillRect/>
          </a:stretch>
        </p:blipFill>
        <p:spPr>
          <a:xfrm>
            <a:off x="3627030" y="2350963"/>
            <a:ext cx="2463646" cy="3362325"/>
          </a:xfrm>
          <a:prstGeom prst="rect">
            <a:avLst/>
          </a:prstGeom>
        </p:spPr>
      </p:pic>
      <p:pic>
        <p:nvPicPr>
          <p:cNvPr id="8" name="Picture 7">
            <a:extLst>
              <a:ext uri="{FF2B5EF4-FFF2-40B4-BE49-F238E27FC236}">
                <a16:creationId xmlns="" xmlns:a16="http://schemas.microsoft.com/office/drawing/2014/main" id="{FB02F780-E051-40C9-8211-467F10BEB675}"/>
              </a:ext>
            </a:extLst>
          </p:cNvPr>
          <p:cNvPicPr/>
          <p:nvPr/>
        </p:nvPicPr>
        <p:blipFill>
          <a:blip r:embed="rId4"/>
          <a:stretch>
            <a:fillRect/>
          </a:stretch>
        </p:blipFill>
        <p:spPr>
          <a:xfrm>
            <a:off x="8783331" y="2331913"/>
            <a:ext cx="2463646" cy="3381375"/>
          </a:xfrm>
          <a:prstGeom prst="rect">
            <a:avLst/>
          </a:prstGeom>
        </p:spPr>
      </p:pic>
      <p:pic>
        <p:nvPicPr>
          <p:cNvPr id="11" name="Content Placeholder 3">
            <a:extLst>
              <a:ext uri="{FF2B5EF4-FFF2-40B4-BE49-F238E27FC236}">
                <a16:creationId xmlns="" xmlns:a16="http://schemas.microsoft.com/office/drawing/2014/main" id="{ABD1ECCC-56F0-4C83-AD4E-CFEDE5E732C5}"/>
              </a:ext>
            </a:extLst>
          </p:cNvPr>
          <p:cNvPicPr>
            <a:picLocks noGrp="1"/>
          </p:cNvPicPr>
          <p:nvPr>
            <p:ph idx="1"/>
          </p:nvPr>
        </p:nvPicPr>
        <p:blipFill>
          <a:blip r:embed="rId5"/>
          <a:stretch>
            <a:fillRect/>
          </a:stretch>
        </p:blipFill>
        <p:spPr>
          <a:xfrm>
            <a:off x="6222566" y="2322387"/>
            <a:ext cx="2428875" cy="3381375"/>
          </a:xfrm>
          <a:prstGeom prst="rect">
            <a:avLst/>
          </a:prstGeom>
        </p:spPr>
      </p:pic>
    </p:spTree>
    <p:extLst>
      <p:ext uri="{BB962C8B-B14F-4D97-AF65-F5344CB8AC3E}">
        <p14:creationId xmlns:p14="http://schemas.microsoft.com/office/powerpoint/2010/main" val="16664896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87570"/>
            <a:ext cx="10353762" cy="961292"/>
          </a:xfrm>
        </p:spPr>
        <p:txBody>
          <a:bodyPr/>
          <a:lstStyle/>
          <a:p>
            <a:r>
              <a:rPr lang="en-IN" dirty="0"/>
              <a:t>APPLICATIONS</a:t>
            </a:r>
          </a:p>
        </p:txBody>
      </p:sp>
      <p:sp>
        <p:nvSpPr>
          <p:cNvPr id="3" name="Content Placeholder 2"/>
          <p:cNvSpPr>
            <a:spLocks noGrp="1"/>
          </p:cNvSpPr>
          <p:nvPr>
            <p:ph idx="1"/>
          </p:nvPr>
        </p:nvSpPr>
        <p:spPr>
          <a:xfrm>
            <a:off x="913795" y="1406769"/>
            <a:ext cx="10353762" cy="5005753"/>
          </a:xfrm>
        </p:spPr>
        <p:txBody>
          <a:bodyPr>
            <a:normAutofit/>
          </a:bodyPr>
          <a:lstStyle/>
          <a:p>
            <a:r>
              <a:rPr lang="en-IN" dirty="0"/>
              <a:t>The  android and cloud based solution can be used for empowering the women through Women Safety Application, the virtual helper.</a:t>
            </a:r>
          </a:p>
          <a:p>
            <a:r>
              <a:rPr lang="en-IN" dirty="0"/>
              <a:t>Improvement in condition of unsafe localities by sharing the information regarding it with concerned authorities through the application.</a:t>
            </a:r>
          </a:p>
          <a:p>
            <a:r>
              <a:rPr lang="en-IN" dirty="0"/>
              <a:t>This application sends the live location of the user.</a:t>
            </a:r>
          </a:p>
          <a:p>
            <a:r>
              <a:rPr lang="en-IN" b="1" dirty="0"/>
              <a:t>Disadvantages :</a:t>
            </a:r>
          </a:p>
          <a:p>
            <a:pPr marL="494100" indent="-457200">
              <a:buAutoNum type="arabicPeriod"/>
            </a:pPr>
            <a:r>
              <a:rPr lang="en-IN" dirty="0"/>
              <a:t>This application requires active internet connection.</a:t>
            </a:r>
          </a:p>
          <a:p>
            <a:pPr marL="494100" indent="-457200">
              <a:buAutoNum type="arabicPeriod"/>
            </a:pPr>
            <a:r>
              <a:rPr lang="en-IN" dirty="0"/>
              <a:t>User needs to put correct data or else it behaves abnormally.</a:t>
            </a:r>
          </a:p>
          <a:p>
            <a:pPr marL="36900" indent="0">
              <a:buNone/>
            </a:pPr>
            <a:r>
              <a:rPr lang="en-IN" dirty="0">
                <a:effectLst/>
              </a:rPr>
              <a:t>3.    All the existing systems must be connected to the GPRS service to work properly, hence cannot be used during emergency if there is no internet connectivity.</a:t>
            </a:r>
          </a:p>
          <a:p>
            <a:pPr marL="494100" indent="-457200">
              <a:buAutoNum type="arabicPeriod"/>
            </a:pPr>
            <a:endParaRPr lang="en-IN" dirty="0"/>
          </a:p>
        </p:txBody>
      </p:sp>
    </p:spTree>
    <p:extLst>
      <p:ext uri="{BB962C8B-B14F-4D97-AF65-F5344CB8AC3E}">
        <p14:creationId xmlns:p14="http://schemas.microsoft.com/office/powerpoint/2010/main" val="26380281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81354"/>
            <a:ext cx="10353762" cy="738554"/>
          </a:xfrm>
        </p:spPr>
        <p:txBody>
          <a:bodyPr/>
          <a:lstStyle/>
          <a:p>
            <a:r>
              <a:rPr lang="en-IN" dirty="0"/>
              <a:t>CONCLUSION</a:t>
            </a:r>
          </a:p>
        </p:txBody>
      </p:sp>
      <p:sp>
        <p:nvSpPr>
          <p:cNvPr id="3" name="Content Placeholder 2"/>
          <p:cNvSpPr>
            <a:spLocks noGrp="1"/>
          </p:cNvSpPr>
          <p:nvPr>
            <p:ph idx="1"/>
          </p:nvPr>
        </p:nvSpPr>
        <p:spPr>
          <a:xfrm>
            <a:off x="913795" y="1324708"/>
            <a:ext cx="10353762" cy="5005754"/>
          </a:xfrm>
        </p:spPr>
        <p:txBody>
          <a:bodyPr/>
          <a:lstStyle/>
          <a:p>
            <a:r>
              <a:rPr lang="en-IN" dirty="0"/>
              <a:t>In this project, the potential of using a software based solution for safety of women is investigated. A Women’s Safety Application is a step in the right direction as it empowers women, rather than forcing them to live in fear or isolation. The women will become less dependent on other people by using the Application as Virtual Helper. The App helps the women &amp; judiciary in punishing the criminals on a fast-track in case of any incidence. Also, the features implementing this goal will provide confidence and support to the women using the application. This application has the potential to win over these problems &amp; make women feel free of all worries in the society. The system is highly scalable and user friendly. This system will help in prevention of attacks on women and being victim of any sex scandal.</a:t>
            </a:r>
          </a:p>
        </p:txBody>
      </p:sp>
    </p:spTree>
    <p:extLst>
      <p:ext uri="{BB962C8B-B14F-4D97-AF65-F5344CB8AC3E}">
        <p14:creationId xmlns:p14="http://schemas.microsoft.com/office/powerpoint/2010/main" val="7569818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46185"/>
            <a:ext cx="10353762" cy="738553"/>
          </a:xfrm>
        </p:spPr>
        <p:txBody>
          <a:bodyPr/>
          <a:lstStyle/>
          <a:p>
            <a:r>
              <a:rPr lang="en-IN" dirty="0"/>
              <a:t>REFERENCES</a:t>
            </a:r>
          </a:p>
        </p:txBody>
      </p:sp>
      <p:sp>
        <p:nvSpPr>
          <p:cNvPr id="3" name="Content Placeholder 2"/>
          <p:cNvSpPr>
            <a:spLocks noGrp="1"/>
          </p:cNvSpPr>
          <p:nvPr>
            <p:ph idx="1"/>
          </p:nvPr>
        </p:nvSpPr>
        <p:spPr>
          <a:xfrm>
            <a:off x="913795" y="1254368"/>
            <a:ext cx="10353762" cy="5099539"/>
          </a:xfrm>
        </p:spPr>
        <p:txBody>
          <a:bodyPr>
            <a:normAutofit fontScale="85000" lnSpcReduction="20000"/>
          </a:bodyPr>
          <a:lstStyle/>
          <a:p>
            <a:pPr marL="494100" indent="-457200">
              <a:buAutoNum type="arabicPeriod"/>
            </a:pPr>
            <a:r>
              <a:rPr lang="en-IN" sz="2000" dirty="0" err="1"/>
              <a:t>Akshata</a:t>
            </a:r>
            <a:r>
              <a:rPr lang="en-IN" sz="2000" dirty="0"/>
              <a:t> V.S.1, </a:t>
            </a:r>
            <a:r>
              <a:rPr lang="en-IN" sz="2000" dirty="0" err="1"/>
              <a:t>Rumana</a:t>
            </a:r>
            <a:r>
              <a:rPr lang="en-IN" sz="2000" dirty="0"/>
              <a:t> Pathan2, Poor </a:t>
            </a:r>
            <a:r>
              <a:rPr lang="en-IN" sz="2000" dirty="0" err="1"/>
              <a:t>nima</a:t>
            </a:r>
            <a:r>
              <a:rPr lang="en-IN" sz="2000" dirty="0"/>
              <a:t> Patil3 and </a:t>
            </a:r>
            <a:r>
              <a:rPr lang="en-IN" sz="2000" dirty="0" err="1"/>
              <a:t>Farjana</a:t>
            </a:r>
            <a:r>
              <a:rPr lang="en-IN" sz="2000" dirty="0"/>
              <a:t> Nadaf4 , </a:t>
            </a:r>
            <a:r>
              <a:rPr lang="en-IN" sz="2000" dirty="0" err="1"/>
              <a:t>B’Safe</a:t>
            </a:r>
            <a:r>
              <a:rPr lang="en-IN" sz="2000" dirty="0"/>
              <a:t> &amp; </a:t>
            </a:r>
            <a:r>
              <a:rPr lang="en-IN" sz="2000" dirty="0" err="1"/>
              <a:t>B’Secure</a:t>
            </a:r>
            <a:r>
              <a:rPr lang="en-IN" sz="2000" dirty="0"/>
              <a:t> The Door to Safety Swings, Department of Computer Science Engineering, KLS’s VDRIT, </a:t>
            </a:r>
            <a:r>
              <a:rPr lang="en-IN" sz="2000" dirty="0" err="1"/>
              <a:t>Haliyal</a:t>
            </a:r>
            <a:r>
              <a:rPr lang="en-IN" sz="2000" dirty="0"/>
              <a:t>, India, (IJCEM), ISSN: 2348 9510 Volume 1, Issue 7, October 2014.</a:t>
            </a:r>
          </a:p>
          <a:p>
            <a:pPr marL="494100" indent="-457200">
              <a:buAutoNum type="arabicPeriod"/>
            </a:pPr>
            <a:r>
              <a:rPr lang="en-IN" sz="2000" dirty="0"/>
              <a:t>S.Sangeetha1,P.Radhika PG scholar, Application For Women </a:t>
            </a:r>
            <a:r>
              <a:rPr lang="en-IN" sz="2000" dirty="0" err="1"/>
              <a:t>Safety,Department</a:t>
            </a:r>
            <a:r>
              <a:rPr lang="en-IN" sz="2000" dirty="0"/>
              <a:t> Of MCA, </a:t>
            </a:r>
            <a:r>
              <a:rPr lang="en-IN" sz="2000" dirty="0" err="1"/>
              <a:t>Panimalar</a:t>
            </a:r>
            <a:r>
              <a:rPr lang="en-IN" sz="2000" dirty="0"/>
              <a:t> Engineering College,IOSR,ISSN:2278-0661,pISSN:2278-8727, Volume 17,ISSUE 3, </a:t>
            </a:r>
            <a:r>
              <a:rPr lang="en-IN" sz="2000" dirty="0" err="1"/>
              <a:t>Ver.IV</a:t>
            </a:r>
            <a:r>
              <a:rPr lang="en-IN" sz="2000" dirty="0"/>
              <a:t>(May-Jun.2015),pp01-04.</a:t>
            </a:r>
          </a:p>
          <a:p>
            <a:pPr marL="494100" indent="-457200">
              <a:buAutoNum type="arabicPeriod"/>
            </a:pPr>
            <a:r>
              <a:rPr lang="en-IN" sz="2000" dirty="0" err="1">
                <a:effectLst/>
              </a:rPr>
              <a:t>Suraksha</a:t>
            </a:r>
            <a:r>
              <a:rPr lang="en-IN" sz="2000" dirty="0">
                <a:effectLst/>
              </a:rPr>
              <a:t>. A device to help women in distress: An initiative by a student of ITM University Gurgaon. efytimes.com. 2013. Available from: </a:t>
            </a:r>
            <a:r>
              <a:rPr lang="en-IN" sz="2000" dirty="0">
                <a:effectLst/>
                <a:hlinkClick r:id="rId2"/>
              </a:rPr>
              <a:t>http://efytimes.com/e1/118387/SURAKSHA-A-Device-To-Help-Women-In-Distress-An-Initiative-By-A-Student-Of-ITM-University-Gurgaon.pdf</a:t>
            </a:r>
            <a:endParaRPr lang="en-IN" sz="2000" dirty="0">
              <a:effectLst/>
            </a:endParaRPr>
          </a:p>
          <a:p>
            <a:pPr marL="494100" indent="-457200">
              <a:buAutoNum type="arabicPeriod"/>
            </a:pPr>
            <a:r>
              <a:rPr lang="en-IN" sz="2000" dirty="0">
                <a:effectLst/>
                <a:hlinkClick r:id="rId3"/>
              </a:rPr>
              <a:t>http://timesofindia.indiatimes.com/topic/mobile-apps-for-women's-safety</a:t>
            </a:r>
            <a:endParaRPr lang="en-IN" sz="2000" dirty="0">
              <a:effectLst/>
            </a:endParaRPr>
          </a:p>
          <a:p>
            <a:pPr marL="494100" indent="-457200">
              <a:buAutoNum type="arabicPeriod"/>
            </a:pPr>
            <a:r>
              <a:rPr lang="en-IN" sz="2000" dirty="0" err="1"/>
              <a:t>Bramarambika</a:t>
            </a:r>
            <a:r>
              <a:rPr lang="en-IN" sz="2000" dirty="0"/>
              <a:t> </a:t>
            </a:r>
            <a:r>
              <a:rPr lang="en-IN" sz="2000" dirty="0" err="1"/>
              <a:t>Thota</a:t>
            </a:r>
            <a:r>
              <a:rPr lang="en-IN" sz="2000" dirty="0"/>
              <a:t> , </a:t>
            </a:r>
            <a:r>
              <a:rPr lang="en-IN" sz="2000" dirty="0" err="1"/>
              <a:t>Udaya</a:t>
            </a:r>
            <a:r>
              <a:rPr lang="en-IN" sz="2000" dirty="0"/>
              <a:t> </a:t>
            </a:r>
            <a:r>
              <a:rPr lang="en-IN" sz="2000" dirty="0" err="1"/>
              <a:t>Kanchana</a:t>
            </a:r>
            <a:r>
              <a:rPr lang="en-IN" sz="2000" dirty="0"/>
              <a:t> Kumar .P, </a:t>
            </a:r>
            <a:r>
              <a:rPr lang="en-IN" sz="2000" dirty="0" err="1"/>
              <a:t>Sauver</a:t>
            </a:r>
            <a:r>
              <a:rPr lang="en-IN" sz="2000" dirty="0"/>
              <a:t>: An Android Application For Women Safety, </a:t>
            </a:r>
            <a:r>
              <a:rPr lang="en-IN" sz="2000" dirty="0" err="1"/>
              <a:t>MTech</a:t>
            </a:r>
            <a:r>
              <a:rPr lang="en-IN" sz="2000" dirty="0"/>
              <a:t> , </a:t>
            </a:r>
            <a:r>
              <a:rPr lang="en-IN" sz="2000" dirty="0" err="1"/>
              <a:t>Dept.Of</a:t>
            </a:r>
            <a:r>
              <a:rPr lang="en-IN" sz="2000" dirty="0"/>
              <a:t> ECE ,</a:t>
            </a:r>
            <a:r>
              <a:rPr lang="en-IN" sz="2000" dirty="0" err="1"/>
              <a:t>Vignan</a:t>
            </a:r>
            <a:r>
              <a:rPr lang="en-IN" sz="2000" dirty="0"/>
              <a:t> University , Guntur , India , M.sc , Computer Science , TJPS </a:t>
            </a:r>
            <a:r>
              <a:rPr lang="en-IN" sz="2000" dirty="0" err="1"/>
              <a:t>Colege,Guntur,India</a:t>
            </a:r>
            <a:r>
              <a:rPr lang="en-IN" sz="2000" dirty="0"/>
              <a:t> ,IJTEEE ,ISSN:2347-4289.VOL 3,ISSUE 05.</a:t>
            </a:r>
          </a:p>
          <a:p>
            <a:pPr marL="494100" indent="-457200">
              <a:buAutoNum type="arabicPeriod"/>
            </a:pPr>
            <a:r>
              <a:rPr lang="en-IN" sz="2000" dirty="0"/>
              <a:t>Android Based Safety Triggering Application P.Kalyanchakravarthy1, T.Lakshmi2 ,R.Rupavathi2, S.Krishnadilip2, P.Lakshmankumar2,Assitant Professor1, </a:t>
            </a:r>
            <a:r>
              <a:rPr lang="en-IN" sz="2000" dirty="0" err="1"/>
              <a:t>BTech</a:t>
            </a:r>
            <a:r>
              <a:rPr lang="en-IN" sz="2000" dirty="0"/>
              <a:t> Student CSE Department, </a:t>
            </a:r>
            <a:r>
              <a:rPr lang="en-IN" sz="2000" dirty="0" err="1"/>
              <a:t>Lendi</a:t>
            </a:r>
            <a:r>
              <a:rPr lang="en-IN" sz="2000" dirty="0"/>
              <a:t> Institute Of Engineering &amp; </a:t>
            </a:r>
            <a:r>
              <a:rPr lang="en-IN" sz="2000" dirty="0" err="1"/>
              <a:t>Technology,Affilitated</a:t>
            </a:r>
            <a:r>
              <a:rPr lang="en-IN" sz="2000" dirty="0"/>
              <a:t> by, </a:t>
            </a:r>
            <a:r>
              <a:rPr lang="en-IN" sz="2000" dirty="0" err="1"/>
              <a:t>JNTUK,Jonada</a:t>
            </a:r>
            <a:r>
              <a:rPr lang="en-IN" sz="2000" dirty="0"/>
              <a:t>, </a:t>
            </a:r>
            <a:r>
              <a:rPr lang="en-IN" sz="2000" dirty="0" err="1"/>
              <a:t>Vizayanagaram</a:t>
            </a:r>
            <a:r>
              <a:rPr lang="en-IN" sz="2000" dirty="0"/>
              <a:t>, Andhra Pradesh, India, IJCSIT , ISSN: 0975-9646,Vol. 5(1),2014,646- 647</a:t>
            </a:r>
            <a:endParaRPr lang="en-IN" sz="2000" dirty="0">
              <a:effectLst/>
            </a:endParaRPr>
          </a:p>
          <a:p>
            <a:pPr marL="494100" indent="-457200">
              <a:buAutoNum type="arabicPeriod"/>
            </a:pPr>
            <a:endParaRPr lang="en-IN" sz="2000" dirty="0">
              <a:effectLst/>
            </a:endParaRPr>
          </a:p>
          <a:p>
            <a:pPr marL="494100" indent="-457200">
              <a:buAutoNum type="arabicPeriod"/>
            </a:pPr>
            <a:endParaRPr lang="en-IN" sz="2000" dirty="0"/>
          </a:p>
          <a:p>
            <a:pPr marL="494100" indent="-457200">
              <a:buAutoNum type="arabicPeriod"/>
            </a:pPr>
            <a:endParaRPr lang="en-IN" sz="2000" dirty="0"/>
          </a:p>
        </p:txBody>
      </p:sp>
    </p:spTree>
    <p:extLst>
      <p:ext uri="{BB962C8B-B14F-4D97-AF65-F5344CB8AC3E}">
        <p14:creationId xmlns:p14="http://schemas.microsoft.com/office/powerpoint/2010/main" val="487611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C88A8A-18B7-48B6-A951-0CC504985E81}"/>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 xmlns:a16="http://schemas.microsoft.com/office/drawing/2014/main" id="{7C533F3B-FE17-4AF9-90FD-847A98C3719E}"/>
              </a:ext>
            </a:extLst>
          </p:cNvPr>
          <p:cNvSpPr>
            <a:spLocks noGrp="1"/>
          </p:cNvSpPr>
          <p:nvPr>
            <p:ph idx="1"/>
          </p:nvPr>
        </p:nvSpPr>
        <p:spPr/>
        <p:txBody>
          <a:bodyPr/>
          <a:lstStyle/>
          <a:p>
            <a:pPr algn="just"/>
            <a:r>
              <a:rPr lang="en-US" dirty="0"/>
              <a:t>Women safety, in India is a big concern and a very important social justice issue since the very beginning. There are numerous instances of women being sexually attacked in places like offices, public transports, streets, educational institutions, etc.</a:t>
            </a:r>
          </a:p>
          <a:p>
            <a:pPr algn="just"/>
            <a:r>
              <a:rPr lang="en-IN" dirty="0"/>
              <a:t>Women and girls are facing a tough time due to the country’s current situation; all their liberty is taken away due to such meaningless acts.</a:t>
            </a:r>
          </a:p>
          <a:p>
            <a:pPr algn="just"/>
            <a:r>
              <a:rPr lang="en-IN" dirty="0"/>
              <a:t>Women are drastically growing equally along with men in almost every field, but are dragged down to situations which degrade their development and courage to succeed.</a:t>
            </a:r>
          </a:p>
          <a:p>
            <a:endParaRPr lang="en-IN" dirty="0"/>
          </a:p>
        </p:txBody>
      </p:sp>
    </p:spTree>
    <p:extLst>
      <p:ext uri="{BB962C8B-B14F-4D97-AF65-F5344CB8AC3E}">
        <p14:creationId xmlns:p14="http://schemas.microsoft.com/office/powerpoint/2010/main" val="2367134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4A5C2B-3C92-4810-A9EC-7A76B7CEA9E4}"/>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 xmlns:a16="http://schemas.microsoft.com/office/drawing/2014/main" id="{4E66F85C-3F85-47F1-8AF2-C70F9EE214D1}"/>
              </a:ext>
            </a:extLst>
          </p:cNvPr>
          <p:cNvSpPr>
            <a:spLocks noGrp="1"/>
          </p:cNvSpPr>
          <p:nvPr>
            <p:ph idx="1"/>
          </p:nvPr>
        </p:nvSpPr>
        <p:spPr/>
        <p:txBody>
          <a:bodyPr>
            <a:normAutofit fontScale="92500" lnSpcReduction="10000"/>
          </a:bodyPr>
          <a:lstStyle/>
          <a:p>
            <a:pPr>
              <a:buFont typeface="Wingdings" pitchFamily="2" charset="2"/>
              <a:buChar char="v"/>
            </a:pPr>
            <a:r>
              <a:rPr lang="en-IN" dirty="0"/>
              <a:t>We are designing a one-stop solution which will act as a virtual helper for woman. In this project we will design a social welfare application which is being created on Android platform especially for women from where their closed ones will be able to know about their current location through live tracking i.e. where they are and if they need any help in any situation they can activate the application for their safety.</a:t>
            </a:r>
          </a:p>
          <a:p>
            <a:pPr>
              <a:buFont typeface="Wingdings" pitchFamily="2" charset="2"/>
              <a:buChar char="v"/>
            </a:pPr>
            <a:r>
              <a:rPr lang="en-IN" dirty="0"/>
              <a:t>This Android and Cloud based applications would provide many important features like to get involved with local authorities for improving the condition of unsafe roads and localities.</a:t>
            </a:r>
          </a:p>
          <a:p>
            <a:pPr>
              <a:buFont typeface="Wingdings" pitchFamily="2" charset="2"/>
              <a:buChar char="v"/>
            </a:pPr>
            <a:r>
              <a:rPr lang="en-IN" dirty="0"/>
              <a:t>The goal of the new technology solution that we propose here is to make a significant change in safety issues for women, make them more independent &amp; fearless about how the society reacts in case they had suffered from any such problem in the past.</a:t>
            </a:r>
          </a:p>
        </p:txBody>
      </p:sp>
    </p:spTree>
    <p:extLst>
      <p:ext uri="{BB962C8B-B14F-4D97-AF65-F5344CB8AC3E}">
        <p14:creationId xmlns:p14="http://schemas.microsoft.com/office/powerpoint/2010/main" val="2069126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28954"/>
            <a:ext cx="10353762" cy="738554"/>
          </a:xfrm>
        </p:spPr>
        <p:txBody>
          <a:bodyPr/>
          <a:lstStyle/>
          <a:p>
            <a:r>
              <a:rPr lang="en-IN" dirty="0"/>
              <a:t>PROPOSED  SYSTEM</a:t>
            </a:r>
          </a:p>
        </p:txBody>
      </p:sp>
      <p:sp>
        <p:nvSpPr>
          <p:cNvPr id="3" name="Content Placeholder 2"/>
          <p:cNvSpPr>
            <a:spLocks noGrp="1"/>
          </p:cNvSpPr>
          <p:nvPr>
            <p:ph idx="1"/>
          </p:nvPr>
        </p:nvSpPr>
        <p:spPr>
          <a:xfrm>
            <a:off x="913794" y="1138604"/>
            <a:ext cx="11055467" cy="5168411"/>
          </a:xfrm>
        </p:spPr>
        <p:txBody>
          <a:bodyPr/>
          <a:lstStyle/>
          <a:p>
            <a:r>
              <a:rPr lang="en-IN" dirty="0"/>
              <a:t>Based on the objectives &amp; requirement of the project following block diagram has been proposed :</a:t>
            </a:r>
          </a:p>
          <a:p>
            <a:pPr marL="36900" indent="0">
              <a:buNone/>
            </a:pPr>
            <a:endParaRPr lang="en-IN" dirty="0"/>
          </a:p>
        </p:txBody>
      </p:sp>
      <p:sp>
        <p:nvSpPr>
          <p:cNvPr id="5" name="Flowchart: Process 4"/>
          <p:cNvSpPr/>
          <p:nvPr/>
        </p:nvSpPr>
        <p:spPr>
          <a:xfrm>
            <a:off x="1312986" y="2919046"/>
            <a:ext cx="879230" cy="1277816"/>
          </a:xfrm>
          <a:prstGeom prst="flowChart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bg1"/>
                </a:solidFill>
              </a:rPr>
              <a:t>User</a:t>
            </a:r>
          </a:p>
        </p:txBody>
      </p:sp>
      <p:sp>
        <p:nvSpPr>
          <p:cNvPr id="7" name="Flowchart: Process 6"/>
          <p:cNvSpPr/>
          <p:nvPr/>
        </p:nvSpPr>
        <p:spPr>
          <a:xfrm>
            <a:off x="2977661" y="2743200"/>
            <a:ext cx="1406770" cy="1746738"/>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Android</a:t>
            </a:r>
          </a:p>
          <a:p>
            <a:pPr algn="ctr"/>
            <a:r>
              <a:rPr lang="en-IN" dirty="0"/>
              <a:t>Smartphone</a:t>
            </a:r>
          </a:p>
        </p:txBody>
      </p:sp>
      <p:cxnSp>
        <p:nvCxnSpPr>
          <p:cNvPr id="11" name="Straight Arrow Connector 10"/>
          <p:cNvCxnSpPr>
            <a:stCxn id="5" idx="3"/>
          </p:cNvCxnSpPr>
          <p:nvPr/>
        </p:nvCxnSpPr>
        <p:spPr>
          <a:xfrm>
            <a:off x="2192216" y="3557954"/>
            <a:ext cx="785446"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8" name="Flowchart: Process 17"/>
          <p:cNvSpPr/>
          <p:nvPr/>
        </p:nvSpPr>
        <p:spPr>
          <a:xfrm>
            <a:off x="5064369" y="2420815"/>
            <a:ext cx="1758461" cy="2731477"/>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Application</a:t>
            </a:r>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cxnSp>
        <p:nvCxnSpPr>
          <p:cNvPr id="20" name="Straight Arrow Connector 19"/>
          <p:cNvCxnSpPr/>
          <p:nvPr/>
        </p:nvCxnSpPr>
        <p:spPr>
          <a:xfrm>
            <a:off x="4384431" y="3557954"/>
            <a:ext cx="67993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5216768" y="3212123"/>
            <a:ext cx="1488832" cy="369332"/>
          </a:xfrm>
          <a:prstGeom prst="rect">
            <a:avLst/>
          </a:prstGeom>
          <a:noFill/>
        </p:spPr>
        <p:txBody>
          <a:bodyPr wrap="square" rtlCol="0">
            <a:spAutoFit/>
          </a:bodyPr>
          <a:lstStyle/>
          <a:p>
            <a:r>
              <a:rPr lang="en-IN" dirty="0">
                <a:solidFill>
                  <a:schemeClr val="bg1"/>
                </a:solidFill>
              </a:rPr>
              <a:t>Panic Button</a:t>
            </a:r>
            <a:endParaRPr lang="en-IN" dirty="0"/>
          </a:p>
        </p:txBody>
      </p:sp>
      <p:sp>
        <p:nvSpPr>
          <p:cNvPr id="22" name="Flowchart: Process 21"/>
          <p:cNvSpPr/>
          <p:nvPr/>
        </p:nvSpPr>
        <p:spPr>
          <a:xfrm>
            <a:off x="5216768" y="3212123"/>
            <a:ext cx="1406770" cy="404446"/>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Panic Button</a:t>
            </a:r>
          </a:p>
        </p:txBody>
      </p:sp>
      <p:sp>
        <p:nvSpPr>
          <p:cNvPr id="23" name="Flowchart: Process 22"/>
          <p:cNvSpPr/>
          <p:nvPr/>
        </p:nvSpPr>
        <p:spPr>
          <a:xfrm>
            <a:off x="5216768" y="4196862"/>
            <a:ext cx="1406770" cy="293076"/>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Microphone</a:t>
            </a:r>
          </a:p>
        </p:txBody>
      </p:sp>
      <p:sp>
        <p:nvSpPr>
          <p:cNvPr id="24" name="Flowchart: Process 23"/>
          <p:cNvSpPr/>
          <p:nvPr/>
        </p:nvSpPr>
        <p:spPr>
          <a:xfrm>
            <a:off x="7502769" y="3015816"/>
            <a:ext cx="1359877" cy="1131277"/>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Alert Message and GPS Location</a:t>
            </a:r>
          </a:p>
        </p:txBody>
      </p:sp>
      <p:cxnSp>
        <p:nvCxnSpPr>
          <p:cNvPr id="28" name="Straight Arrow Connector 27"/>
          <p:cNvCxnSpPr/>
          <p:nvPr/>
        </p:nvCxnSpPr>
        <p:spPr>
          <a:xfrm>
            <a:off x="6822830" y="3557954"/>
            <a:ext cx="679939"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9" name="Flowchart: Process 28"/>
          <p:cNvSpPr/>
          <p:nvPr/>
        </p:nvSpPr>
        <p:spPr>
          <a:xfrm>
            <a:off x="9894278" y="1781908"/>
            <a:ext cx="1547446" cy="492369"/>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Police Station</a:t>
            </a:r>
          </a:p>
        </p:txBody>
      </p:sp>
      <p:sp>
        <p:nvSpPr>
          <p:cNvPr id="33" name="Flowchart: Alternate Process 32"/>
          <p:cNvSpPr/>
          <p:nvPr/>
        </p:nvSpPr>
        <p:spPr>
          <a:xfrm>
            <a:off x="9753600" y="3015816"/>
            <a:ext cx="1817077" cy="1131277"/>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Cloud</a:t>
            </a:r>
          </a:p>
          <a:p>
            <a:pPr algn="ctr"/>
            <a:r>
              <a:rPr lang="en-IN" dirty="0"/>
              <a:t>Database</a:t>
            </a:r>
          </a:p>
        </p:txBody>
      </p:sp>
      <p:sp>
        <p:nvSpPr>
          <p:cNvPr id="34" name="Flowchart: Process 33"/>
          <p:cNvSpPr/>
          <p:nvPr/>
        </p:nvSpPr>
        <p:spPr>
          <a:xfrm>
            <a:off x="9894278" y="4994030"/>
            <a:ext cx="1676399" cy="445477"/>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Family Contacts</a:t>
            </a:r>
          </a:p>
        </p:txBody>
      </p:sp>
      <p:cxnSp>
        <p:nvCxnSpPr>
          <p:cNvPr id="36" name="Straight Arrow Connector 35"/>
          <p:cNvCxnSpPr/>
          <p:nvPr/>
        </p:nvCxnSpPr>
        <p:spPr>
          <a:xfrm>
            <a:off x="8862646" y="3557954"/>
            <a:ext cx="890954"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2" name="Straight Arrow Connector 41"/>
          <p:cNvCxnSpPr>
            <a:stCxn id="33" idx="0"/>
          </p:cNvCxnSpPr>
          <p:nvPr/>
        </p:nvCxnSpPr>
        <p:spPr>
          <a:xfrm flipH="1" flipV="1">
            <a:off x="10662138" y="2274277"/>
            <a:ext cx="1" cy="74153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4" name="Straight Arrow Connector 43"/>
          <p:cNvCxnSpPr>
            <a:stCxn id="33" idx="2"/>
          </p:cNvCxnSpPr>
          <p:nvPr/>
        </p:nvCxnSpPr>
        <p:spPr>
          <a:xfrm flipH="1">
            <a:off x="10662138" y="4147093"/>
            <a:ext cx="1" cy="84693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569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7908"/>
            <a:ext cx="11488615" cy="5908430"/>
          </a:xfrm>
        </p:spPr>
        <p:txBody>
          <a:bodyPr>
            <a:normAutofit lnSpcReduction="10000"/>
          </a:bodyPr>
          <a:lstStyle/>
          <a:p>
            <a:r>
              <a:rPr lang="en-IN" dirty="0"/>
              <a:t>The Proposed block diagram has been divided into three modules, the first being the reporter module, the second module being the database and the cloud server &amp; the end module is the tracker module.</a:t>
            </a:r>
          </a:p>
          <a:p>
            <a:r>
              <a:rPr lang="en-IN" dirty="0"/>
              <a:t>The first module consists of the </a:t>
            </a:r>
            <a:r>
              <a:rPr lang="en-IN" b="1" dirty="0"/>
              <a:t>“User” </a:t>
            </a:r>
            <a:r>
              <a:rPr lang="en-IN" dirty="0"/>
              <a:t>making use of the application on an android smartphone. Initially it is required of the user to ‘Sign Up’ for the application by filling in appropriate details. The user has to then go through the authentication step once to use the application. Using the application, user can ‘Add’ emergency contacts which act as tracker module.</a:t>
            </a:r>
          </a:p>
          <a:p>
            <a:r>
              <a:rPr lang="en-IN" dirty="0"/>
              <a:t>The second module consists of the “Cloud Server” and “Database” which are interconnected to each other and to the reporter module and the tracking module. The GPS location of the reporter module is tracked regularly by the cloud server whenever an alert is generated. This location is then sent to the tracker module contacts via the server. The database stores all the information the user uploads in the application.</a:t>
            </a:r>
          </a:p>
          <a:p>
            <a:r>
              <a:rPr lang="en-IN" dirty="0"/>
              <a:t>The third module is the “Tracker Module” which can track the reporter module. The tracker module will receive a message in case of emergency.</a:t>
            </a:r>
          </a:p>
        </p:txBody>
      </p:sp>
    </p:spTree>
    <p:extLst>
      <p:ext uri="{BB962C8B-B14F-4D97-AF65-F5344CB8AC3E}">
        <p14:creationId xmlns:p14="http://schemas.microsoft.com/office/powerpoint/2010/main" val="2157243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11016"/>
            <a:ext cx="10353762" cy="820616"/>
          </a:xfrm>
        </p:spPr>
        <p:txBody>
          <a:bodyPr/>
          <a:lstStyle/>
          <a:p>
            <a:r>
              <a:rPr lang="en-IN" dirty="0"/>
              <a:t>METHODOLOGY</a:t>
            </a:r>
          </a:p>
        </p:txBody>
      </p:sp>
      <p:sp>
        <p:nvSpPr>
          <p:cNvPr id="3" name="Content Placeholder 2"/>
          <p:cNvSpPr>
            <a:spLocks noGrp="1"/>
          </p:cNvSpPr>
          <p:nvPr>
            <p:ph idx="1"/>
          </p:nvPr>
        </p:nvSpPr>
        <p:spPr>
          <a:xfrm>
            <a:off x="913795" y="1359877"/>
            <a:ext cx="10353762" cy="4853353"/>
          </a:xfrm>
        </p:spPr>
        <p:txBody>
          <a:bodyPr>
            <a:normAutofit lnSpcReduction="10000"/>
          </a:bodyPr>
          <a:lstStyle/>
          <a:p>
            <a:pPr marL="494100" indent="-457200">
              <a:buAutoNum type="arabicPeriod"/>
            </a:pPr>
            <a:r>
              <a:rPr lang="en-IN" b="1" dirty="0"/>
              <a:t>Add Contacts : </a:t>
            </a:r>
            <a:r>
              <a:rPr lang="en-IN" dirty="0"/>
              <a:t>User can Add a minimum three emergency contacts of her family and friends into the application.</a:t>
            </a:r>
          </a:p>
          <a:p>
            <a:pPr marL="494100" indent="-457200">
              <a:buAutoNum type="arabicPeriod"/>
            </a:pPr>
            <a:r>
              <a:rPr lang="en-IN" dirty="0"/>
              <a:t>With the app activation, it generates a Unique Request ID and sends an SMS/Call Alert to the saved emergency contacts mentioning the exact location of the user with longitude &amp; latitude values.</a:t>
            </a:r>
          </a:p>
          <a:p>
            <a:pPr marL="494100" indent="-457200">
              <a:buAutoNum type="arabicPeriod"/>
            </a:pPr>
            <a:r>
              <a:rPr lang="en-IN" dirty="0"/>
              <a:t>After the application activates, an auto-call goes to the Police on 100. This increases the safety measures bringing police into action quickly.</a:t>
            </a:r>
          </a:p>
          <a:p>
            <a:pPr marL="494100" indent="-457200">
              <a:buAutoNum type="arabicPeriod"/>
            </a:pPr>
            <a:r>
              <a:rPr lang="en-IN" dirty="0"/>
              <a:t>Here we are using Android Studio to create an app and </a:t>
            </a:r>
            <a:r>
              <a:rPr lang="en-IN" dirty="0">
                <a:effectLst/>
              </a:rPr>
              <a:t> “</a:t>
            </a:r>
            <a:r>
              <a:rPr lang="en-IN" dirty="0" err="1">
                <a:effectLst/>
              </a:rPr>
              <a:t>Codelab</a:t>
            </a:r>
            <a:r>
              <a:rPr lang="en-IN" dirty="0">
                <a:effectLst/>
              </a:rPr>
              <a:t>”, is an introduction to </a:t>
            </a:r>
            <a:r>
              <a:rPr lang="en-IN" b="1" dirty="0">
                <a:effectLst/>
              </a:rPr>
              <a:t>Google Cloud Endpoints</a:t>
            </a:r>
            <a:r>
              <a:rPr lang="en-IN" dirty="0">
                <a:effectLst/>
              </a:rPr>
              <a:t>, the technology that enables the publication of </a:t>
            </a:r>
            <a:r>
              <a:rPr lang="en-IN" dirty="0" err="1">
                <a:effectLst/>
              </a:rPr>
              <a:t>RESTful</a:t>
            </a:r>
            <a:r>
              <a:rPr lang="en-IN" dirty="0">
                <a:effectLst/>
              </a:rPr>
              <a:t> APIs which can easily be consumed by Android applications. In this </a:t>
            </a:r>
            <a:r>
              <a:rPr lang="en-IN" dirty="0" err="1">
                <a:effectLst/>
              </a:rPr>
              <a:t>codelab</a:t>
            </a:r>
            <a:r>
              <a:rPr lang="en-IN" dirty="0">
                <a:effectLst/>
              </a:rPr>
              <a:t> we will use Android Studio to build a brand new Google Cloud Platform backend to store user tasks</a:t>
            </a:r>
            <a:endParaRPr lang="en-IN" dirty="0"/>
          </a:p>
        </p:txBody>
      </p:sp>
    </p:spTree>
    <p:extLst>
      <p:ext uri="{BB962C8B-B14F-4D97-AF65-F5344CB8AC3E}">
        <p14:creationId xmlns:p14="http://schemas.microsoft.com/office/powerpoint/2010/main" val="1897935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8246" y="140678"/>
            <a:ext cx="11523785" cy="6154614"/>
          </a:xfrm>
        </p:spPr>
        <p:txBody>
          <a:bodyPr/>
          <a:lstStyle/>
          <a:p>
            <a:pPr marL="36900" indent="0">
              <a:buNone/>
            </a:pPr>
            <a:r>
              <a:rPr lang="en-IN" dirty="0"/>
              <a:t>Step -1 : </a:t>
            </a:r>
            <a:r>
              <a:rPr lang="en-IN" dirty="0">
                <a:effectLst/>
              </a:rPr>
              <a:t>Open Android Studio and </a:t>
            </a:r>
            <a:r>
              <a:rPr lang="en-IN" dirty="0"/>
              <a:t>Import Non-Android Studio project</a:t>
            </a:r>
            <a:r>
              <a:rPr lang="en-IN" dirty="0">
                <a:effectLst/>
              </a:rPr>
              <a:t>  </a:t>
            </a:r>
          </a:p>
          <a:p>
            <a:pPr marL="36900" indent="0">
              <a:buNone/>
            </a:pPr>
            <a:endParaRPr lang="en-IN" dirty="0"/>
          </a:p>
          <a:p>
            <a:pPr marL="36900" indent="0">
              <a:buNone/>
            </a:pPr>
            <a:endParaRPr lang="en-IN" dirty="0"/>
          </a:p>
          <a:p>
            <a:pPr marL="36900" indent="0">
              <a:buNone/>
            </a:pPr>
            <a:endParaRPr lang="en-IN" dirty="0"/>
          </a:p>
          <a:p>
            <a:pPr marL="36900" indent="0">
              <a:buNone/>
            </a:pPr>
            <a:endParaRPr lang="en-IN" dirty="0"/>
          </a:p>
          <a:p>
            <a:pPr marL="36900" indent="0">
              <a:buNone/>
            </a:pPr>
            <a:endParaRPr lang="en-IN" dirty="0"/>
          </a:p>
          <a:p>
            <a:pPr marL="36900" indent="0">
              <a:buNone/>
            </a:pPr>
            <a:endParaRPr lang="en-IN" dirty="0"/>
          </a:p>
          <a:p>
            <a:pPr marL="36900" indent="0">
              <a:buNone/>
            </a:pPr>
            <a:r>
              <a:rPr lang="en-IN" dirty="0">
                <a:effectLst/>
              </a:rPr>
              <a:t>This will trigger a successful (</a:t>
            </a:r>
            <a:r>
              <a:rPr lang="en-IN" dirty="0" err="1">
                <a:effectLst/>
              </a:rPr>
              <a:t>Gradle</a:t>
            </a:r>
            <a:r>
              <a:rPr lang="en-IN" dirty="0">
                <a:effectLst/>
              </a:rPr>
              <a:t>) build:</a:t>
            </a:r>
          </a:p>
          <a:p>
            <a:pPr marL="3690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483" y="691296"/>
            <a:ext cx="4600575"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6525" y="691296"/>
            <a:ext cx="4872038"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4798" y="4487739"/>
            <a:ext cx="35242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2407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076" y="128954"/>
            <a:ext cx="11676185" cy="6412523"/>
          </a:xfrm>
        </p:spPr>
        <p:txBody>
          <a:bodyPr>
            <a:normAutofit/>
          </a:bodyPr>
          <a:lstStyle/>
          <a:p>
            <a:pPr marL="36900" indent="0">
              <a:buNone/>
            </a:pPr>
            <a:r>
              <a:rPr lang="en-IN" sz="1800" dirty="0"/>
              <a:t>Step – 2 : </a:t>
            </a:r>
            <a:r>
              <a:rPr lang="en-IN" sz="1800" b="1" dirty="0">
                <a:effectLst/>
              </a:rPr>
              <a:t>Create the Endpoints backend project (</a:t>
            </a:r>
            <a:r>
              <a:rPr lang="en-IN" sz="1800" dirty="0">
                <a:effectLst/>
              </a:rPr>
              <a:t>Android Studio has built-in support for Google Cloud Endpoints)</a:t>
            </a:r>
          </a:p>
          <a:p>
            <a:pPr>
              <a:buFont typeface="Wingdings" pitchFamily="2" charset="2"/>
              <a:buChar char="§"/>
            </a:pPr>
            <a:r>
              <a:rPr lang="en-IN" sz="1800" dirty="0">
                <a:effectLst/>
              </a:rPr>
              <a:t>To add a backend to the current Android project, go to: </a:t>
            </a:r>
            <a:r>
              <a:rPr lang="en-IN" sz="1800" b="1" dirty="0">
                <a:effectLst/>
              </a:rPr>
              <a:t>File &gt; New Module</a:t>
            </a:r>
            <a:r>
              <a:rPr lang="en-IN" sz="1800" dirty="0">
                <a:effectLst/>
              </a:rPr>
              <a:t> and choose "Google Cloud Module".</a:t>
            </a:r>
            <a:endParaRPr lang="en-IN" sz="1800" b="1" dirty="0">
              <a:effectLst/>
            </a:endParaRPr>
          </a:p>
          <a:p>
            <a:pPr marL="36900" indent="0">
              <a:buNone/>
            </a:pPr>
            <a:endParaRPr lang="en-IN" sz="1800" dirty="0"/>
          </a:p>
          <a:p>
            <a:pPr marL="36900" indent="0">
              <a:buNone/>
            </a:pPr>
            <a:endParaRPr lang="en-IN" sz="1800" dirty="0"/>
          </a:p>
          <a:p>
            <a:pPr marL="36900" indent="0">
              <a:buNone/>
            </a:pPr>
            <a:endParaRPr lang="en-IN" sz="1800" dirty="0"/>
          </a:p>
          <a:p>
            <a:pPr marL="36900" indent="0">
              <a:buNone/>
            </a:pPr>
            <a:endParaRPr lang="en-IN" sz="1800" dirty="0"/>
          </a:p>
          <a:p>
            <a:pPr marL="36900" indent="0">
              <a:buNone/>
            </a:pPr>
            <a:endParaRPr lang="en-IN" sz="1800" dirty="0"/>
          </a:p>
          <a:p>
            <a:pPr marL="36900" indent="0">
              <a:buNone/>
            </a:pPr>
            <a:endParaRPr lang="en-IN" sz="1800" dirty="0">
              <a:effectLst/>
            </a:endParaRPr>
          </a:p>
          <a:p>
            <a:pPr marL="36900" indent="0">
              <a:buNone/>
            </a:pPr>
            <a:r>
              <a:rPr lang="en-IN" sz="1800" dirty="0">
                <a:effectLst/>
              </a:rPr>
              <a:t>This creates a new backend </a:t>
            </a:r>
            <a:r>
              <a:rPr lang="en-IN" sz="1800" dirty="0" err="1">
                <a:effectLst/>
              </a:rPr>
              <a:t>Gradle</a:t>
            </a:r>
            <a:r>
              <a:rPr lang="en-IN" sz="1800" dirty="0">
                <a:effectLst/>
              </a:rPr>
              <a:t> module for the Android Studio project and adds it as an additional dependency in the </a:t>
            </a:r>
            <a:r>
              <a:rPr lang="en-IN" sz="1800" dirty="0" err="1"/>
              <a:t>settings.gradle</a:t>
            </a:r>
            <a:r>
              <a:rPr lang="en-IN" sz="1800" dirty="0">
                <a:effectLst/>
              </a:rPr>
              <a:t> file. It also adds the required dependencies for the generated client libraries to the app's </a:t>
            </a:r>
            <a:r>
              <a:rPr lang="en-IN" sz="1800" dirty="0" err="1"/>
              <a:t>build.gradle</a:t>
            </a:r>
            <a:r>
              <a:rPr lang="en-IN" sz="1800" dirty="0">
                <a:effectLst/>
              </a:rPr>
              <a:t> file. Start the development app server by pressing the green "Play" button. Once the development app server has started you should see this log message:</a:t>
            </a:r>
          </a:p>
          <a:p>
            <a:pPr marL="36900" indent="0">
              <a:buNone/>
            </a:pPr>
            <a:endParaRPr lang="en-IN" sz="1800" dirty="0">
              <a:effectLst/>
            </a:endParaRPr>
          </a:p>
          <a:p>
            <a:pPr marL="36900" indent="0">
              <a:buNone/>
            </a:pPr>
            <a:endParaRPr lang="en-IN"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39" y="937846"/>
            <a:ext cx="4060242" cy="2456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539" y="4956297"/>
            <a:ext cx="41910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1899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908" y="175846"/>
            <a:ext cx="11711354" cy="6494585"/>
          </a:xfrm>
        </p:spPr>
        <p:txBody>
          <a:bodyPr>
            <a:noAutofit/>
          </a:bodyPr>
          <a:lstStyle/>
          <a:p>
            <a:r>
              <a:rPr lang="en-IN" sz="2100" dirty="0">
                <a:effectLst/>
              </a:rPr>
              <a:t>At this point we have the basic Endpoints infrastructure in place but we still need to store tasks in a persistent </a:t>
            </a:r>
            <a:r>
              <a:rPr lang="en-IN" sz="2100" dirty="0" err="1">
                <a:effectLst/>
              </a:rPr>
              <a:t>Datastore</a:t>
            </a:r>
            <a:r>
              <a:rPr lang="en-IN" sz="2100" dirty="0">
                <a:effectLst/>
              </a:rPr>
              <a:t> and wire up the Android application to use this new backend.</a:t>
            </a:r>
          </a:p>
          <a:p>
            <a:pPr marL="36900" indent="0">
              <a:buNone/>
            </a:pPr>
            <a:r>
              <a:rPr lang="en-IN" sz="2100" dirty="0">
                <a:effectLst/>
              </a:rPr>
              <a:t>Step – 3 :</a:t>
            </a:r>
            <a:r>
              <a:rPr lang="en-IN" sz="2100" b="1" dirty="0">
                <a:effectLst/>
              </a:rPr>
              <a:t>Modify the Android application to use the new backend. Run. Test. Repeat.</a:t>
            </a:r>
          </a:p>
          <a:p>
            <a:pPr>
              <a:buFont typeface="Wingdings" pitchFamily="2" charset="2"/>
              <a:buChar char="v"/>
            </a:pPr>
            <a:r>
              <a:rPr lang="en-IN" sz="2100" dirty="0">
                <a:effectLst/>
              </a:rPr>
              <a:t>While exposing standard </a:t>
            </a:r>
            <a:r>
              <a:rPr lang="en-IN" sz="2100" dirty="0" err="1">
                <a:effectLst/>
              </a:rPr>
              <a:t>RESTful</a:t>
            </a:r>
            <a:r>
              <a:rPr lang="en-IN" sz="2100" dirty="0">
                <a:effectLst/>
              </a:rPr>
              <a:t> interfaces makes it possible to access them from an Android application using HTTP/JSON calls, the Cloud Endpoints technology is able to </a:t>
            </a:r>
            <a:r>
              <a:rPr lang="en-IN" sz="2100" b="1" dirty="0">
                <a:effectLst/>
              </a:rPr>
              <a:t>create client libraries</a:t>
            </a:r>
            <a:r>
              <a:rPr lang="en-IN" sz="2100" dirty="0">
                <a:effectLst/>
              </a:rPr>
              <a:t> (in our case a Java library) to enable a much easier implementation on the client-side with high-level abstractions such as Java classes rather than the underlying JSON and HTTP concepts. To generate these client libraries, we can re-build the backend.</a:t>
            </a:r>
          </a:p>
          <a:p>
            <a:pPr>
              <a:buFont typeface="Wingdings" pitchFamily="2" charset="2"/>
              <a:buChar char="v"/>
            </a:pPr>
            <a:r>
              <a:rPr lang="en-IN" sz="2100" dirty="0">
                <a:effectLst/>
              </a:rPr>
              <a:t>Android client application is now ready to start using the Endpoints client library to store tasks in our Google Cloud backend! The </a:t>
            </a:r>
            <a:r>
              <a:rPr lang="en-IN" sz="2100" dirty="0" err="1"/>
              <a:t>pushToRemote</a:t>
            </a:r>
            <a:r>
              <a:rPr lang="en-IN" sz="2100" dirty="0">
                <a:effectLst/>
              </a:rPr>
              <a:t> and </a:t>
            </a:r>
            <a:r>
              <a:rPr lang="en-IN" sz="2100" dirty="0" err="1"/>
              <a:t>pullToRemote</a:t>
            </a:r>
            <a:r>
              <a:rPr lang="en-IN" sz="2100" dirty="0">
                <a:effectLst/>
              </a:rPr>
              <a:t> methods implement the actual communication with the backend which we set to use the new Cloud Endpoints-powered backend.</a:t>
            </a:r>
            <a:r>
              <a:rPr lang="en-IN" sz="2100" b="1" dirty="0">
                <a:effectLst/>
              </a:rPr>
              <a:t> Create a new subclass</a:t>
            </a:r>
            <a:r>
              <a:rPr lang="en-IN" sz="2100" dirty="0">
                <a:effectLst/>
              </a:rPr>
              <a:t> of </a:t>
            </a:r>
            <a:r>
              <a:rPr lang="en-IN" sz="2100" dirty="0" err="1"/>
              <a:t>TaskBagImpl</a:t>
            </a:r>
            <a:r>
              <a:rPr lang="en-IN" sz="2100" dirty="0">
                <a:effectLst/>
              </a:rPr>
              <a:t> called </a:t>
            </a:r>
            <a:r>
              <a:rPr lang="en-IN" sz="2100" dirty="0" err="1"/>
              <a:t>EndpointsTaskBagImpl</a:t>
            </a:r>
            <a:endParaRPr lang="en-IN" sz="2100" dirty="0"/>
          </a:p>
          <a:p>
            <a:pPr>
              <a:buFont typeface="Wingdings" pitchFamily="2" charset="2"/>
              <a:buChar char="v"/>
            </a:pPr>
            <a:r>
              <a:rPr lang="en-IN" sz="2100" dirty="0">
                <a:effectLst/>
              </a:rPr>
              <a:t>The </a:t>
            </a:r>
            <a:r>
              <a:rPr lang="en-IN" sz="2100" b="1" dirty="0">
                <a:effectLst/>
              </a:rPr>
              <a:t>very last step</a:t>
            </a:r>
            <a:r>
              <a:rPr lang="en-IN" sz="2100" dirty="0">
                <a:effectLst/>
              </a:rPr>
              <a:t> is to switch the Android client to use this new subclass implementation. This is done in the </a:t>
            </a:r>
            <a:r>
              <a:rPr lang="en-IN" sz="2100" dirty="0" err="1"/>
              <a:t>TaskBagFactory</a:t>
            </a:r>
            <a:r>
              <a:rPr lang="en-IN" sz="2100" dirty="0">
                <a:effectLst/>
              </a:rPr>
              <a:t> class. </a:t>
            </a:r>
          </a:p>
          <a:p>
            <a:pPr marL="36900" indent="0">
              <a:buNone/>
            </a:pPr>
            <a:r>
              <a:rPr lang="en-IN" sz="2100" b="1" dirty="0">
                <a:effectLst/>
              </a:rPr>
              <a:t>return new </a:t>
            </a:r>
            <a:r>
              <a:rPr lang="en-IN" sz="2100" b="1" dirty="0" err="1">
                <a:effectLst/>
              </a:rPr>
              <a:t>EndpointsTaskBagImpl</a:t>
            </a:r>
            <a:r>
              <a:rPr lang="en-IN" sz="2100" b="1" dirty="0">
                <a:effectLst/>
              </a:rPr>
              <a:t>(</a:t>
            </a:r>
            <a:r>
              <a:rPr lang="en-IN" sz="2100" b="1" dirty="0" err="1">
                <a:effectLst/>
              </a:rPr>
              <a:t>sharedPreferences,localFileTaskRepository</a:t>
            </a:r>
            <a:r>
              <a:rPr lang="en-IN" sz="2100" b="1" dirty="0">
                <a:effectLst/>
              </a:rPr>
              <a:t>);</a:t>
            </a:r>
          </a:p>
          <a:p>
            <a:pPr marL="36900" indent="0">
              <a:buNone/>
            </a:pPr>
            <a:r>
              <a:rPr lang="en-IN" sz="2100" b="1" dirty="0"/>
              <a:t/>
            </a:r>
            <a:br>
              <a:rPr lang="en-IN" sz="2100" b="1" dirty="0"/>
            </a:br>
            <a:endParaRPr lang="en-IN" sz="2100" b="1" dirty="0"/>
          </a:p>
        </p:txBody>
      </p:sp>
    </p:spTree>
    <p:extLst>
      <p:ext uri="{BB962C8B-B14F-4D97-AF65-F5344CB8AC3E}">
        <p14:creationId xmlns:p14="http://schemas.microsoft.com/office/powerpoint/2010/main" val="35784278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{5667AAE5-BEC6-4C80-8195-4C7CD69EB1B9}tf12214701</Template>
  <TotalTime>0</TotalTime>
  <Words>1359</Words>
  <Application>Microsoft Office PowerPoint</Application>
  <PresentationFormat>Custom</PresentationFormat>
  <Paragraphs>124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SlateVTI</vt:lpstr>
      <vt:lpstr>CLOUD BASED E-SALVATION FOR WOMEN SAFETY</vt:lpstr>
      <vt:lpstr>PROBLEM STATEMENT</vt:lpstr>
      <vt:lpstr>OBJECTIVE</vt:lpstr>
      <vt:lpstr>PROPOSED  SYSTEM</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SCREENSHOTS IN ANDROID STUDIO</vt:lpstr>
      <vt:lpstr>&gt;&gt;Continue</vt:lpstr>
      <vt:lpstr>RESULTS</vt:lpstr>
      <vt:lpstr>GOOGLE MAP AND SOS</vt:lpstr>
      <vt:lpstr>APPLICATIONS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2020-02-11T13:34:14Z</dcterms:created>
  <dcterms:modified xsi:type="dcterms:W3CDTF">2020-06-06T14:12:38Z</dcterms:modified>
</cp:coreProperties>
</file>