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63" r:id="rId2"/>
    <p:sldId id="264" r:id="rId3"/>
    <p:sldId id="269" r:id="rId4"/>
    <p:sldId id="256" r:id="rId5"/>
    <p:sldId id="258" r:id="rId6"/>
    <p:sldId id="270" r:id="rId7"/>
    <p:sldId id="257" r:id="rId8"/>
    <p:sldId id="271"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79902-131E-4619-A08F-E61669D48E5A}" type="datetimeFigureOut">
              <a:rPr lang="en-IN" smtClean="0"/>
              <a:t>01-12-2024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9C9D1-68A3-4B2A-BE15-E2E056A2C24E}" type="slidenum">
              <a:rPr lang="en-IN" smtClean="0"/>
              <a:t>‹#›</a:t>
            </a:fld>
            <a:endParaRPr lang="en-IN"/>
          </a:p>
        </p:txBody>
      </p:sp>
    </p:spTree>
    <p:extLst>
      <p:ext uri="{BB962C8B-B14F-4D97-AF65-F5344CB8AC3E}">
        <p14:creationId xmlns:p14="http://schemas.microsoft.com/office/powerpoint/2010/main" val="3464657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29C9D1-68A3-4B2A-BE15-E2E056A2C24E}" type="slidenum">
              <a:rPr lang="en-IN" smtClean="0"/>
              <a:t>5</a:t>
            </a:fld>
            <a:endParaRPr lang="en-IN"/>
          </a:p>
        </p:txBody>
      </p:sp>
    </p:spTree>
    <p:extLst>
      <p:ext uri="{BB962C8B-B14F-4D97-AF65-F5344CB8AC3E}">
        <p14:creationId xmlns:p14="http://schemas.microsoft.com/office/powerpoint/2010/main" val="353708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66081910-0509-4531-A19F-A616E22D75FC}" type="datetimeFigureOut">
              <a:rPr lang="en-IN" smtClean="0"/>
              <a:t>01-12-2024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761EE1-9E3B-440E-9F70-C28B8C2C5DA2}"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83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81910-0509-4531-A19F-A616E22D75F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81184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81910-0509-4531-A19F-A616E22D75F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77819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081910-0509-4531-A19F-A616E22D75F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257165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081910-0509-4531-A19F-A616E22D75FC}" type="datetimeFigureOut">
              <a:rPr lang="en-IN" smtClean="0"/>
              <a:t>01-12-2024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761EE1-9E3B-440E-9F70-C28B8C2C5DA2}"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06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081910-0509-4531-A19F-A616E22D75F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18256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081910-0509-4531-A19F-A616E22D75FC}" type="datetimeFigureOut">
              <a:rPr lang="en-IN" smtClean="0"/>
              <a:t>01-12-2024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12367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81910-0509-4531-A19F-A616E22D75FC}" type="datetimeFigureOut">
              <a:rPr lang="en-IN" smtClean="0"/>
              <a:t>01-12-2024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298838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081910-0509-4531-A19F-A616E22D75FC}" type="datetimeFigureOut">
              <a:rPr lang="en-IN" smtClean="0"/>
              <a:t>01-12-2024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330767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81910-0509-4531-A19F-A616E22D75F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137701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081910-0509-4531-A19F-A616E22D75FC}" type="datetimeFigureOut">
              <a:rPr lang="en-IN" smtClean="0"/>
              <a:t>01-12-2024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761EE1-9E3B-440E-9F70-C28B8C2C5DA2}" type="slidenum">
              <a:rPr lang="en-IN" smtClean="0"/>
              <a:t>‹#›</a:t>
            </a:fld>
            <a:endParaRPr lang="en-IN"/>
          </a:p>
        </p:txBody>
      </p:sp>
    </p:spTree>
    <p:extLst>
      <p:ext uri="{BB962C8B-B14F-4D97-AF65-F5344CB8AC3E}">
        <p14:creationId xmlns:p14="http://schemas.microsoft.com/office/powerpoint/2010/main" val="172847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66081910-0509-4531-A19F-A616E22D75FC}" type="datetimeFigureOut">
              <a:rPr lang="en-IN" smtClean="0"/>
              <a:t>01-12-2024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98761EE1-9E3B-440E-9F70-C28B8C2C5DA2}" type="slidenum">
              <a:rPr lang="en-IN" smtClean="0"/>
              <a:t>‹#›</a:t>
            </a:fld>
            <a:endParaRPr lang="en-IN"/>
          </a:p>
        </p:txBody>
      </p:sp>
    </p:spTree>
    <p:extLst>
      <p:ext uri="{BB962C8B-B14F-4D97-AF65-F5344CB8AC3E}">
        <p14:creationId xmlns:p14="http://schemas.microsoft.com/office/powerpoint/2010/main" val="125320708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85709" y="2996952"/>
            <a:ext cx="11906291" cy="1500198"/>
          </a:xfrm>
          <a:noFill/>
        </p:spPr>
        <p:txBody>
          <a:bodyPr>
            <a:normAutofit/>
          </a:bodyPr>
          <a:lstStyle/>
          <a:p>
            <a:r>
              <a:rPr lang="en-IN" sz="2400" dirty="0">
                <a:solidFill>
                  <a:schemeClr val="tx2">
                    <a:lumMod val="75000"/>
                  </a:schemeClr>
                </a:solidFill>
                <a:latin typeface="Bookman Old Style" panose="02050604050505020204" pitchFamily="18" charset="0"/>
              </a:rPr>
              <a:t>DEPARTMENT OF ELECTRONICS AND COMMUNICATION ENGINEERING</a:t>
            </a:r>
            <a:endParaRPr lang="en-US" sz="2400" dirty="0">
              <a:solidFill>
                <a:schemeClr val="tx2">
                  <a:lumMod val="75000"/>
                </a:schemeClr>
              </a:solidFill>
              <a:latin typeface="Bookman Old Style" panose="02050604050505020204" pitchFamily="18" charset="0"/>
            </a:endParaRPr>
          </a:p>
        </p:txBody>
      </p:sp>
      <p:sp>
        <p:nvSpPr>
          <p:cNvPr id="9" name="Content Placeholder 8"/>
          <p:cNvSpPr>
            <a:spLocks noGrp="1"/>
          </p:cNvSpPr>
          <p:nvPr>
            <p:ph idx="1"/>
          </p:nvPr>
        </p:nvSpPr>
        <p:spPr>
          <a:xfrm>
            <a:off x="358541" y="5949280"/>
            <a:ext cx="840916" cy="114018"/>
          </a:xfrm>
          <a:solidFill>
            <a:schemeClr val="bg1"/>
          </a:solidFill>
        </p:spPr>
        <p:txBody>
          <a:bodyPr>
            <a:normAutofit/>
          </a:bodyPr>
          <a:lstStyle/>
          <a:p>
            <a:pPr algn="ctr">
              <a:buNone/>
            </a:pPr>
            <a:r>
              <a:rPr lang="en-US" sz="100" dirty="0"/>
              <a:t>.</a:t>
            </a:r>
          </a:p>
        </p:txBody>
      </p:sp>
      <p:pic>
        <p:nvPicPr>
          <p:cNvPr id="5" name="Picture 4" descr="logo.png"/>
          <p:cNvPicPr>
            <a:picLocks noChangeAspect="1"/>
          </p:cNvPicPr>
          <p:nvPr/>
        </p:nvPicPr>
        <p:blipFill>
          <a:blip r:embed="rId2"/>
          <a:stretch>
            <a:fillRect/>
          </a:stretch>
        </p:blipFill>
        <p:spPr>
          <a:xfrm>
            <a:off x="860592" y="548680"/>
            <a:ext cx="4902200" cy="1238250"/>
          </a:xfrm>
          <a:prstGeom prst="rect">
            <a:avLst/>
          </a:prstGeom>
        </p:spPr>
      </p:pic>
      <p:pic>
        <p:nvPicPr>
          <p:cNvPr id="7" name="Picture 6" descr="IMG-20221126-WA0002.jpg"/>
          <p:cNvPicPr>
            <a:picLocks noChangeAspect="1"/>
          </p:cNvPicPr>
          <p:nvPr/>
        </p:nvPicPr>
        <p:blipFill>
          <a:blip r:embed="rId3" cstate="print"/>
          <a:stretch>
            <a:fillRect/>
          </a:stretch>
        </p:blipFill>
        <p:spPr>
          <a:xfrm>
            <a:off x="8976321" y="548681"/>
            <a:ext cx="1765252" cy="1381125"/>
          </a:xfrm>
          <a:prstGeom prst="rect">
            <a:avLst/>
          </a:prstGeom>
        </p:spPr>
      </p:pic>
    </p:spTree>
    <p:extLst>
      <p:ext uri="{BB962C8B-B14F-4D97-AF65-F5344CB8AC3E}">
        <p14:creationId xmlns:p14="http://schemas.microsoft.com/office/powerpoint/2010/main" val="39088457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3712" y="2492896"/>
            <a:ext cx="5525413" cy="1763430"/>
          </a:xfrm>
          <a:prstGeom prst="rect">
            <a:avLst/>
          </a:prstGeom>
        </p:spPr>
      </p:pic>
    </p:spTree>
    <p:extLst>
      <p:ext uri="{BB962C8B-B14F-4D97-AF65-F5344CB8AC3E}">
        <p14:creationId xmlns:p14="http://schemas.microsoft.com/office/powerpoint/2010/main" val="333210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908976"/>
            <a:ext cx="11233248" cy="2304256"/>
          </a:xfrm>
        </p:spPr>
        <p:txBody>
          <a:bodyPr>
            <a:noAutofit/>
          </a:bodyPr>
          <a:lstStyle/>
          <a:p>
            <a:pPr algn="ctr"/>
            <a:r>
              <a:rPr lang="en-US" sz="4000" b="1" dirty="0">
                <a:solidFill>
                  <a:srgbClr val="0070C0"/>
                </a:solidFill>
                <a:effectLst/>
                <a:latin typeface="Times New Roman" panose="02020603050405020304" pitchFamily="18" charset="0"/>
                <a:ea typeface="Times New Roman" panose="02020603050405020304" pitchFamily="18" charset="0"/>
              </a:rPr>
              <a:t>Water Level Monitoring And Dam Gate Control</a:t>
            </a:r>
            <a:endParaRPr lang="en-IN" sz="4000" dirty="0">
              <a:solidFill>
                <a:srgbClr val="0070C0"/>
              </a:solidFill>
              <a:latin typeface="Times New Roman" pitchFamily="18" charset="0"/>
              <a:cs typeface="Times New Roman" pitchFamily="18" charset="0"/>
            </a:endParaRPr>
          </a:p>
        </p:txBody>
      </p:sp>
      <p:sp>
        <p:nvSpPr>
          <p:cNvPr id="3" name="TextBox 2"/>
          <p:cNvSpPr txBox="1"/>
          <p:nvPr/>
        </p:nvSpPr>
        <p:spPr>
          <a:xfrm>
            <a:off x="409727" y="3429001"/>
            <a:ext cx="6336704" cy="1569660"/>
          </a:xfrm>
          <a:prstGeom prst="rect">
            <a:avLst/>
          </a:prstGeom>
          <a:noFill/>
        </p:spPr>
        <p:txBody>
          <a:bodyPr wrap="square" rtlCol="0">
            <a:spAutoFit/>
          </a:bodyPr>
          <a:lstStyle/>
          <a:p>
            <a:r>
              <a:rPr lang="en-IN" sz="2400" dirty="0">
                <a:solidFill>
                  <a:srgbClr val="C00000"/>
                </a:solidFill>
                <a:latin typeface="Times New Roman" pitchFamily="18" charset="0"/>
                <a:cs typeface="Times New Roman" pitchFamily="18" charset="0"/>
              </a:rPr>
              <a:t>TEAM MEMBERS</a:t>
            </a:r>
          </a:p>
          <a:p>
            <a:endParaRPr lang="en-IN" dirty="0">
              <a:solidFill>
                <a:srgbClr val="C00000"/>
              </a:solidFill>
              <a:latin typeface="Times New Roman" pitchFamily="18" charset="0"/>
              <a:cs typeface="Times New Roman" pitchFamily="18" charset="0"/>
            </a:endParaRPr>
          </a:p>
          <a:p>
            <a:r>
              <a:rPr lang="en-IN" dirty="0">
                <a:solidFill>
                  <a:srgbClr val="002060"/>
                </a:solidFill>
                <a:latin typeface="Times New Roman" pitchFamily="18" charset="0"/>
                <a:cs typeface="Times New Roman" pitchFamily="18" charset="0"/>
              </a:rPr>
              <a:t>PRAJITH ASWIN S     927622BC148</a:t>
            </a:r>
          </a:p>
          <a:p>
            <a:r>
              <a:rPr lang="en-IN" dirty="0">
                <a:solidFill>
                  <a:srgbClr val="002060"/>
                </a:solidFill>
                <a:latin typeface="Times New Roman" pitchFamily="18" charset="0"/>
                <a:cs typeface="Times New Roman" pitchFamily="18" charset="0"/>
              </a:rPr>
              <a:t>ROHITH M                  927622BEC167</a:t>
            </a:r>
          </a:p>
          <a:p>
            <a:r>
              <a:rPr lang="en-IN" dirty="0">
                <a:solidFill>
                  <a:srgbClr val="002060"/>
                </a:solidFill>
                <a:latin typeface="Times New Roman" pitchFamily="18" charset="0"/>
                <a:cs typeface="Times New Roman" pitchFamily="18" charset="0"/>
              </a:rPr>
              <a:t>SABAREESAN K S    927622BEC168</a:t>
            </a:r>
          </a:p>
        </p:txBody>
      </p:sp>
      <p:sp>
        <p:nvSpPr>
          <p:cNvPr id="4" name="TextBox 3"/>
          <p:cNvSpPr txBox="1"/>
          <p:nvPr/>
        </p:nvSpPr>
        <p:spPr>
          <a:xfrm>
            <a:off x="7328305" y="3890897"/>
            <a:ext cx="5952660" cy="2308324"/>
          </a:xfrm>
          <a:prstGeom prst="rect">
            <a:avLst/>
          </a:prstGeom>
          <a:noFill/>
        </p:spPr>
        <p:txBody>
          <a:bodyPr wrap="square" rtlCol="0">
            <a:spAutoFit/>
          </a:bodyPr>
          <a:lstStyle/>
          <a:p>
            <a:r>
              <a:rPr lang="en-IN" dirty="0" err="1">
                <a:solidFill>
                  <a:srgbClr val="002060"/>
                </a:solidFill>
                <a:latin typeface="Times New Roman" pitchFamily="18" charset="0"/>
                <a:cs typeface="Times New Roman" pitchFamily="18" charset="0"/>
              </a:rPr>
              <a:t>Dr.T.Senthilkumar</a:t>
            </a:r>
            <a:endParaRPr lang="en-IN" dirty="0">
              <a:solidFill>
                <a:srgbClr val="002060"/>
              </a:solidFill>
              <a:latin typeface="Times New Roman" pitchFamily="18" charset="0"/>
              <a:cs typeface="Times New Roman" pitchFamily="18" charset="0"/>
            </a:endParaRPr>
          </a:p>
          <a:p>
            <a:r>
              <a:rPr lang="en-IN" dirty="0">
                <a:solidFill>
                  <a:srgbClr val="002060"/>
                </a:solidFill>
                <a:latin typeface="Times New Roman" pitchFamily="18" charset="0"/>
                <a:cs typeface="Times New Roman" pitchFamily="18" charset="0"/>
              </a:rPr>
              <a:t>Supervisor,</a:t>
            </a:r>
          </a:p>
          <a:p>
            <a:r>
              <a:rPr lang="en-IN" dirty="0">
                <a:solidFill>
                  <a:srgbClr val="002060"/>
                </a:solidFill>
                <a:latin typeface="Times New Roman" pitchFamily="18" charset="0"/>
                <a:cs typeface="Times New Roman" pitchFamily="18" charset="0"/>
              </a:rPr>
              <a:t>Assistant Professor,</a:t>
            </a:r>
          </a:p>
          <a:p>
            <a:r>
              <a:rPr lang="en-IN" dirty="0">
                <a:solidFill>
                  <a:srgbClr val="002060"/>
                </a:solidFill>
                <a:latin typeface="Times New Roman" pitchFamily="18" charset="0"/>
                <a:cs typeface="Times New Roman" pitchFamily="18" charset="0"/>
              </a:rPr>
              <a:t>Department of Electronics and Communication</a:t>
            </a:r>
          </a:p>
          <a:p>
            <a:r>
              <a:rPr lang="en-IN" dirty="0">
                <a:solidFill>
                  <a:srgbClr val="002060"/>
                </a:solidFill>
                <a:latin typeface="Times New Roman" pitchFamily="18" charset="0"/>
                <a:cs typeface="Times New Roman" pitchFamily="18" charset="0"/>
              </a:rPr>
              <a:t>Engineering,</a:t>
            </a:r>
          </a:p>
          <a:p>
            <a:r>
              <a:rPr lang="en-IN" dirty="0" err="1">
                <a:solidFill>
                  <a:srgbClr val="002060"/>
                </a:solidFill>
                <a:latin typeface="Times New Roman" pitchFamily="18" charset="0"/>
                <a:cs typeface="Times New Roman" pitchFamily="18" charset="0"/>
              </a:rPr>
              <a:t>M.Kumarasamy</a:t>
            </a:r>
            <a:r>
              <a:rPr lang="en-IN" dirty="0">
                <a:solidFill>
                  <a:srgbClr val="002060"/>
                </a:solidFill>
                <a:latin typeface="Times New Roman" pitchFamily="18" charset="0"/>
                <a:cs typeface="Times New Roman" pitchFamily="18" charset="0"/>
              </a:rPr>
              <a:t> College of Engineering,</a:t>
            </a:r>
          </a:p>
          <a:p>
            <a:r>
              <a:rPr lang="en-IN" dirty="0" err="1">
                <a:solidFill>
                  <a:srgbClr val="002060"/>
                </a:solidFill>
                <a:latin typeface="Times New Roman" pitchFamily="18" charset="0"/>
                <a:cs typeface="Times New Roman" pitchFamily="18" charset="0"/>
              </a:rPr>
              <a:t>Thalavapalayam</a:t>
            </a:r>
            <a:r>
              <a:rPr lang="en-IN" dirty="0">
                <a:solidFill>
                  <a:srgbClr val="002060"/>
                </a:solidFill>
                <a:latin typeface="Times New Roman" pitchFamily="18" charset="0"/>
                <a:cs typeface="Times New Roman" pitchFamily="18" charset="0"/>
              </a:rPr>
              <a:t>,</a:t>
            </a:r>
          </a:p>
          <a:p>
            <a:r>
              <a:rPr lang="en-IN" dirty="0">
                <a:solidFill>
                  <a:srgbClr val="002060"/>
                </a:solidFill>
                <a:latin typeface="Times New Roman" pitchFamily="18" charset="0"/>
                <a:cs typeface="Times New Roman" pitchFamily="18" charset="0"/>
              </a:rPr>
              <a:t>Karur-639113.</a:t>
            </a:r>
          </a:p>
        </p:txBody>
      </p:sp>
      <p:sp>
        <p:nvSpPr>
          <p:cNvPr id="5" name="TextBox 4"/>
          <p:cNvSpPr txBox="1"/>
          <p:nvPr/>
        </p:nvSpPr>
        <p:spPr>
          <a:xfrm>
            <a:off x="7328305" y="3321232"/>
            <a:ext cx="4561183" cy="461665"/>
          </a:xfrm>
          <a:prstGeom prst="rect">
            <a:avLst/>
          </a:prstGeom>
          <a:noFill/>
        </p:spPr>
        <p:txBody>
          <a:bodyPr wrap="square" rtlCol="0">
            <a:spAutoFit/>
          </a:bodyPr>
          <a:lstStyle/>
          <a:p>
            <a:r>
              <a:rPr lang="en-IN" sz="2400" dirty="0">
                <a:solidFill>
                  <a:srgbClr val="C00000"/>
                </a:solidFill>
                <a:latin typeface="Times New Roman" pitchFamily="18" charset="0"/>
                <a:cs typeface="Times New Roman" pitchFamily="18" charset="0"/>
              </a:rPr>
              <a:t>PROJECT SUPERVISOR</a:t>
            </a:r>
          </a:p>
        </p:txBody>
      </p:sp>
    </p:spTree>
    <p:extLst>
      <p:ext uri="{BB962C8B-B14F-4D97-AF65-F5344CB8AC3E}">
        <p14:creationId xmlns:p14="http://schemas.microsoft.com/office/powerpoint/2010/main" val="326761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3920C5-D8E5-6999-8285-5046A8ED075B}"/>
              </a:ext>
            </a:extLst>
          </p:cNvPr>
          <p:cNvSpPr txBox="1"/>
          <p:nvPr/>
        </p:nvSpPr>
        <p:spPr>
          <a:xfrm>
            <a:off x="993058" y="552753"/>
            <a:ext cx="6096000" cy="584775"/>
          </a:xfrm>
          <a:prstGeom prst="rect">
            <a:avLst/>
          </a:prstGeom>
          <a:noFill/>
        </p:spPr>
        <p:txBody>
          <a:bodyPr wrap="square">
            <a:spAutoFit/>
          </a:bodyPr>
          <a:lstStyle/>
          <a:p>
            <a:r>
              <a:rPr lang="en-US" sz="3200" b="1" dirty="0">
                <a:solidFill>
                  <a:srgbClr val="0070C0"/>
                </a:solidFill>
                <a:latin typeface="Times New Roman" panose="02020603050405020304" pitchFamily="18" charset="0"/>
                <a:cs typeface="Times New Roman" panose="02020603050405020304" pitchFamily="18" charset="0"/>
              </a:rPr>
              <a:t>Problem Statement</a:t>
            </a:r>
          </a:p>
        </p:txBody>
      </p:sp>
      <p:sp>
        <p:nvSpPr>
          <p:cNvPr id="7" name="Rectangle 3">
            <a:extLst>
              <a:ext uri="{FF2B5EF4-FFF2-40B4-BE49-F238E27FC236}">
                <a16:creationId xmlns:a16="http://schemas.microsoft.com/office/drawing/2014/main" id="{D7CC05E8-8720-A3F1-DC13-678444C04885}"/>
              </a:ext>
            </a:extLst>
          </p:cNvPr>
          <p:cNvSpPr>
            <a:spLocks noChangeArrowheads="1"/>
          </p:cNvSpPr>
          <p:nvPr/>
        </p:nvSpPr>
        <p:spPr bwMode="auto">
          <a:xfrm>
            <a:off x="1160206" y="1957438"/>
            <a:ext cx="1018621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Managing water levels in dams and ensuring adequate irrigation for agriculture is challenging due to manual systems, leading to inefficiencies and risks like flooding or poor water distribution. There is a need for an automated, integrated solution that combines real-time water level monitoring, dynamic gate control, and optimized irrigation for farmers.</a:t>
            </a:r>
          </a:p>
        </p:txBody>
      </p:sp>
    </p:spTree>
    <p:extLst>
      <p:ext uri="{BB962C8B-B14F-4D97-AF65-F5344CB8AC3E}">
        <p14:creationId xmlns:p14="http://schemas.microsoft.com/office/powerpoint/2010/main" val="410587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0081A4-EABB-4AFA-B594-DE567C397CEA}"/>
              </a:ext>
            </a:extLst>
          </p:cNvPr>
          <p:cNvSpPr txBox="1"/>
          <p:nvPr/>
        </p:nvSpPr>
        <p:spPr>
          <a:xfrm>
            <a:off x="508565" y="323952"/>
            <a:ext cx="1954924" cy="584775"/>
          </a:xfrm>
          <a:prstGeom prst="rect">
            <a:avLst/>
          </a:prstGeom>
          <a:noFill/>
        </p:spPr>
        <p:txBody>
          <a:bodyPr wrap="squar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Objective</a:t>
            </a:r>
            <a:endParaRPr lang="en-IN" sz="3200" b="1" dirty="0">
              <a:solidFill>
                <a:srgbClr val="0070C0"/>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C6B3841-1B75-DD6B-29B3-6F46003CBD17}"/>
              </a:ext>
            </a:extLst>
          </p:cNvPr>
          <p:cNvSpPr>
            <a:spLocks noChangeArrowheads="1"/>
          </p:cNvSpPr>
          <p:nvPr/>
        </p:nvSpPr>
        <p:spPr bwMode="auto">
          <a:xfrm rot="10800000" flipV="1">
            <a:off x="597055" y="1172485"/>
            <a:ext cx="1076632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Water Level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advanced sensors (ultrasonic, radar, and pressure) to measure water levels in the dam.</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Dam Gate Control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hydraulic or electric actuators for precise gate control based on water levels and predictive algorithms.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Flood Prevention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proper gate adjustments to prevent dam overflow and mitigate flood risks.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Water Distribution to Farmers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water from the dam to agricultural fields based on real-time demand, monitored through IoT-enabled sensors.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Irrigation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soil moisture data and weather forecasts to optimize irrigation schedules for farmers.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IoT-Based Remote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remote monitoring and control of the system for efficient management and quick decision-making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 &amp; Safety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overall water management, ensuring both dam safety and efficient water use for agriculture .</a:t>
            </a:r>
          </a:p>
        </p:txBody>
      </p:sp>
    </p:spTree>
    <p:extLst>
      <p:ext uri="{BB962C8B-B14F-4D97-AF65-F5344CB8AC3E}">
        <p14:creationId xmlns:p14="http://schemas.microsoft.com/office/powerpoint/2010/main" val="303969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A04125-0CA8-4255-AE9F-4B24655A964C}"/>
              </a:ext>
            </a:extLst>
          </p:cNvPr>
          <p:cNvSpPr txBox="1"/>
          <p:nvPr/>
        </p:nvSpPr>
        <p:spPr>
          <a:xfrm>
            <a:off x="282027" y="312938"/>
            <a:ext cx="5401018" cy="584775"/>
          </a:xfrm>
          <a:prstGeom prst="rect">
            <a:avLst/>
          </a:prstGeom>
          <a:noFill/>
        </p:spPr>
        <p:txBody>
          <a:bodyPr wrap="squar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LITRATURE SURVEY</a:t>
            </a:r>
            <a:endParaRPr lang="en-IN" sz="32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6EC00B02-9678-A07B-7258-7E16597B9C55}"/>
              </a:ext>
            </a:extLst>
          </p:cNvPr>
          <p:cNvGraphicFramePr>
            <a:graphicFrameLocks noGrp="1"/>
          </p:cNvGraphicFramePr>
          <p:nvPr>
            <p:extLst>
              <p:ext uri="{D42A27DB-BD31-4B8C-83A1-F6EECF244321}">
                <p14:modId xmlns:p14="http://schemas.microsoft.com/office/powerpoint/2010/main" val="95517832"/>
              </p:ext>
            </p:extLst>
          </p:nvPr>
        </p:nvGraphicFramePr>
        <p:xfrm>
          <a:off x="550606" y="836158"/>
          <a:ext cx="11090787" cy="5521655"/>
        </p:xfrm>
        <a:graphic>
          <a:graphicData uri="http://schemas.openxmlformats.org/drawingml/2006/table">
            <a:tbl>
              <a:tblPr firstRow="1" bandRow="1">
                <a:tableStyleId>{5940675A-B579-460E-94D1-54222C63F5DA}</a:tableStyleId>
              </a:tblPr>
              <a:tblGrid>
                <a:gridCol w="1388127">
                  <a:extLst>
                    <a:ext uri="{9D8B030D-6E8A-4147-A177-3AD203B41FA5}">
                      <a16:colId xmlns:a16="http://schemas.microsoft.com/office/drawing/2014/main" val="2875682338"/>
                    </a:ext>
                  </a:extLst>
                </a:gridCol>
                <a:gridCol w="1015608">
                  <a:extLst>
                    <a:ext uri="{9D8B030D-6E8A-4147-A177-3AD203B41FA5}">
                      <a16:colId xmlns:a16="http://schemas.microsoft.com/office/drawing/2014/main" val="2631752424"/>
                    </a:ext>
                  </a:extLst>
                </a:gridCol>
                <a:gridCol w="3633272">
                  <a:extLst>
                    <a:ext uri="{9D8B030D-6E8A-4147-A177-3AD203B41FA5}">
                      <a16:colId xmlns:a16="http://schemas.microsoft.com/office/drawing/2014/main" val="2393169767"/>
                    </a:ext>
                  </a:extLst>
                </a:gridCol>
                <a:gridCol w="1386348">
                  <a:extLst>
                    <a:ext uri="{9D8B030D-6E8A-4147-A177-3AD203B41FA5}">
                      <a16:colId xmlns:a16="http://schemas.microsoft.com/office/drawing/2014/main" val="420042586"/>
                    </a:ext>
                  </a:extLst>
                </a:gridCol>
                <a:gridCol w="3667432">
                  <a:extLst>
                    <a:ext uri="{9D8B030D-6E8A-4147-A177-3AD203B41FA5}">
                      <a16:colId xmlns:a16="http://schemas.microsoft.com/office/drawing/2014/main" val="4148073689"/>
                    </a:ext>
                  </a:extLst>
                </a:gridCol>
              </a:tblGrid>
              <a:tr h="589253">
                <a:tc>
                  <a:txBody>
                    <a:bodyPr/>
                    <a:lstStyle/>
                    <a:p>
                      <a:pPr algn="ctr"/>
                      <a:r>
                        <a:rPr lang="en-IN" sz="1600" b="1" dirty="0">
                          <a:solidFill>
                            <a:srgbClr val="00B0F0"/>
                          </a:solidFill>
                          <a:latin typeface="Times New Roman" panose="02020603050405020304" pitchFamily="18" charset="0"/>
                          <a:cs typeface="Times New Roman" panose="02020603050405020304" pitchFamily="18" charset="0"/>
                        </a:rPr>
                        <a:t>Author(s)</a:t>
                      </a:r>
                    </a:p>
                  </a:txBody>
                  <a:tcPr anchor="ctr"/>
                </a:tc>
                <a:tc>
                  <a:txBody>
                    <a:bodyPr/>
                    <a:lstStyle/>
                    <a:p>
                      <a:pPr algn="ctr"/>
                      <a:r>
                        <a:rPr lang="en-IN" sz="1600" b="1" dirty="0">
                          <a:solidFill>
                            <a:srgbClr val="00B0F0"/>
                          </a:solidFill>
                          <a:latin typeface="Times New Roman" panose="02020603050405020304" pitchFamily="18" charset="0"/>
                          <a:cs typeface="Times New Roman" panose="02020603050405020304" pitchFamily="18" charset="0"/>
                        </a:rPr>
                        <a:t>Year</a:t>
                      </a:r>
                    </a:p>
                  </a:txBody>
                  <a:tcPr anchor="ctr"/>
                </a:tc>
                <a:tc>
                  <a:txBody>
                    <a:bodyPr/>
                    <a:lstStyle/>
                    <a:p>
                      <a:pPr algn="ctr"/>
                      <a:r>
                        <a:rPr lang="en-IN" sz="1600" b="1" dirty="0">
                          <a:solidFill>
                            <a:srgbClr val="00B0F0"/>
                          </a:solidFill>
                          <a:latin typeface="Times New Roman" panose="02020603050405020304" pitchFamily="18" charset="0"/>
                          <a:cs typeface="Times New Roman" panose="02020603050405020304" pitchFamily="18" charset="0"/>
                        </a:rPr>
                        <a:t>Title</a:t>
                      </a:r>
                    </a:p>
                  </a:txBody>
                  <a:tcPr/>
                </a:tc>
                <a:tc>
                  <a:txBody>
                    <a:bodyPr/>
                    <a:lstStyle/>
                    <a:p>
                      <a:pPr algn="ctr"/>
                      <a:r>
                        <a:rPr lang="en-IN" sz="1600" b="1" dirty="0">
                          <a:solidFill>
                            <a:srgbClr val="00B0F0"/>
                          </a:solidFill>
                          <a:latin typeface="Times New Roman" panose="02020603050405020304" pitchFamily="18" charset="0"/>
                          <a:cs typeface="Times New Roman" panose="02020603050405020304" pitchFamily="18" charset="0"/>
                        </a:rPr>
                        <a:t>Technology/Methodology</a:t>
                      </a:r>
                    </a:p>
                  </a:txBody>
                  <a:tcPr/>
                </a:tc>
                <a:tc>
                  <a:txBody>
                    <a:bodyPr/>
                    <a:lstStyle/>
                    <a:p>
                      <a:pPr algn="ctr"/>
                      <a:r>
                        <a:rPr lang="en-IN" sz="1600" b="1" dirty="0">
                          <a:solidFill>
                            <a:srgbClr val="00B0F0"/>
                          </a:solidFill>
                          <a:latin typeface="Times New Roman" panose="02020603050405020304" pitchFamily="18" charset="0"/>
                          <a:cs typeface="Times New Roman" panose="02020603050405020304" pitchFamily="18" charset="0"/>
                        </a:rPr>
                        <a:t>Key Findings</a:t>
                      </a:r>
                    </a:p>
                  </a:txBody>
                  <a:tcPr/>
                </a:tc>
                <a:extLst>
                  <a:ext uri="{0D108BD9-81ED-4DB2-BD59-A6C34878D82A}">
                    <a16:rowId xmlns:a16="http://schemas.microsoft.com/office/drawing/2014/main" val="2899408086"/>
                  </a:ext>
                </a:extLst>
              </a:tr>
              <a:tr h="1165079">
                <a:tc>
                  <a:txBody>
                    <a:bodyPr/>
                    <a:lstStyle/>
                    <a:p>
                      <a:r>
                        <a:rPr lang="en-IN" sz="1400" dirty="0">
                          <a:latin typeface="Times New Roman" panose="02020603050405020304" pitchFamily="18" charset="0"/>
                          <a:cs typeface="Times New Roman" panose="02020603050405020304" pitchFamily="18" charset="0"/>
                        </a:rPr>
                        <a:t>Al-</a:t>
                      </a:r>
                      <a:r>
                        <a:rPr lang="en-IN" sz="1400" dirty="0" err="1">
                          <a:latin typeface="Times New Roman" panose="02020603050405020304" pitchFamily="18" charset="0"/>
                          <a:cs typeface="Times New Roman" panose="02020603050405020304" pitchFamily="18" charset="0"/>
                        </a:rPr>
                        <a:t>Rifaai</a:t>
                      </a:r>
                      <a:r>
                        <a:rPr lang="en-IN" sz="1400" dirty="0">
                          <a:latin typeface="Times New Roman" panose="02020603050405020304" pitchFamily="18" charset="0"/>
                          <a:cs typeface="Times New Roman" panose="02020603050405020304" pitchFamily="18" charset="0"/>
                        </a:rPr>
                        <a:t> &amp; Al-</a:t>
                      </a:r>
                      <a:r>
                        <a:rPr lang="en-IN" sz="1400" dirty="0" err="1">
                          <a:latin typeface="Times New Roman" panose="02020603050405020304" pitchFamily="18" charset="0"/>
                          <a:cs typeface="Times New Roman" panose="02020603050405020304" pitchFamily="18" charset="0"/>
                        </a:rPr>
                        <a:t>Khanjari</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Design and implementation of a low-cost ultrasonic sensor-based water level monitoring system</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latin typeface="Times New Roman" panose="02020603050405020304" pitchFamily="18" charset="0"/>
                          <a:cs typeface="Times New Roman" panose="02020603050405020304" pitchFamily="18" charset="0"/>
                        </a:rPr>
                        <a:t>Ultrasonic Sensors</a:t>
                      </a:r>
                    </a:p>
                  </a:txBody>
                  <a:tcPr anchor="ctr"/>
                </a:tc>
                <a:tc>
                  <a:txBody>
                    <a:bodyPr/>
                    <a:lstStyle/>
                    <a:p>
                      <a:r>
                        <a:rPr lang="en-US" sz="1400" dirty="0">
                          <a:latin typeface="Times New Roman" panose="02020603050405020304" pitchFamily="18" charset="0"/>
                          <a:cs typeface="Times New Roman" panose="02020603050405020304" pitchFamily="18" charset="0"/>
                        </a:rPr>
                        <a:t>Focused on low-cost ultrasonic sensors for water level measurement. Explored accuracy and cost-efficiency in reservoir applications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9784073"/>
                  </a:ext>
                </a:extLst>
              </a:tr>
              <a:tr h="1394357">
                <a:tc>
                  <a:txBody>
                    <a:bodyPr/>
                    <a:lstStyle/>
                    <a:p>
                      <a:r>
                        <a:rPr lang="en-IN" sz="1400" dirty="0">
                          <a:latin typeface="Times New Roman" panose="02020603050405020304" pitchFamily="18" charset="0"/>
                          <a:cs typeface="Times New Roman" panose="02020603050405020304" pitchFamily="18" charset="0"/>
                        </a:rPr>
                        <a:t>Sahu &amp; Garg</a:t>
                      </a:r>
                    </a:p>
                  </a:txBody>
                  <a:tcPr/>
                </a:tc>
                <a:tc>
                  <a:txBody>
                    <a:bodyPr/>
                    <a:lstStyle/>
                    <a:p>
                      <a:r>
                        <a:rPr lang="en-IN" sz="1400" dirty="0">
                          <a:latin typeface="Times New Roman" panose="02020603050405020304" pitchFamily="18" charset="0"/>
                          <a:cs typeface="Times New Roman" panose="02020603050405020304" pitchFamily="18" charset="0"/>
                        </a:rPr>
                        <a:t>2020</a:t>
                      </a:r>
                    </a:p>
                  </a:txBody>
                  <a:tcPr/>
                </a:tc>
                <a:tc>
                  <a:txBody>
                    <a:bodyPr/>
                    <a:lstStyle/>
                    <a:p>
                      <a:r>
                        <a:rPr lang="en-US" sz="1400" dirty="0">
                          <a:latin typeface="Times New Roman" panose="02020603050405020304" pitchFamily="18" charset="0"/>
                          <a:cs typeface="Times New Roman" panose="02020603050405020304" pitchFamily="18" charset="0"/>
                        </a:rPr>
                        <a:t>Flood prediction and gate control systems for large dams</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Flood Prediction Models, Gate Control Algorithms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Developed a system integrating flood prediction models to optimize dam gate control and reduce flood risks.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2803379"/>
                  </a:ext>
                </a:extLst>
              </a:tr>
              <a:tr h="1165079">
                <a:tc>
                  <a:txBody>
                    <a:bodyPr/>
                    <a:lstStyle/>
                    <a:p>
                      <a:r>
                        <a:rPr lang="en-IN" sz="1400" dirty="0">
                          <a:latin typeface="Times New Roman" panose="02020603050405020304" pitchFamily="18" charset="0"/>
                          <a:cs typeface="Times New Roman" panose="02020603050405020304" pitchFamily="18" charset="0"/>
                        </a:rPr>
                        <a:t>Zhang &amp; Liu</a:t>
                      </a:r>
                    </a:p>
                  </a:txBody>
                  <a:tcPr/>
                </a:tc>
                <a:tc>
                  <a:txBody>
                    <a:bodyPr/>
                    <a:lstStyle/>
                    <a:p>
                      <a:r>
                        <a:rPr lang="en-IN" sz="1400" dirty="0">
                          <a:latin typeface="Times New Roman" panose="02020603050405020304" pitchFamily="18" charset="0"/>
                          <a:cs typeface="Times New Roman" panose="02020603050405020304" pitchFamily="18" charset="0"/>
                        </a:rPr>
                        <a:t>2017</a:t>
                      </a:r>
                    </a:p>
                  </a:txBody>
                  <a:tcPr/>
                </a:tc>
                <a:tc>
                  <a:txBody>
                    <a:bodyPr/>
                    <a:lstStyle/>
                    <a:p>
                      <a:r>
                        <a:rPr lang="en-US" sz="1400" dirty="0">
                          <a:latin typeface="Times New Roman" panose="02020603050405020304" pitchFamily="18" charset="0"/>
                          <a:cs typeface="Times New Roman" panose="02020603050405020304" pitchFamily="18" charset="0"/>
                        </a:rPr>
                        <a:t>Pressure sensors for deep reservoir water level monitoring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Pressure Sensors</a:t>
                      </a:r>
                    </a:p>
                  </a:txBody>
                  <a:tcPr/>
                </a:tc>
                <a:tc>
                  <a:txBody>
                    <a:bodyPr/>
                    <a:lstStyle/>
                    <a:p>
                      <a:r>
                        <a:rPr lang="en-US" sz="1400" dirty="0">
                          <a:latin typeface="Times New Roman" panose="02020603050405020304" pitchFamily="18" charset="0"/>
                          <a:cs typeface="Times New Roman" panose="02020603050405020304" pitchFamily="18" charset="0"/>
                        </a:rPr>
                        <a:t>Investigated pressure sensors for monitoring deep reservoirs, providing precise depth-based water level readings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5943319"/>
                  </a:ext>
                </a:extLst>
              </a:tr>
              <a:tr h="1207887">
                <a:tc>
                  <a:txBody>
                    <a:bodyPr/>
                    <a:lstStyle/>
                    <a:p>
                      <a:r>
                        <a:rPr lang="en-IN" sz="1400" dirty="0">
                          <a:latin typeface="Times New Roman" panose="02020603050405020304" pitchFamily="18" charset="0"/>
                          <a:cs typeface="Times New Roman" panose="02020603050405020304" pitchFamily="18" charset="0"/>
                        </a:rPr>
                        <a:t>Jovanovic &amp; Milinkovic</a:t>
                      </a:r>
                    </a:p>
                  </a:txBody>
                  <a:tcPr/>
                </a:tc>
                <a:tc>
                  <a:txBody>
                    <a:bodyPr/>
                    <a:lstStyle/>
                    <a:p>
                      <a:r>
                        <a:rPr lang="en-IN" sz="1400" dirty="0">
                          <a:latin typeface="Times New Roman" panose="02020603050405020304" pitchFamily="18" charset="0"/>
                          <a:cs typeface="Times New Roman" panose="02020603050405020304" pitchFamily="18" charset="0"/>
                        </a:rPr>
                        <a:t>2019</a:t>
                      </a:r>
                    </a:p>
                  </a:txBody>
                  <a:tcPr/>
                </a:tc>
                <a:tc>
                  <a:txBody>
                    <a:bodyPr/>
                    <a:lstStyle/>
                    <a:p>
                      <a:r>
                        <a:rPr lang="en-US" sz="1400" dirty="0">
                          <a:latin typeface="Times New Roman" panose="02020603050405020304" pitchFamily="18" charset="0"/>
                          <a:cs typeface="Times New Roman" panose="02020603050405020304" pitchFamily="18" charset="0"/>
                        </a:rPr>
                        <a:t>Radar-based water level measurement in reservoirs: A comparative study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Radar Sensors</a:t>
                      </a:r>
                    </a:p>
                  </a:txBody>
                  <a:tcPr/>
                </a:tc>
                <a:tc>
                  <a:txBody>
                    <a:bodyPr/>
                    <a:lstStyle/>
                    <a:p>
                      <a:r>
                        <a:rPr lang="en-US" sz="1400" dirty="0">
                          <a:latin typeface="Times New Roman" panose="02020603050405020304" pitchFamily="18" charset="0"/>
                          <a:cs typeface="Times New Roman" panose="02020603050405020304" pitchFamily="18" charset="0"/>
                        </a:rPr>
                        <a:t>Compared radar sensors with traditional methods, highlighting radar’s advantages in harsh weather conditions.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1425878"/>
                  </a:ext>
                </a:extLst>
              </a:tr>
            </a:tbl>
          </a:graphicData>
        </a:graphic>
      </p:graphicFrame>
    </p:spTree>
    <p:extLst>
      <p:ext uri="{BB962C8B-B14F-4D97-AF65-F5344CB8AC3E}">
        <p14:creationId xmlns:p14="http://schemas.microsoft.com/office/powerpoint/2010/main" val="53504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7D1811-B9A4-CC3E-79F5-B930EDD291F0}"/>
              </a:ext>
            </a:extLst>
          </p:cNvPr>
          <p:cNvSpPr txBox="1"/>
          <p:nvPr/>
        </p:nvSpPr>
        <p:spPr>
          <a:xfrm>
            <a:off x="412954" y="0"/>
            <a:ext cx="6096000" cy="1077218"/>
          </a:xfrm>
          <a:prstGeom prst="rect">
            <a:avLst/>
          </a:prstGeom>
          <a:noFill/>
        </p:spPr>
        <p:txBody>
          <a:bodyPr wrap="square">
            <a:spAutoFit/>
          </a:bodyPr>
          <a:lstStyle/>
          <a:p>
            <a:endParaRPr lang="en-US" altLang="en-US" sz="3200" dirty="0">
              <a:solidFill>
                <a:srgbClr val="0070C0"/>
              </a:solidFill>
              <a:latin typeface="Times New Roman" panose="02020603050405020304" pitchFamily="18" charset="0"/>
              <a:cs typeface="Times New Roman" panose="02020603050405020304" pitchFamily="18" charset="0"/>
            </a:endParaRPr>
          </a:p>
          <a:p>
            <a:r>
              <a:rPr lang="en-US" altLang="en-US" sz="3200" dirty="0">
                <a:solidFill>
                  <a:srgbClr val="0070C0"/>
                </a:solidFill>
                <a:latin typeface="Times New Roman" panose="02020603050405020304" pitchFamily="18" charset="0"/>
                <a:cs typeface="Times New Roman" panose="02020603050405020304" pitchFamily="18" charset="0"/>
              </a:rPr>
              <a:t>P</a:t>
            </a:r>
            <a:r>
              <a:rPr kumimoji="0" lang="en-US" altLang="en-US" sz="32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roposed system </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58D1C226-91FB-9E81-100F-AD64554C70F6}"/>
              </a:ext>
            </a:extLst>
          </p:cNvPr>
          <p:cNvSpPr>
            <a:spLocks noChangeArrowheads="1"/>
          </p:cNvSpPr>
          <p:nvPr/>
        </p:nvSpPr>
        <p:spPr bwMode="auto">
          <a:xfrm>
            <a:off x="2448234" y="2358412"/>
            <a:ext cx="79739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solution integrates water level monitoring, dam gate control, and agricultural water distribution. Using ultrasonic, radar, and pressure sensors, the system adjusts gate positions based on real-time data. Additionally, IoT-based water flow control directs water from the dam to farmers' fields, optimizing irrigation based on demand and weather conditions.</a:t>
            </a:r>
          </a:p>
        </p:txBody>
      </p:sp>
    </p:spTree>
    <p:extLst>
      <p:ext uri="{BB962C8B-B14F-4D97-AF65-F5344CB8AC3E}">
        <p14:creationId xmlns:p14="http://schemas.microsoft.com/office/powerpoint/2010/main" val="313463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FAB042-C150-405C-8EA7-209D82E61AF6}"/>
              </a:ext>
            </a:extLst>
          </p:cNvPr>
          <p:cNvSpPr txBox="1"/>
          <p:nvPr/>
        </p:nvSpPr>
        <p:spPr>
          <a:xfrm>
            <a:off x="620110" y="578069"/>
            <a:ext cx="2811348" cy="584775"/>
          </a:xfrm>
          <a:prstGeom prst="rect">
            <a:avLst/>
          </a:prstGeom>
          <a:noFill/>
        </p:spPr>
        <p:txBody>
          <a:bodyPr wrap="square" rtlCol="0">
            <a:spAutoFit/>
          </a:bodyPr>
          <a:lstStyle/>
          <a:p>
            <a:r>
              <a:rPr lang="en-IN" sz="3200" b="1" dirty="0">
                <a:solidFill>
                  <a:srgbClr val="0070C0"/>
                </a:solidFill>
                <a:latin typeface="Times New Roman" panose="02020603050405020304" pitchFamily="18" charset="0"/>
                <a:cs typeface="Times New Roman" panose="02020603050405020304" pitchFamily="18" charset="0"/>
              </a:rPr>
              <a:t>ABSTRACT</a:t>
            </a:r>
          </a:p>
        </p:txBody>
      </p:sp>
      <p:sp>
        <p:nvSpPr>
          <p:cNvPr id="5" name="Rectangle 2">
            <a:extLst>
              <a:ext uri="{FF2B5EF4-FFF2-40B4-BE49-F238E27FC236}">
                <a16:creationId xmlns:a16="http://schemas.microsoft.com/office/drawing/2014/main" id="{5DF2454C-6046-286E-A5B8-890C62CA6679}"/>
              </a:ext>
            </a:extLst>
          </p:cNvPr>
          <p:cNvSpPr>
            <a:spLocks noChangeArrowheads="1"/>
          </p:cNvSpPr>
          <p:nvPr/>
        </p:nvSpPr>
        <p:spPr bwMode="auto">
          <a:xfrm>
            <a:off x="1356852" y="2274837"/>
            <a:ext cx="911450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develop an integrated system for real-time water level monitoring, automated dam gate control, and efficient water distribution to agricultural fields. Using advanced sensors such as ultrasonic, radar, and pressure sensors, the system ensures accurate measurement of water levels in the dam. Automated gate control, driven by decision algorithms like fuzzy logic or model predictive control, allows precise adjustments to prevent overflow and optimize water storage. Additionally, the system includes a water distribution component that directs water to farmers' fields based on real-time demand and weather conditions, all monitored and controlled remotely through IoT, enhancing irrigation efficiency and flood prevention.</a:t>
            </a:r>
          </a:p>
        </p:txBody>
      </p:sp>
    </p:spTree>
    <p:extLst>
      <p:ext uri="{BB962C8B-B14F-4D97-AF65-F5344CB8AC3E}">
        <p14:creationId xmlns:p14="http://schemas.microsoft.com/office/powerpoint/2010/main" val="203722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8F6024-53C4-AEC9-60C5-C20FD471015C}"/>
              </a:ext>
            </a:extLst>
          </p:cNvPr>
          <p:cNvSpPr/>
          <p:nvPr/>
        </p:nvSpPr>
        <p:spPr>
          <a:xfrm>
            <a:off x="732503" y="1686232"/>
            <a:ext cx="3185652" cy="1455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CA68BFF-D045-A768-2845-25F2737D1BCF}"/>
              </a:ext>
            </a:extLst>
          </p:cNvPr>
          <p:cNvSpPr/>
          <p:nvPr/>
        </p:nvSpPr>
        <p:spPr>
          <a:xfrm>
            <a:off x="4601497" y="1686232"/>
            <a:ext cx="3185652" cy="1455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A5E4C45-D104-D7A1-1077-32F9D28FE089}"/>
              </a:ext>
            </a:extLst>
          </p:cNvPr>
          <p:cNvSpPr/>
          <p:nvPr/>
        </p:nvSpPr>
        <p:spPr>
          <a:xfrm>
            <a:off x="8391832" y="1686232"/>
            <a:ext cx="3185652" cy="1455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D9955EA-5496-25D9-56B5-96164DBBEF28}"/>
              </a:ext>
            </a:extLst>
          </p:cNvPr>
          <p:cNvSpPr/>
          <p:nvPr/>
        </p:nvSpPr>
        <p:spPr>
          <a:xfrm>
            <a:off x="4675239" y="4055806"/>
            <a:ext cx="3185652" cy="1455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6FCBCCFD-01A9-E93F-11A8-7FFCE0F965C9}"/>
              </a:ext>
            </a:extLst>
          </p:cNvPr>
          <p:cNvSpPr/>
          <p:nvPr/>
        </p:nvSpPr>
        <p:spPr>
          <a:xfrm>
            <a:off x="732503" y="4055806"/>
            <a:ext cx="3185652" cy="1455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E764512A-3CAE-3245-C5FC-667DCC055E88}"/>
              </a:ext>
            </a:extLst>
          </p:cNvPr>
          <p:cNvSpPr/>
          <p:nvPr/>
        </p:nvSpPr>
        <p:spPr>
          <a:xfrm>
            <a:off x="8391832" y="4055806"/>
            <a:ext cx="3185652" cy="14551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8B366ADC-0234-22E6-11CE-3C07FFC4878D}"/>
              </a:ext>
            </a:extLst>
          </p:cNvPr>
          <p:cNvCxnSpPr>
            <a:stCxn id="4" idx="3"/>
            <a:endCxn id="6" idx="1"/>
          </p:cNvCxnSpPr>
          <p:nvPr/>
        </p:nvCxnSpPr>
        <p:spPr>
          <a:xfrm>
            <a:off x="3918155" y="2413819"/>
            <a:ext cx="6833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D2025501-E4A9-2637-BC2C-33206332C2AA}"/>
              </a:ext>
            </a:extLst>
          </p:cNvPr>
          <p:cNvCxnSpPr>
            <a:stCxn id="6" idx="3"/>
            <a:endCxn id="7" idx="1"/>
          </p:cNvCxnSpPr>
          <p:nvPr/>
        </p:nvCxnSpPr>
        <p:spPr>
          <a:xfrm>
            <a:off x="7787149" y="2413819"/>
            <a:ext cx="6046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481497-8825-EEB1-0ED9-8F4F630ED74D}"/>
              </a:ext>
            </a:extLst>
          </p:cNvPr>
          <p:cNvCxnSpPr>
            <a:stCxn id="7" idx="2"/>
            <a:endCxn id="10" idx="0"/>
          </p:cNvCxnSpPr>
          <p:nvPr/>
        </p:nvCxnSpPr>
        <p:spPr>
          <a:xfrm>
            <a:off x="9984658" y="3141406"/>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EE6975D-EC3E-6E64-5825-823E4A530FBD}"/>
              </a:ext>
            </a:extLst>
          </p:cNvPr>
          <p:cNvCxnSpPr>
            <a:stCxn id="10" idx="1"/>
            <a:endCxn id="8" idx="3"/>
          </p:cNvCxnSpPr>
          <p:nvPr/>
        </p:nvCxnSpPr>
        <p:spPr>
          <a:xfrm flipH="1">
            <a:off x="7860891" y="4783393"/>
            <a:ext cx="5309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9AF37BB-0FB5-F011-7D67-BA2844EDD2E6}"/>
              </a:ext>
            </a:extLst>
          </p:cNvPr>
          <p:cNvCxnSpPr>
            <a:stCxn id="8" idx="1"/>
            <a:endCxn id="9" idx="3"/>
          </p:cNvCxnSpPr>
          <p:nvPr/>
        </p:nvCxnSpPr>
        <p:spPr>
          <a:xfrm flipH="1">
            <a:off x="3918155" y="4783393"/>
            <a:ext cx="7570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26CC779-4B53-A8B4-5C34-C5F2291376E5}"/>
              </a:ext>
            </a:extLst>
          </p:cNvPr>
          <p:cNvSpPr txBox="1"/>
          <p:nvPr/>
        </p:nvSpPr>
        <p:spPr>
          <a:xfrm>
            <a:off x="860323" y="2090653"/>
            <a:ext cx="2930012" cy="646331"/>
          </a:xfrm>
          <a:prstGeom prst="rect">
            <a:avLst/>
          </a:prstGeom>
          <a:noFill/>
        </p:spPr>
        <p:txBody>
          <a:bodyPr wrap="square">
            <a:spAutoFit/>
          </a:bodyPr>
          <a:lstStyle/>
          <a:p>
            <a:pPr algn="ctr"/>
            <a:r>
              <a:rPr lang="en-US" dirty="0"/>
              <a:t>Water Level Sensors  (Ultrasonic, Radar, Pressure)</a:t>
            </a:r>
            <a:endParaRPr lang="en-IN" dirty="0"/>
          </a:p>
        </p:txBody>
      </p:sp>
      <p:sp>
        <p:nvSpPr>
          <p:cNvPr id="27" name="TextBox 26">
            <a:extLst>
              <a:ext uri="{FF2B5EF4-FFF2-40B4-BE49-F238E27FC236}">
                <a16:creationId xmlns:a16="http://schemas.microsoft.com/office/drawing/2014/main" id="{2AD4C447-E1B3-D2DD-3290-7B0A0A2ADB87}"/>
              </a:ext>
            </a:extLst>
          </p:cNvPr>
          <p:cNvSpPr txBox="1"/>
          <p:nvPr/>
        </p:nvSpPr>
        <p:spPr>
          <a:xfrm>
            <a:off x="4955458" y="2090653"/>
            <a:ext cx="2281083" cy="646331"/>
          </a:xfrm>
          <a:prstGeom prst="rect">
            <a:avLst/>
          </a:prstGeom>
          <a:noFill/>
        </p:spPr>
        <p:txBody>
          <a:bodyPr wrap="square">
            <a:spAutoFit/>
          </a:bodyPr>
          <a:lstStyle/>
          <a:p>
            <a:pPr algn="ctr"/>
            <a:r>
              <a:rPr lang="en-US" dirty="0"/>
              <a:t>Data Collection Unit (Gathers sensor data)</a:t>
            </a:r>
            <a:endParaRPr lang="en-IN" dirty="0"/>
          </a:p>
        </p:txBody>
      </p:sp>
      <p:sp>
        <p:nvSpPr>
          <p:cNvPr id="29" name="TextBox 28">
            <a:extLst>
              <a:ext uri="{FF2B5EF4-FFF2-40B4-BE49-F238E27FC236}">
                <a16:creationId xmlns:a16="http://schemas.microsoft.com/office/drawing/2014/main" id="{F29B679C-7E18-7345-6950-2925099C3751}"/>
              </a:ext>
            </a:extLst>
          </p:cNvPr>
          <p:cNvSpPr txBox="1"/>
          <p:nvPr/>
        </p:nvSpPr>
        <p:spPr>
          <a:xfrm>
            <a:off x="8829366" y="2037875"/>
            <a:ext cx="2163096" cy="646331"/>
          </a:xfrm>
          <a:prstGeom prst="rect">
            <a:avLst/>
          </a:prstGeom>
          <a:noFill/>
        </p:spPr>
        <p:txBody>
          <a:bodyPr wrap="square">
            <a:spAutoFit/>
          </a:bodyPr>
          <a:lstStyle/>
          <a:p>
            <a:pPr algn="ctr"/>
            <a:r>
              <a:rPr lang="en-IN" dirty="0"/>
              <a:t>Decision Algorithm</a:t>
            </a:r>
          </a:p>
          <a:p>
            <a:pPr algn="ctr"/>
            <a:r>
              <a:rPr lang="en-IN" dirty="0"/>
              <a:t>(Fuzzy Logic, MPC) </a:t>
            </a:r>
          </a:p>
        </p:txBody>
      </p:sp>
      <p:sp>
        <p:nvSpPr>
          <p:cNvPr id="31" name="TextBox 30">
            <a:extLst>
              <a:ext uri="{FF2B5EF4-FFF2-40B4-BE49-F238E27FC236}">
                <a16:creationId xmlns:a16="http://schemas.microsoft.com/office/drawing/2014/main" id="{006E23A5-92B2-62F4-07EA-2E946B210EE8}"/>
              </a:ext>
            </a:extLst>
          </p:cNvPr>
          <p:cNvSpPr txBox="1"/>
          <p:nvPr/>
        </p:nvSpPr>
        <p:spPr>
          <a:xfrm>
            <a:off x="8539316" y="4460227"/>
            <a:ext cx="3279058" cy="646331"/>
          </a:xfrm>
          <a:prstGeom prst="rect">
            <a:avLst/>
          </a:prstGeom>
          <a:noFill/>
        </p:spPr>
        <p:txBody>
          <a:bodyPr wrap="square">
            <a:spAutoFit/>
          </a:bodyPr>
          <a:lstStyle/>
          <a:p>
            <a:r>
              <a:rPr lang="en-US" dirty="0"/>
              <a:t>Dam Gate Control System</a:t>
            </a:r>
          </a:p>
          <a:p>
            <a:r>
              <a:rPr lang="en-US" dirty="0"/>
              <a:t>(Hydraulic/Electric Actuators)</a:t>
            </a:r>
            <a:endParaRPr lang="en-IN" dirty="0"/>
          </a:p>
        </p:txBody>
      </p:sp>
      <p:sp>
        <p:nvSpPr>
          <p:cNvPr id="33" name="TextBox 32">
            <a:extLst>
              <a:ext uri="{FF2B5EF4-FFF2-40B4-BE49-F238E27FC236}">
                <a16:creationId xmlns:a16="http://schemas.microsoft.com/office/drawing/2014/main" id="{F25FD0B9-7D8C-4902-53C3-50E42A9C2E8B}"/>
              </a:ext>
            </a:extLst>
          </p:cNvPr>
          <p:cNvSpPr txBox="1"/>
          <p:nvPr/>
        </p:nvSpPr>
        <p:spPr>
          <a:xfrm>
            <a:off x="4709653" y="4476274"/>
            <a:ext cx="3077496" cy="646331"/>
          </a:xfrm>
          <a:prstGeom prst="rect">
            <a:avLst/>
          </a:prstGeom>
          <a:noFill/>
        </p:spPr>
        <p:txBody>
          <a:bodyPr wrap="square">
            <a:spAutoFit/>
          </a:bodyPr>
          <a:lstStyle/>
          <a:p>
            <a:pPr algn="ctr"/>
            <a:r>
              <a:rPr lang="en-US" dirty="0"/>
              <a:t>Water Distribution to  Farmers (Irrigation Control)</a:t>
            </a:r>
            <a:endParaRPr lang="en-IN" dirty="0"/>
          </a:p>
        </p:txBody>
      </p:sp>
      <p:sp>
        <p:nvSpPr>
          <p:cNvPr id="35" name="TextBox 34">
            <a:extLst>
              <a:ext uri="{FF2B5EF4-FFF2-40B4-BE49-F238E27FC236}">
                <a16:creationId xmlns:a16="http://schemas.microsoft.com/office/drawing/2014/main" id="{6402B06C-B208-4C3A-0B01-95C05DC2061D}"/>
              </a:ext>
            </a:extLst>
          </p:cNvPr>
          <p:cNvSpPr txBox="1"/>
          <p:nvPr/>
        </p:nvSpPr>
        <p:spPr>
          <a:xfrm>
            <a:off x="835741" y="4465990"/>
            <a:ext cx="3048000" cy="646331"/>
          </a:xfrm>
          <a:prstGeom prst="rect">
            <a:avLst/>
          </a:prstGeom>
          <a:noFill/>
        </p:spPr>
        <p:txBody>
          <a:bodyPr wrap="square">
            <a:spAutoFit/>
          </a:bodyPr>
          <a:lstStyle/>
          <a:p>
            <a:r>
              <a:rPr lang="en-US" dirty="0"/>
              <a:t>Remote Monitoring &amp; Control (IoT, Cloud-based system) </a:t>
            </a:r>
            <a:endParaRPr lang="en-IN" dirty="0"/>
          </a:p>
        </p:txBody>
      </p:sp>
      <p:sp>
        <p:nvSpPr>
          <p:cNvPr id="37" name="TextBox 36">
            <a:extLst>
              <a:ext uri="{FF2B5EF4-FFF2-40B4-BE49-F238E27FC236}">
                <a16:creationId xmlns:a16="http://schemas.microsoft.com/office/drawing/2014/main" id="{61C6FA66-B51E-F6AD-DCC6-A71598AA153C}"/>
              </a:ext>
            </a:extLst>
          </p:cNvPr>
          <p:cNvSpPr txBox="1"/>
          <p:nvPr/>
        </p:nvSpPr>
        <p:spPr>
          <a:xfrm>
            <a:off x="732503" y="589314"/>
            <a:ext cx="2895600" cy="584775"/>
          </a:xfrm>
          <a:prstGeom prst="rect">
            <a:avLst/>
          </a:prstGeom>
          <a:noFill/>
        </p:spPr>
        <p:txBody>
          <a:bodyPr wrap="square">
            <a:spAutoFit/>
          </a:bodyPr>
          <a:lstStyle/>
          <a:p>
            <a:r>
              <a:rPr lang="en-IN" sz="3200" dirty="0">
                <a:solidFill>
                  <a:srgbClr val="0070C0"/>
                </a:solidFill>
                <a:latin typeface="Times New Roman" panose="02020603050405020304" pitchFamily="18" charset="0"/>
                <a:cs typeface="Times New Roman" panose="02020603050405020304" pitchFamily="18" charset="0"/>
              </a:rPr>
              <a:t>Block diagram </a:t>
            </a:r>
          </a:p>
        </p:txBody>
      </p:sp>
    </p:spTree>
    <p:extLst>
      <p:ext uri="{BB962C8B-B14F-4D97-AF65-F5344CB8AC3E}">
        <p14:creationId xmlns:p14="http://schemas.microsoft.com/office/powerpoint/2010/main" val="189036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711401-5E7F-46E5-8E1B-970AB6FAF127}"/>
              </a:ext>
            </a:extLst>
          </p:cNvPr>
          <p:cNvSpPr txBox="1"/>
          <p:nvPr/>
        </p:nvSpPr>
        <p:spPr>
          <a:xfrm>
            <a:off x="501446" y="356108"/>
            <a:ext cx="6096000" cy="584775"/>
          </a:xfrm>
          <a:prstGeom prst="rect">
            <a:avLst/>
          </a:prstGeom>
          <a:noFill/>
        </p:spPr>
        <p:txBody>
          <a:bodyPr wrap="square">
            <a:spAutoFit/>
          </a:bodyPr>
          <a:lstStyle/>
          <a:p>
            <a:r>
              <a:rPr lang="en-IN" sz="3200" b="1" dirty="0">
                <a:solidFill>
                  <a:srgbClr val="0070C0"/>
                </a:solidFill>
                <a:latin typeface="Times New Roman" pitchFamily="18" charset="0"/>
                <a:cs typeface="Times New Roman" pitchFamily="18" charset="0"/>
              </a:rPr>
              <a:t>Reference</a:t>
            </a:r>
          </a:p>
        </p:txBody>
      </p:sp>
      <p:sp>
        <p:nvSpPr>
          <p:cNvPr id="6" name="Rectangle 1">
            <a:extLst>
              <a:ext uri="{FF2B5EF4-FFF2-40B4-BE49-F238E27FC236}">
                <a16:creationId xmlns:a16="http://schemas.microsoft.com/office/drawing/2014/main" id="{5B99D7E3-56A0-F686-DF3E-EE84422AF168}"/>
              </a:ext>
            </a:extLst>
          </p:cNvPr>
          <p:cNvSpPr>
            <a:spLocks noChangeArrowheads="1"/>
          </p:cNvSpPr>
          <p:nvPr/>
        </p:nvSpPr>
        <p:spPr bwMode="auto">
          <a:xfrm rot="10800000" flipV="1">
            <a:off x="1307691" y="1525292"/>
            <a:ext cx="102550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Rifaai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 &amp; Al-</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Khanjari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 (2018). Design and implementation of a low-cost ultrasonic sensor-based water level monitoring system.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Engineering Research and Applications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8(3), 38-43.</a:t>
            </a:r>
            <a:endParaRPr lang="en-US" altLang="en-US"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Focuses on low-cost ultrasonic sensors for water level measurement in reservoirs.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Jovanovic, D., &amp; Milinkovic, M. (2019). Radar-based water level measurement in reservoirs: A comparative study.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Applied Remote Sensing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13(1), 120-130.</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study comparing radar-based water level measurement methods with traditional technologies.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Zhang, W., &amp; Liu, L. (2017). Pressure sensors for deep reservoir water level monitoring.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Sensors and Actuators A: Physical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263, 238-244.</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Discusses the use of pressure sensors for measuring water levels in deep reservoirs, offering high precision.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930378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317</TotalTime>
  <Words>786</Words>
  <Application>Microsoft Office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Corbel</vt:lpstr>
      <vt:lpstr>Times New Roman</vt:lpstr>
      <vt:lpstr>Basis</vt:lpstr>
      <vt:lpstr>DEPARTMENT OF ELECTRONICS AND COMMUNICATION ENGINEERING</vt:lpstr>
      <vt:lpstr>Water Level Monitoring And Dam Gate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s</dc:creator>
  <cp:lastModifiedBy>Kavinesh C</cp:lastModifiedBy>
  <cp:revision>20</cp:revision>
  <dcterms:created xsi:type="dcterms:W3CDTF">2024-08-22T05:28:23Z</dcterms:created>
  <dcterms:modified xsi:type="dcterms:W3CDTF">2024-12-01T13:56:34Z</dcterms:modified>
</cp:coreProperties>
</file>