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8" r:id="rId3"/>
    <p:sldId id="259" r:id="rId4"/>
    <p:sldId id="260" r:id="rId5"/>
    <p:sldId id="262" r:id="rId6"/>
    <p:sldId id="263" r:id="rId7"/>
    <p:sldId id="311" r:id="rId8"/>
    <p:sldId id="312" r:id="rId9"/>
    <p:sldId id="318" r:id="rId10"/>
    <p:sldId id="269" r:id="rId11"/>
    <p:sldId id="319" r:id="rId12"/>
    <p:sldId id="315" r:id="rId13"/>
    <p:sldId id="316" r:id="rId14"/>
    <p:sldId id="317"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Bebas Neue" panose="020B0606020202050201" pitchFamily="34" charset="0"/>
      <p:regular r:id="rId21"/>
    </p:embeddedFont>
    <p:embeddedFont>
      <p:font typeface="Open Sans" panose="020B0606030504020204" pitchFamily="34" charset="0"/>
      <p:regular r:id="rId22"/>
      <p:bold r:id="rId23"/>
      <p:italic r:id="rId24"/>
      <p:boldItalic r:id="rId25"/>
    </p:embeddedFont>
    <p:embeddedFont>
      <p:font typeface="Roboto Condensed Light" panose="02000000000000000000" pitchFamily="2" charset="0"/>
      <p:regular r:id="rId26"/>
      <p:italic r:id="rId27"/>
    </p:embeddedFont>
    <p:embeddedFont>
      <p:font typeface="Secular One" panose="00000500000000000000" pitchFamily="2" charset="-79"/>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6C223A-4AE2-43D1-B6AD-C3812E9BA539}">
  <a:tblStyle styleId="{7A6C223A-4AE2-43D1-B6AD-C3812E9BA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49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0635a30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20635a30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20635a30f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20635a30f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20635a30fe2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20635a30fe2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5400000">
            <a:off x="9090075"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916343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91268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90533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90167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9169413" y="4685738"/>
            <a:ext cx="5975" cy="6275"/>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9138888" y="4679638"/>
            <a:ext cx="5975" cy="18475"/>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9101988"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906521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9028613"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a:effectLst/>
      </p:bgPr>
    </p:bg>
    <p:spTree>
      <p:nvGrpSpPr>
        <p:cNvPr id="1" name="Shape 124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000" t="100000"/>
          </a:path>
          <a:tileRect r="-100000" b="-100000"/>
        </a:gradFill>
        <a:effectLst/>
      </p:bgPr>
    </p:bg>
    <p:spTree>
      <p:nvGrpSpPr>
        <p:cNvPr id="1" name="Shape 12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l="100000" b="100000"/>
          </a:path>
          <a:tileRect t="-100000" r="-100000"/>
        </a:gradFill>
        <a:effectLst/>
      </p:bgPr>
    </p:bg>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37275" y="2388900"/>
            <a:ext cx="4818600" cy="8418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9" name="Google Shape;119;p3"/>
          <p:cNvSpPr txBox="1">
            <a:spLocks noGrp="1"/>
          </p:cNvSpPr>
          <p:nvPr>
            <p:ph type="title" idx="2" hasCustomPrompt="1"/>
          </p:nvPr>
        </p:nvSpPr>
        <p:spPr>
          <a:xfrm>
            <a:off x="837275" y="1102338"/>
            <a:ext cx="1039200" cy="1000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0" name="Google Shape;120;p3"/>
          <p:cNvSpPr txBox="1">
            <a:spLocks noGrp="1"/>
          </p:cNvSpPr>
          <p:nvPr>
            <p:ph type="subTitle" idx="1"/>
          </p:nvPr>
        </p:nvSpPr>
        <p:spPr>
          <a:xfrm>
            <a:off x="837275" y="3141625"/>
            <a:ext cx="4818600" cy="49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1" name="Google Shape;121;p3"/>
          <p:cNvGrpSpPr/>
          <p:nvPr/>
        </p:nvGrpSpPr>
        <p:grpSpPr>
          <a:xfrm>
            <a:off x="7593337" y="-1244384"/>
            <a:ext cx="2479800" cy="2894250"/>
            <a:chOff x="2693662" y="1511141"/>
            <a:chExt cx="2479800" cy="2894250"/>
          </a:xfrm>
        </p:grpSpPr>
        <p:sp>
          <p:nvSpPr>
            <p:cNvPr id="122" name="Google Shape;122;p3"/>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
          <p:cNvGrpSpPr/>
          <p:nvPr/>
        </p:nvGrpSpPr>
        <p:grpSpPr>
          <a:xfrm>
            <a:off x="0" y="4206575"/>
            <a:ext cx="3205800" cy="701100"/>
            <a:chOff x="0" y="4206575"/>
            <a:chExt cx="3205800" cy="701100"/>
          </a:xfrm>
        </p:grpSpPr>
        <p:cxnSp>
          <p:nvCxnSpPr>
            <p:cNvPr id="136" name="Google Shape;136;p3"/>
            <p:cNvCxnSpPr/>
            <p:nvPr/>
          </p:nvCxnSpPr>
          <p:spPr>
            <a:xfrm>
              <a:off x="0" y="4353175"/>
              <a:ext cx="3205800" cy="4653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7" name="Google Shape;137;p3"/>
            <p:cNvCxnSpPr/>
            <p:nvPr/>
          </p:nvCxnSpPr>
          <p:spPr>
            <a:xfrm>
              <a:off x="0" y="4206575"/>
              <a:ext cx="2205300" cy="3123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8" name="Google Shape;138;p3"/>
            <p:cNvCxnSpPr/>
            <p:nvPr/>
          </p:nvCxnSpPr>
          <p:spPr>
            <a:xfrm>
              <a:off x="0" y="4666044"/>
              <a:ext cx="2906400" cy="0"/>
            </a:xfrm>
            <a:prstGeom prst="straightConnector1">
              <a:avLst/>
            </a:prstGeom>
            <a:noFill/>
            <a:ln w="9525" cap="flat" cmpd="sng">
              <a:solidFill>
                <a:schemeClr val="lt1"/>
              </a:solidFill>
              <a:prstDash val="solid"/>
              <a:round/>
              <a:headEnd type="none" w="med" len="med"/>
              <a:tailEnd type="oval" w="med" len="med"/>
            </a:ln>
          </p:spPr>
        </p:cxnSp>
        <p:cxnSp>
          <p:nvCxnSpPr>
            <p:cNvPr id="139" name="Google Shape;139;p3"/>
            <p:cNvCxnSpPr/>
            <p:nvPr/>
          </p:nvCxnSpPr>
          <p:spPr>
            <a:xfrm rot="10800000" flipH="1">
              <a:off x="0" y="4487075"/>
              <a:ext cx="579900" cy="420600"/>
            </a:xfrm>
            <a:prstGeom prst="bentConnector3">
              <a:avLst>
                <a:gd name="adj1" fmla="val 50000"/>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3"/>
            </a:gs>
            <a:gs pos="3000">
              <a:schemeClr val="accent2"/>
            </a:gs>
            <a:gs pos="6000">
              <a:schemeClr val="accent1"/>
            </a:gs>
            <a:gs pos="9000">
              <a:schemeClr val="lt2"/>
            </a:gs>
            <a:gs pos="27000">
              <a:schemeClr val="dk1"/>
            </a:gs>
            <a:gs pos="100000">
              <a:schemeClr val="dk1"/>
            </a:gs>
          </a:gsLst>
          <a:lin ang="0" scaled="0"/>
        </a:gradFill>
        <a:effectLst/>
      </p:bgPr>
    </p:bg>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64" name="Google Shape;164;p5"/>
          <p:cNvSpPr txBox="1">
            <a:spLocks noGrp="1"/>
          </p:cNvSpPr>
          <p:nvPr>
            <p:ph type="subTitle" idx="1"/>
          </p:nvPr>
        </p:nvSpPr>
        <p:spPr>
          <a:xfrm>
            <a:off x="4937454" y="2974451"/>
            <a:ext cx="27657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14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65" name="Google Shape;165;p5"/>
          <p:cNvSpPr txBox="1">
            <a:spLocks noGrp="1"/>
          </p:cNvSpPr>
          <p:nvPr>
            <p:ph type="subTitle" idx="2"/>
          </p:nvPr>
        </p:nvSpPr>
        <p:spPr>
          <a:xfrm>
            <a:off x="1440825" y="2974451"/>
            <a:ext cx="27657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14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66" name="Google Shape;166;p5"/>
          <p:cNvSpPr txBox="1">
            <a:spLocks noGrp="1"/>
          </p:cNvSpPr>
          <p:nvPr>
            <p:ph type="subTitle" idx="3"/>
          </p:nvPr>
        </p:nvSpPr>
        <p:spPr>
          <a:xfrm>
            <a:off x="4937450" y="2592350"/>
            <a:ext cx="27657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167" name="Google Shape;167;p5"/>
          <p:cNvSpPr txBox="1">
            <a:spLocks noGrp="1"/>
          </p:cNvSpPr>
          <p:nvPr>
            <p:ph type="subTitle" idx="4"/>
          </p:nvPr>
        </p:nvSpPr>
        <p:spPr>
          <a:xfrm>
            <a:off x="1440825" y="2592350"/>
            <a:ext cx="27657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grpSp>
        <p:nvGrpSpPr>
          <p:cNvPr id="168" name="Google Shape;168;p5"/>
          <p:cNvGrpSpPr/>
          <p:nvPr/>
        </p:nvGrpSpPr>
        <p:grpSpPr>
          <a:xfrm>
            <a:off x="8231675" y="0"/>
            <a:ext cx="848050" cy="2480675"/>
            <a:chOff x="8231675" y="0"/>
            <a:chExt cx="848050" cy="2480675"/>
          </a:xfrm>
        </p:grpSpPr>
        <p:sp>
          <p:nvSpPr>
            <p:cNvPr id="169" name="Google Shape;169;p5"/>
            <p:cNvSpPr/>
            <p:nvPr/>
          </p:nvSpPr>
          <p:spPr>
            <a:xfrm rot="10800000">
              <a:off x="8793650" y="1505525"/>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10800000">
              <a:off x="8793650" y="1468925"/>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10800000">
              <a:off x="8793650" y="1395400"/>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10800000">
              <a:off x="8793650" y="143200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10800000">
              <a:off x="8793650" y="1615675"/>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rot="10800000">
              <a:off x="8701075" y="33037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rot="10800000">
              <a:off x="8793650" y="1358775"/>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rot="10800000">
              <a:off x="8793650" y="1579050"/>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10800000">
              <a:off x="8793650" y="1065000"/>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a:off x="8793650" y="11019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a:off x="8793650" y="1138525"/>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a:off x="8793650" y="991775"/>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10800000">
              <a:off x="8793650" y="117512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10800000">
              <a:off x="8793650" y="1285275"/>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a:off x="8793650" y="132187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10800000">
              <a:off x="8793650" y="1248650"/>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a:off x="8793650" y="102840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rot="10800000">
              <a:off x="8793650" y="154215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10800000">
              <a:off x="8701075" y="623875"/>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10800000">
              <a:off x="8701075" y="367000"/>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10800000">
              <a:off x="8701075" y="587250"/>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10800000">
              <a:off x="8701075" y="513750"/>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10800000">
              <a:off x="8701075" y="6604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10800000">
              <a:off x="8701075" y="403600"/>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rot="10800000">
              <a:off x="8701075" y="440525"/>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rot="10800000">
              <a:off x="8701075" y="477125"/>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8701075" y="697400"/>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rot="10800000">
              <a:off x="8701075" y="770625"/>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rot="10800000">
              <a:off x="8701075" y="220250"/>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rot="10800000">
              <a:off x="8701075" y="734000"/>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10800000">
              <a:off x="8701075" y="88075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rot="10800000">
              <a:off x="8701075" y="183650"/>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10800000">
              <a:off x="8701075" y="293475"/>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rot="10800000">
              <a:off x="8747500" y="934625"/>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rot="10800000">
              <a:off x="8701075" y="256875"/>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rot="10800000">
              <a:off x="8701075" y="807525"/>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rot="10800000">
              <a:off x="8722500" y="907550"/>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rot="10800000">
              <a:off x="8701075" y="844150"/>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rot="10800000">
              <a:off x="8864775" y="0"/>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10800000">
              <a:off x="8884725" y="1334975"/>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10800000">
              <a:off x="8817450" y="124717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10800000">
              <a:off x="8793650" y="1211750"/>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rot="10800000">
              <a:off x="8693050" y="960825"/>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rot="10800000">
              <a:off x="8759125" y="4286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rot="10800000">
              <a:off x="8839775" y="1276325"/>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rot="10800000">
              <a:off x="8705850" y="1101325"/>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rot="10800000">
              <a:off x="8741550" y="460450"/>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rot="10800000">
              <a:off x="8705850" y="524450"/>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rot="10800000">
              <a:off x="8773100" y="11894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10800000">
              <a:off x="8723700" y="492300"/>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10800000">
              <a:off x="8693050" y="81407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10800000">
              <a:off x="8693050" y="777475"/>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10800000">
              <a:off x="8693050" y="740850"/>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rot="10800000">
              <a:off x="8693050" y="630725"/>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rot="10800000">
              <a:off x="8693050" y="66732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rot="10800000">
              <a:off x="8693050" y="70395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rot="10800000">
              <a:off x="8693050" y="10709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rot="10800000">
              <a:off x="8693050" y="85070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10800000">
              <a:off x="8693050" y="997725"/>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rot="10800000">
              <a:off x="8693050" y="103435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rot="10800000">
              <a:off x="8693050" y="887600"/>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10800000">
              <a:off x="8693050" y="92420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rot="10800000">
              <a:off x="8693050" y="59380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rot="10800000">
              <a:off x="8763575" y="244950"/>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rot="10800000">
              <a:off x="8763575" y="391700"/>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rot="10800000">
              <a:off x="8763575" y="281575"/>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rot="10800000">
              <a:off x="8763575" y="208350"/>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rot="10800000">
              <a:off x="8763575" y="355100"/>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10800000">
              <a:off x="8763575" y="318475"/>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10800000">
              <a:off x="8862400" y="1305800"/>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rot="10800000">
              <a:off x="8763575" y="171450"/>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10800000">
              <a:off x="8693050" y="55065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10800000">
              <a:off x="8602250" y="0"/>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10800000">
              <a:off x="8231675" y="0"/>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10800000">
              <a:off x="8378125" y="0"/>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t="100000" r="100000"/>
          </a:path>
          <a:tileRect l="-100000" b="-100000"/>
        </a:gradFill>
        <a:effectLst/>
      </p:bgPr>
    </p:bg>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265" name="Google Shape;265;p7"/>
          <p:cNvSpPr txBox="1">
            <a:spLocks noGrp="1"/>
          </p:cNvSpPr>
          <p:nvPr>
            <p:ph type="body" idx="1"/>
          </p:nvPr>
        </p:nvSpPr>
        <p:spPr>
          <a:xfrm>
            <a:off x="4549800" y="1365324"/>
            <a:ext cx="3876900" cy="3156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grpSp>
        <p:nvGrpSpPr>
          <p:cNvPr id="266" name="Google Shape;266;p7"/>
          <p:cNvGrpSpPr/>
          <p:nvPr/>
        </p:nvGrpSpPr>
        <p:grpSpPr>
          <a:xfrm rot="10800000" flipH="1">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282" name="Google Shape;282;p7"/>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283" name="Google Shape;283;p7"/>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284" name="Google Shape;284;p7"/>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a:effectLst/>
      </p:bgPr>
    </p:bg>
    <p:spTree>
      <p:nvGrpSpPr>
        <p:cNvPr id="1" name="Shape 391"/>
        <p:cNvGrpSpPr/>
        <p:nvPr/>
      </p:nvGrpSpPr>
      <p:grpSpPr>
        <a:xfrm>
          <a:off x="0" y="0"/>
          <a:ext cx="0" cy="0"/>
          <a:chOff x="0" y="0"/>
          <a:chExt cx="0" cy="0"/>
        </a:xfrm>
      </p:grpSpPr>
      <p:grpSp>
        <p:nvGrpSpPr>
          <p:cNvPr id="392" name="Google Shape;392;p9"/>
          <p:cNvGrpSpPr/>
          <p:nvPr/>
        </p:nvGrpSpPr>
        <p:grpSpPr>
          <a:xfrm>
            <a:off x="7410137" y="-483784"/>
            <a:ext cx="2479800" cy="6144750"/>
            <a:chOff x="7410137" y="-483784"/>
            <a:chExt cx="2479800" cy="6144750"/>
          </a:xfrm>
        </p:grpSpPr>
        <p:sp>
          <p:nvSpPr>
            <p:cNvPr id="393" name="Google Shape;393;p9"/>
            <p:cNvSpPr/>
            <p:nvPr/>
          </p:nvSpPr>
          <p:spPr>
            <a:xfrm>
              <a:off x="7996512" y="491370"/>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7996512" y="-158730"/>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8589262" y="1663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8589262" y="8164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7996512" y="11414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410137" y="8164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410137" y="1663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589262" y="14665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410137" y="14665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996512" y="17915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589262" y="-483784"/>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9175637" y="4913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9175637" y="11414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589262" y="21166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996512" y="24416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589262" y="27667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996512" y="30917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8589262" y="34168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996512" y="37418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589262" y="40669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996512" y="43919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410137" y="47170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996512" y="504206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8589262" y="4717016"/>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9"/>
          <p:cNvSpPr txBox="1">
            <a:spLocks noGrp="1"/>
          </p:cNvSpPr>
          <p:nvPr>
            <p:ph type="title"/>
          </p:nvPr>
        </p:nvSpPr>
        <p:spPr>
          <a:xfrm>
            <a:off x="713225" y="1371400"/>
            <a:ext cx="4035000" cy="76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8" name="Google Shape;418;p9"/>
          <p:cNvSpPr txBox="1">
            <a:spLocks noGrp="1"/>
          </p:cNvSpPr>
          <p:nvPr>
            <p:ph type="subTitle" idx="1"/>
          </p:nvPr>
        </p:nvSpPr>
        <p:spPr>
          <a:xfrm>
            <a:off x="713225" y="2185100"/>
            <a:ext cx="4035000" cy="1587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419" name="Google Shape;419;p9"/>
          <p:cNvSpPr>
            <a:spLocks noGrp="1"/>
          </p:cNvSpPr>
          <p:nvPr>
            <p:ph type="pic" idx="2"/>
          </p:nvPr>
        </p:nvSpPr>
        <p:spPr>
          <a:xfrm>
            <a:off x="5171475" y="660500"/>
            <a:ext cx="3215100" cy="3856200"/>
          </a:xfrm>
          <a:prstGeom prst="rect">
            <a:avLst/>
          </a:prstGeom>
          <a:noFill/>
          <a:ln w="9525" cap="flat" cmpd="sng">
            <a:solidFill>
              <a:schemeClr val="lt1"/>
            </a:solidFill>
            <a:prstDash val="solid"/>
            <a:round/>
            <a:headEnd type="none" w="sm" len="sm"/>
            <a:tailEnd type="none" w="sm" len="sm"/>
          </a:ln>
        </p:spPr>
      </p:sp>
      <p:grpSp>
        <p:nvGrpSpPr>
          <p:cNvPr id="420" name="Google Shape;420;p9"/>
          <p:cNvGrpSpPr/>
          <p:nvPr/>
        </p:nvGrpSpPr>
        <p:grpSpPr>
          <a:xfrm>
            <a:off x="-37850" y="4443552"/>
            <a:ext cx="3325250" cy="554100"/>
            <a:chOff x="-37850" y="4443552"/>
            <a:chExt cx="3325250" cy="554100"/>
          </a:xfrm>
        </p:grpSpPr>
        <p:cxnSp>
          <p:nvCxnSpPr>
            <p:cNvPr id="421" name="Google Shape;421;p9"/>
            <p:cNvCxnSpPr/>
            <p:nvPr/>
          </p:nvCxnSpPr>
          <p:spPr>
            <a:xfrm>
              <a:off x="-600" y="4864825"/>
              <a:ext cx="3288000" cy="0"/>
            </a:xfrm>
            <a:prstGeom prst="straightConnector1">
              <a:avLst/>
            </a:prstGeom>
            <a:noFill/>
            <a:ln w="9525" cap="flat" cmpd="sng">
              <a:solidFill>
                <a:schemeClr val="lt1"/>
              </a:solidFill>
              <a:prstDash val="solid"/>
              <a:round/>
              <a:headEnd type="none" w="med" len="med"/>
              <a:tailEnd type="oval" w="med" len="med"/>
            </a:ln>
          </p:spPr>
        </p:cxnSp>
        <p:cxnSp>
          <p:nvCxnSpPr>
            <p:cNvPr id="422" name="Google Shape;422;p9"/>
            <p:cNvCxnSpPr/>
            <p:nvPr/>
          </p:nvCxnSpPr>
          <p:spPr>
            <a:xfrm>
              <a:off x="-600" y="4720600"/>
              <a:ext cx="2076300" cy="0"/>
            </a:xfrm>
            <a:prstGeom prst="straightConnector1">
              <a:avLst/>
            </a:prstGeom>
            <a:noFill/>
            <a:ln w="9525" cap="flat" cmpd="sng">
              <a:solidFill>
                <a:schemeClr val="lt1"/>
              </a:solidFill>
              <a:prstDash val="solid"/>
              <a:round/>
              <a:headEnd type="none" w="med" len="med"/>
              <a:tailEnd type="oval" w="med" len="med"/>
            </a:ln>
          </p:spPr>
        </p:cxnSp>
        <p:cxnSp>
          <p:nvCxnSpPr>
            <p:cNvPr id="423" name="Google Shape;423;p9"/>
            <p:cNvCxnSpPr/>
            <p:nvPr/>
          </p:nvCxnSpPr>
          <p:spPr>
            <a:xfrm>
              <a:off x="-37850" y="4443552"/>
              <a:ext cx="1372800" cy="554100"/>
            </a:xfrm>
            <a:prstGeom prst="bentConnector3">
              <a:avLst>
                <a:gd name="adj1" fmla="val 50000"/>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a:effectLst/>
      </p:bgPr>
    </p:bg>
    <p:spTree>
      <p:nvGrpSpPr>
        <p:cNvPr id="1" name="Shape 606"/>
        <p:cNvGrpSpPr/>
        <p:nvPr/>
      </p:nvGrpSpPr>
      <p:grpSpPr>
        <a:xfrm>
          <a:off x="0" y="0"/>
          <a:ext cx="0" cy="0"/>
          <a:chOff x="0" y="0"/>
          <a:chExt cx="0" cy="0"/>
        </a:xfrm>
      </p:grpSpPr>
      <p:sp>
        <p:nvSpPr>
          <p:cNvPr id="607" name="Google Shape;6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08" name="Google Shape;608;p13"/>
          <p:cNvSpPr txBox="1">
            <a:spLocks noGrp="1"/>
          </p:cNvSpPr>
          <p:nvPr>
            <p:ph type="subTitle" idx="1"/>
          </p:nvPr>
        </p:nvSpPr>
        <p:spPr>
          <a:xfrm>
            <a:off x="1933521" y="1863714"/>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3"/>
          <p:cNvSpPr txBox="1">
            <a:spLocks noGrp="1"/>
          </p:cNvSpPr>
          <p:nvPr>
            <p:ph type="subTitle" idx="2"/>
          </p:nvPr>
        </p:nvSpPr>
        <p:spPr>
          <a:xfrm>
            <a:off x="5833296" y="1863725"/>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3"/>
          <p:cNvSpPr txBox="1">
            <a:spLocks noGrp="1"/>
          </p:cNvSpPr>
          <p:nvPr>
            <p:ph type="subTitle" idx="3"/>
          </p:nvPr>
        </p:nvSpPr>
        <p:spPr>
          <a:xfrm>
            <a:off x="1933521" y="3684748"/>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4"/>
          </p:nvPr>
        </p:nvSpPr>
        <p:spPr>
          <a:xfrm>
            <a:off x="5833296" y="3684750"/>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title" idx="5" hasCustomPrompt="1"/>
          </p:nvPr>
        </p:nvSpPr>
        <p:spPr>
          <a:xfrm>
            <a:off x="1001546" y="1666425"/>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title" idx="6" hasCustomPrompt="1"/>
          </p:nvPr>
        </p:nvSpPr>
        <p:spPr>
          <a:xfrm>
            <a:off x="1001546" y="3527450"/>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a:spLocks noGrp="1"/>
          </p:cNvSpPr>
          <p:nvPr>
            <p:ph type="title" idx="7" hasCustomPrompt="1"/>
          </p:nvPr>
        </p:nvSpPr>
        <p:spPr>
          <a:xfrm>
            <a:off x="4888708" y="1666425"/>
            <a:ext cx="852300" cy="64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a:spLocks noGrp="1"/>
          </p:cNvSpPr>
          <p:nvPr>
            <p:ph type="title" idx="8" hasCustomPrompt="1"/>
          </p:nvPr>
        </p:nvSpPr>
        <p:spPr>
          <a:xfrm>
            <a:off x="4888708" y="3527513"/>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7" name="Google Shape;617;p13"/>
          <p:cNvSpPr txBox="1">
            <a:spLocks noGrp="1"/>
          </p:cNvSpPr>
          <p:nvPr>
            <p:ph type="subTitle" idx="13"/>
          </p:nvPr>
        </p:nvSpPr>
        <p:spPr>
          <a:xfrm>
            <a:off x="5833296" y="1466754"/>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8" name="Google Shape;618;p13"/>
          <p:cNvSpPr txBox="1">
            <a:spLocks noGrp="1"/>
          </p:cNvSpPr>
          <p:nvPr>
            <p:ph type="subTitle" idx="14"/>
          </p:nvPr>
        </p:nvSpPr>
        <p:spPr>
          <a:xfrm>
            <a:off x="1933521" y="332624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9" name="Google Shape;619;p13"/>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2" name="Google Shape;622;p13"/>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3" name="Google Shape;623;p13"/>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624" name="Google Shape;624;p13"/>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625" name="Google Shape;625;p13"/>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a:effectLst/>
      </p:bgPr>
    </p:bg>
    <p:spTree>
      <p:nvGrpSpPr>
        <p:cNvPr id="1" name="Shape 749"/>
        <p:cNvGrpSpPr/>
        <p:nvPr/>
      </p:nvGrpSpPr>
      <p:grpSpPr>
        <a:xfrm>
          <a:off x="0" y="0"/>
          <a:ext cx="0" cy="0"/>
          <a:chOff x="0" y="0"/>
          <a:chExt cx="0" cy="0"/>
        </a:xfrm>
      </p:grpSpPr>
      <p:sp>
        <p:nvSpPr>
          <p:cNvPr id="750" name="Google Shape;75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751" name="Google Shape;751;p21"/>
          <p:cNvSpPr txBox="1">
            <a:spLocks noGrp="1"/>
          </p:cNvSpPr>
          <p:nvPr>
            <p:ph type="subTitle" idx="1"/>
          </p:nvPr>
        </p:nvSpPr>
        <p:spPr>
          <a:xfrm>
            <a:off x="1101175" y="1979951"/>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2" name="Google Shape;752;p21"/>
          <p:cNvSpPr txBox="1">
            <a:spLocks noGrp="1"/>
          </p:cNvSpPr>
          <p:nvPr>
            <p:ph type="subTitle" idx="2"/>
          </p:nvPr>
        </p:nvSpPr>
        <p:spPr>
          <a:xfrm>
            <a:off x="3578947" y="1979951"/>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3" name="Google Shape;753;p21"/>
          <p:cNvSpPr txBox="1">
            <a:spLocks noGrp="1"/>
          </p:cNvSpPr>
          <p:nvPr>
            <p:ph type="subTitle" idx="3"/>
          </p:nvPr>
        </p:nvSpPr>
        <p:spPr>
          <a:xfrm>
            <a:off x="1101175" y="3544001"/>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4" name="Google Shape;754;p21"/>
          <p:cNvSpPr txBox="1">
            <a:spLocks noGrp="1"/>
          </p:cNvSpPr>
          <p:nvPr>
            <p:ph type="subTitle" idx="4"/>
          </p:nvPr>
        </p:nvSpPr>
        <p:spPr>
          <a:xfrm>
            <a:off x="3578947" y="3544001"/>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5" name="Google Shape;755;p21"/>
          <p:cNvSpPr txBox="1">
            <a:spLocks noGrp="1"/>
          </p:cNvSpPr>
          <p:nvPr>
            <p:ph type="subTitle" idx="5"/>
          </p:nvPr>
        </p:nvSpPr>
        <p:spPr>
          <a:xfrm>
            <a:off x="6056725" y="1979951"/>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6" name="Google Shape;756;p21"/>
          <p:cNvSpPr txBox="1">
            <a:spLocks noGrp="1"/>
          </p:cNvSpPr>
          <p:nvPr>
            <p:ph type="subTitle" idx="6"/>
          </p:nvPr>
        </p:nvSpPr>
        <p:spPr>
          <a:xfrm>
            <a:off x="6056725" y="3544001"/>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7" name="Google Shape;757;p21"/>
          <p:cNvSpPr txBox="1">
            <a:spLocks noGrp="1"/>
          </p:cNvSpPr>
          <p:nvPr>
            <p:ph type="subTitle" idx="7"/>
          </p:nvPr>
        </p:nvSpPr>
        <p:spPr>
          <a:xfrm>
            <a:off x="1101175" y="1656100"/>
            <a:ext cx="1986000" cy="480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758" name="Google Shape;758;p21"/>
          <p:cNvSpPr txBox="1">
            <a:spLocks noGrp="1"/>
          </p:cNvSpPr>
          <p:nvPr>
            <p:ph type="subTitle" idx="8"/>
          </p:nvPr>
        </p:nvSpPr>
        <p:spPr>
          <a:xfrm>
            <a:off x="3578947" y="1656100"/>
            <a:ext cx="1986000" cy="480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759" name="Google Shape;759;p21"/>
          <p:cNvSpPr txBox="1">
            <a:spLocks noGrp="1"/>
          </p:cNvSpPr>
          <p:nvPr>
            <p:ph type="subTitle" idx="9"/>
          </p:nvPr>
        </p:nvSpPr>
        <p:spPr>
          <a:xfrm>
            <a:off x="1101175" y="3220176"/>
            <a:ext cx="1986000" cy="480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760" name="Google Shape;760;p21"/>
          <p:cNvSpPr txBox="1">
            <a:spLocks noGrp="1"/>
          </p:cNvSpPr>
          <p:nvPr>
            <p:ph type="subTitle" idx="13"/>
          </p:nvPr>
        </p:nvSpPr>
        <p:spPr>
          <a:xfrm>
            <a:off x="3578947" y="3220176"/>
            <a:ext cx="1986000" cy="480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761" name="Google Shape;761;p21"/>
          <p:cNvSpPr txBox="1">
            <a:spLocks noGrp="1"/>
          </p:cNvSpPr>
          <p:nvPr>
            <p:ph type="subTitle" idx="14"/>
          </p:nvPr>
        </p:nvSpPr>
        <p:spPr>
          <a:xfrm>
            <a:off x="6056725" y="1656100"/>
            <a:ext cx="1986000" cy="480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762" name="Google Shape;762;p21"/>
          <p:cNvSpPr txBox="1">
            <a:spLocks noGrp="1"/>
          </p:cNvSpPr>
          <p:nvPr>
            <p:ph type="subTitle" idx="15"/>
          </p:nvPr>
        </p:nvSpPr>
        <p:spPr>
          <a:xfrm>
            <a:off x="6056725" y="3220176"/>
            <a:ext cx="1986000" cy="480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grpSp>
        <p:nvGrpSpPr>
          <p:cNvPr id="763" name="Google Shape;763;p21"/>
          <p:cNvGrpSpPr/>
          <p:nvPr/>
        </p:nvGrpSpPr>
        <p:grpSpPr>
          <a:xfrm>
            <a:off x="8655225" y="0"/>
            <a:ext cx="248700" cy="2842500"/>
            <a:chOff x="8655225" y="0"/>
            <a:chExt cx="248700" cy="2842500"/>
          </a:xfrm>
        </p:grpSpPr>
        <p:cxnSp>
          <p:nvCxnSpPr>
            <p:cNvPr id="764" name="Google Shape;764;p21"/>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765" name="Google Shape;765;p21"/>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766" name="Google Shape;766;p21"/>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767" name="Google Shape;767;p21"/>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7">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l="100000" b="100000"/>
          </a:path>
          <a:tileRect t="-100000" r="-100000"/>
        </a:gradFill>
        <a:effectLst/>
      </p:bgPr>
    </p:bg>
    <p:spTree>
      <p:nvGrpSpPr>
        <p:cNvPr id="1" name="Shape 900"/>
        <p:cNvGrpSpPr/>
        <p:nvPr/>
      </p:nvGrpSpPr>
      <p:grpSpPr>
        <a:xfrm>
          <a:off x="0" y="0"/>
          <a:ext cx="0" cy="0"/>
          <a:chOff x="0" y="0"/>
          <a:chExt cx="0" cy="0"/>
        </a:xfrm>
      </p:grpSpPr>
      <p:grpSp>
        <p:nvGrpSpPr>
          <p:cNvPr id="901" name="Google Shape;901;p26"/>
          <p:cNvGrpSpPr/>
          <p:nvPr/>
        </p:nvGrpSpPr>
        <p:grpSpPr>
          <a:xfrm rot="10800000">
            <a:off x="8558575" y="2352000"/>
            <a:ext cx="407775" cy="2791500"/>
            <a:chOff x="165850" y="0"/>
            <a:chExt cx="407775" cy="2791500"/>
          </a:xfrm>
        </p:grpSpPr>
        <p:cxnSp>
          <p:nvCxnSpPr>
            <p:cNvPr id="902" name="Google Shape;902;p26"/>
            <p:cNvCxnSpPr/>
            <p:nvPr/>
          </p:nvCxnSpPr>
          <p:spPr>
            <a:xfrm rot="-5400000" flipH="1">
              <a:off x="-812675" y="1086750"/>
              <a:ext cx="2454000" cy="2805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903" name="Google Shape;903;p26"/>
            <p:cNvCxnSpPr/>
            <p:nvPr/>
          </p:nvCxnSpPr>
          <p:spPr>
            <a:xfrm rot="5400000">
              <a:off x="-1003600" y="1360650"/>
              <a:ext cx="2791500" cy="70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904" name="Google Shape;904;p26"/>
            <p:cNvCxnSpPr/>
            <p:nvPr/>
          </p:nvCxnSpPr>
          <p:spPr>
            <a:xfrm>
              <a:off x="573625" y="0"/>
              <a:ext cx="0" cy="917700"/>
            </a:xfrm>
            <a:prstGeom prst="straightConnector1">
              <a:avLst/>
            </a:prstGeom>
            <a:noFill/>
            <a:ln w="9525" cap="flat" cmpd="sng">
              <a:solidFill>
                <a:schemeClr val="lt1"/>
              </a:solidFill>
              <a:prstDash val="solid"/>
              <a:round/>
              <a:headEnd type="none" w="med" len="med"/>
              <a:tailEnd type="oval" w="med" len="med"/>
            </a:ln>
          </p:spPr>
        </p:cxnSp>
        <p:cxnSp>
          <p:nvCxnSpPr>
            <p:cNvPr id="905" name="Google Shape;905;p26"/>
            <p:cNvCxnSpPr/>
            <p:nvPr/>
          </p:nvCxnSpPr>
          <p:spPr>
            <a:xfrm rot="5400000">
              <a:off x="-299450" y="465300"/>
              <a:ext cx="1281000" cy="350400"/>
            </a:xfrm>
            <a:prstGeom prst="bentConnector3">
              <a:avLst>
                <a:gd name="adj1" fmla="val 50000"/>
              </a:avLst>
            </a:prstGeom>
            <a:noFill/>
            <a:ln w="9525" cap="flat" cmpd="sng">
              <a:solidFill>
                <a:schemeClr val="lt1"/>
              </a:solidFill>
              <a:prstDash val="solid"/>
              <a:round/>
              <a:headEnd type="none" w="med" len="med"/>
              <a:tailEnd type="oval" w="med" len="med"/>
            </a:ln>
          </p:spPr>
        </p:cxnSp>
      </p:grpSp>
      <p:sp>
        <p:nvSpPr>
          <p:cNvPr id="906" name="Google Shape;90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907" name="Google Shape;907;p26"/>
          <p:cNvSpPr txBox="1">
            <a:spLocks noGrp="1"/>
          </p:cNvSpPr>
          <p:nvPr>
            <p:ph type="body" idx="1"/>
          </p:nvPr>
        </p:nvSpPr>
        <p:spPr>
          <a:xfrm>
            <a:off x="720000" y="1085425"/>
            <a:ext cx="7704000" cy="352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50">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7" r:id="rId8"/>
    <p:sldLayoutId id="2147483672"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topuniversities.com/where-to-study/north-america/united-states/ranked-top-100-us-universities" TargetMode="External"/><Relationship Id="rId2" Type="http://schemas.openxmlformats.org/officeDocument/2006/relationships/hyperlink" Target="https://yocket.com/universities/usa" TargetMode="External"/><Relationship Id="rId1" Type="http://schemas.openxmlformats.org/officeDocument/2006/relationships/slideLayout" Target="../slideLayouts/slideLayout9.xml"/><Relationship Id="rId6" Type="http://schemas.openxmlformats.org/officeDocument/2006/relationships/hyperlink" Target="https://spark.apache.org/docs/1.0.2/sql-programming-guide.html" TargetMode="External"/><Relationship Id="rId5" Type="http://schemas.openxmlformats.org/officeDocument/2006/relationships/hyperlink" Target="https://aws.amazon.com/aws-cost-management/" TargetMode="External"/><Relationship Id="rId4" Type="http://schemas.openxmlformats.org/officeDocument/2006/relationships/hyperlink" Target="https://aws.amazon.com/ec2/instance-typ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8"/>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dirty="0"/>
              <a:t>Admission </a:t>
            </a:r>
            <a:br>
              <a:rPr lang="en-US" dirty="0"/>
            </a:br>
            <a:r>
              <a:rPr lang="en-US" dirty="0"/>
              <a:t>Analysis</a:t>
            </a:r>
            <a:endParaRPr dirty="0"/>
          </a:p>
        </p:txBody>
      </p:sp>
      <p:sp>
        <p:nvSpPr>
          <p:cNvPr id="1260" name="Google Shape;1260;p38"/>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 604</a:t>
            </a:r>
          </a:p>
          <a:p>
            <a:pPr marL="0" lvl="0" indent="0" algn="l" rtl="0">
              <a:spcBef>
                <a:spcPts val="0"/>
              </a:spcBef>
              <a:spcAft>
                <a:spcPts val="0"/>
              </a:spcAft>
              <a:buNone/>
            </a:pPr>
            <a:r>
              <a:rPr lang="en-US" dirty="0"/>
              <a:t>Team Project</a:t>
            </a:r>
          </a:p>
        </p:txBody>
      </p:sp>
      <p:cxnSp>
        <p:nvCxnSpPr>
          <p:cNvPr id="1261" name="Google Shape;1261;p38"/>
          <p:cNvCxnSpPr/>
          <p:nvPr/>
        </p:nvCxnSpPr>
        <p:spPr>
          <a:xfrm>
            <a:off x="-600" y="3350175"/>
            <a:ext cx="3288000" cy="0"/>
          </a:xfrm>
          <a:prstGeom prst="straightConnector1">
            <a:avLst/>
          </a:prstGeom>
          <a:noFill/>
          <a:ln w="9525" cap="flat" cmpd="sng">
            <a:solidFill>
              <a:schemeClr val="lt1"/>
            </a:solidFill>
            <a:prstDash val="solid"/>
            <a:round/>
            <a:headEnd type="none" w="med" len="med"/>
            <a:tailEnd type="oval" w="med" len="med"/>
          </a:ln>
        </p:spPr>
      </p:cxnSp>
      <p:sp>
        <p:nvSpPr>
          <p:cNvPr id="2" name="Google Shape;1260;p38">
            <a:extLst>
              <a:ext uri="{FF2B5EF4-FFF2-40B4-BE49-F238E27FC236}">
                <a16:creationId xmlns:a16="http://schemas.microsoft.com/office/drawing/2014/main" id="{35A08A78-812D-7F60-CB1E-032089DFA747}"/>
              </a:ext>
            </a:extLst>
          </p:cNvPr>
          <p:cNvSpPr txBox="1">
            <a:spLocks/>
          </p:cNvSpPr>
          <p:nvPr/>
        </p:nvSpPr>
        <p:spPr>
          <a:xfrm>
            <a:off x="5688186" y="3163461"/>
            <a:ext cx="2309100"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lbert Sans"/>
              <a:buNone/>
              <a:defRPr sz="1600" b="0" i="0" u="none" strike="noStrike" cap="none">
                <a:solidFill>
                  <a:schemeClr val="lt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9pPr>
          </a:lstStyle>
          <a:p>
            <a:pPr marL="0" indent="0"/>
            <a:r>
              <a:rPr lang="en-US" dirty="0"/>
              <a:t>Professor</a:t>
            </a:r>
          </a:p>
          <a:p>
            <a:pPr marL="0" indent="0"/>
            <a:endParaRPr lang="en-US" dirty="0"/>
          </a:p>
          <a:p>
            <a:pPr marL="0" indent="0"/>
            <a:r>
              <a:rPr lang="en-US" dirty="0"/>
              <a:t>Dr. Sarika Rajeev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a:t>
            </a:r>
            <a:endParaRPr dirty="0"/>
          </a:p>
        </p:txBody>
      </p:sp>
      <p:sp>
        <p:nvSpPr>
          <p:cNvPr id="1544" name="Google Shape;1544;p51"/>
          <p:cNvSpPr txBox="1">
            <a:spLocks noGrp="1"/>
          </p:cNvSpPr>
          <p:nvPr>
            <p:ph type="subTitle" idx="1"/>
          </p:nvPr>
        </p:nvSpPr>
        <p:spPr>
          <a:xfrm>
            <a:off x="720000" y="2363609"/>
            <a:ext cx="2465885" cy="18455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The dataset can be used by students to predict their chances of getting into a US graduate school and make informed decisions about their applications.</a:t>
            </a:r>
            <a:endParaRPr dirty="0"/>
          </a:p>
        </p:txBody>
      </p:sp>
      <p:sp>
        <p:nvSpPr>
          <p:cNvPr id="1545" name="Google Shape;1545;p51"/>
          <p:cNvSpPr txBox="1">
            <a:spLocks noGrp="1"/>
          </p:cNvSpPr>
          <p:nvPr>
            <p:ph type="subTitle" idx="2"/>
          </p:nvPr>
        </p:nvSpPr>
        <p:spPr>
          <a:xfrm>
            <a:off x="3333058" y="2460171"/>
            <a:ext cx="2378313" cy="15602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Colleges can use the dataset to analyze the admission factors of their graduate programs and make better-informed admission decisions.</a:t>
            </a:r>
            <a:endParaRPr dirty="0"/>
          </a:p>
        </p:txBody>
      </p:sp>
      <p:sp>
        <p:nvSpPr>
          <p:cNvPr id="1548" name="Google Shape;1548;p51"/>
          <p:cNvSpPr txBox="1">
            <a:spLocks noGrp="1"/>
          </p:cNvSpPr>
          <p:nvPr>
            <p:ph type="subTitle" idx="5"/>
          </p:nvPr>
        </p:nvSpPr>
        <p:spPr>
          <a:xfrm>
            <a:off x="5858544" y="2518229"/>
            <a:ext cx="2565456" cy="16909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Counseling services can use the dataset to offer personalized guidance to students on how to improve their chances of getting accepted into a graduate school.</a:t>
            </a:r>
            <a:endParaRPr dirty="0"/>
          </a:p>
        </p:txBody>
      </p:sp>
      <p:sp>
        <p:nvSpPr>
          <p:cNvPr id="1550" name="Google Shape;1550;p51"/>
          <p:cNvSpPr txBox="1">
            <a:spLocks noGrp="1"/>
          </p:cNvSpPr>
          <p:nvPr>
            <p:ph type="subTitle" idx="7"/>
          </p:nvPr>
        </p:nvSpPr>
        <p:spPr>
          <a:xfrm>
            <a:off x="579712" y="1656100"/>
            <a:ext cx="2753346" cy="4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Student Application</a:t>
            </a:r>
            <a:endParaRPr dirty="0"/>
          </a:p>
        </p:txBody>
      </p:sp>
      <p:sp>
        <p:nvSpPr>
          <p:cNvPr id="1551" name="Google Shape;1551;p51"/>
          <p:cNvSpPr txBox="1">
            <a:spLocks noGrp="1"/>
          </p:cNvSpPr>
          <p:nvPr>
            <p:ph type="subTitle" idx="8"/>
          </p:nvPr>
        </p:nvSpPr>
        <p:spPr>
          <a:xfrm>
            <a:off x="3578947" y="1656100"/>
            <a:ext cx="1986000" cy="4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College </a:t>
            </a:r>
            <a:endParaRPr dirty="0"/>
          </a:p>
        </p:txBody>
      </p:sp>
      <p:sp>
        <p:nvSpPr>
          <p:cNvPr id="1554" name="Google Shape;1554;p51"/>
          <p:cNvSpPr txBox="1">
            <a:spLocks noGrp="1"/>
          </p:cNvSpPr>
          <p:nvPr>
            <p:ph type="subTitle" idx="14"/>
          </p:nvPr>
        </p:nvSpPr>
        <p:spPr>
          <a:xfrm>
            <a:off x="6056725" y="1656100"/>
            <a:ext cx="1986000" cy="4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Counseling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F4E0-33FA-0A61-D6F2-13672206ABF2}"/>
              </a:ext>
            </a:extLst>
          </p:cNvPr>
          <p:cNvSpPr>
            <a:spLocks noGrp="1"/>
          </p:cNvSpPr>
          <p:nvPr>
            <p:ph type="title"/>
          </p:nvPr>
        </p:nvSpPr>
        <p:spPr/>
        <p:txBody>
          <a:bodyPr/>
          <a:lstStyle/>
          <a:p>
            <a:r>
              <a:rPr lang="en-US" dirty="0"/>
              <a:t>Budgeting Predictions</a:t>
            </a:r>
          </a:p>
        </p:txBody>
      </p:sp>
      <p:sp>
        <p:nvSpPr>
          <p:cNvPr id="15" name="Text Placeholder 14">
            <a:extLst>
              <a:ext uri="{FF2B5EF4-FFF2-40B4-BE49-F238E27FC236}">
                <a16:creationId xmlns:a16="http://schemas.microsoft.com/office/drawing/2014/main" id="{13F55D48-AA11-EC32-4198-39DF6DF509D8}"/>
              </a:ext>
            </a:extLst>
          </p:cNvPr>
          <p:cNvSpPr>
            <a:spLocks noGrp="1"/>
          </p:cNvSpPr>
          <p:nvPr>
            <p:ph type="body" idx="1"/>
          </p:nvPr>
        </p:nvSpPr>
        <p:spPr/>
        <p:txBody>
          <a:bodyPr/>
          <a:lstStyle/>
          <a:p>
            <a:pPr marL="152400" indent="0">
              <a:buNone/>
            </a:pPr>
            <a:r>
              <a:rPr lang="en-US" dirty="0"/>
              <a:t>The budget to industrialize this project requires following requisites:</a:t>
            </a:r>
          </a:p>
          <a:p>
            <a:r>
              <a:rPr lang="en-US" dirty="0"/>
              <a:t>Amazon Web Services:</a:t>
            </a:r>
          </a:p>
          <a:p>
            <a:pPr marL="152400" indent="0">
              <a:buNone/>
            </a:pPr>
            <a:r>
              <a:rPr lang="en-US" dirty="0"/>
              <a:t>	t2.large 2vCPU, 8 GB RAM, EBS Storage: 36 CPU Cred/ Hour</a:t>
            </a:r>
          </a:p>
          <a:p>
            <a:pPr marL="152400" indent="0">
              <a:buNone/>
            </a:pPr>
            <a:r>
              <a:rPr lang="en-US" dirty="0"/>
              <a:t>	0.26 $ per hour. Running for a month</a:t>
            </a:r>
          </a:p>
          <a:p>
            <a:pPr marL="152400" indent="0">
              <a:buNone/>
            </a:pPr>
            <a:r>
              <a:rPr lang="en-US" dirty="0"/>
              <a:t>	=&gt; 0.26 * 24 * 30 = 187.2 $ per month</a:t>
            </a:r>
          </a:p>
          <a:p>
            <a:r>
              <a:rPr lang="en-US" dirty="0"/>
              <a:t>Maintenance:</a:t>
            </a:r>
          </a:p>
          <a:p>
            <a:pPr marL="152400" indent="0">
              <a:buNone/>
            </a:pPr>
            <a:r>
              <a:rPr lang="en-US" dirty="0"/>
              <a:t>	 100-120 $ per month</a:t>
            </a:r>
          </a:p>
          <a:p>
            <a:r>
              <a:rPr lang="en-US" dirty="0">
                <a:solidFill>
                  <a:schemeClr val="bg1"/>
                </a:solidFill>
              </a:rPr>
              <a:t>Web Hosting:</a:t>
            </a:r>
          </a:p>
          <a:p>
            <a:pPr marL="152400" indent="0">
              <a:buNone/>
            </a:pPr>
            <a:r>
              <a:rPr lang="en-US" dirty="0">
                <a:solidFill>
                  <a:schemeClr val="bg1"/>
                </a:solidFill>
              </a:rPr>
              <a:t>	30-40 $ per year</a:t>
            </a:r>
          </a:p>
          <a:p>
            <a:pPr marL="152400" indent="0">
              <a:buNone/>
            </a:pPr>
            <a:endParaRPr lang="en-US" dirty="0">
              <a:solidFill>
                <a:schemeClr val="bg1"/>
              </a:solidFill>
            </a:endParaRPr>
          </a:p>
          <a:p>
            <a:pPr marL="152400" indent="0">
              <a:buNone/>
            </a:pPr>
            <a:r>
              <a:rPr lang="en-US" dirty="0">
                <a:solidFill>
                  <a:schemeClr val="bg1"/>
                </a:solidFill>
              </a:rPr>
              <a:t>Total: 187 $ + 110 $ + 5 $ =&gt; 302 $ per month</a:t>
            </a:r>
          </a:p>
          <a:p>
            <a:pPr marL="152400" indent="0">
              <a:buNone/>
            </a:pPr>
            <a:endParaRPr lang="en-US" dirty="0">
              <a:solidFill>
                <a:schemeClr val="bg1"/>
              </a:solidFill>
            </a:endParaRPr>
          </a:p>
          <a:p>
            <a:pPr marL="152400" indent="0">
              <a:buNone/>
            </a:pPr>
            <a:r>
              <a:rPr lang="en-US" dirty="0">
                <a:solidFill>
                  <a:schemeClr val="bg1"/>
                </a:solidFill>
              </a:rPr>
              <a:t>With a budget of under 500 $ per month we can deploy this project in the market.</a:t>
            </a:r>
          </a:p>
          <a:p>
            <a:pPr marL="152400" indent="0">
              <a:buNone/>
            </a:pPr>
            <a:endParaRPr lang="en-US" dirty="0"/>
          </a:p>
          <a:p>
            <a:pPr marL="609600" lvl="1" indent="0">
              <a:buNone/>
            </a:pPr>
            <a:endParaRPr lang="en-US" dirty="0"/>
          </a:p>
        </p:txBody>
      </p:sp>
    </p:spTree>
    <p:extLst>
      <p:ext uri="{BB962C8B-B14F-4D97-AF65-F5344CB8AC3E}">
        <p14:creationId xmlns:p14="http://schemas.microsoft.com/office/powerpoint/2010/main" val="103293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047-330A-E033-7B61-B7119434CE18}"/>
              </a:ext>
            </a:extLst>
          </p:cNvPr>
          <p:cNvSpPr>
            <a:spLocks noGrp="1"/>
          </p:cNvSpPr>
          <p:nvPr>
            <p:ph type="title"/>
          </p:nvPr>
        </p:nvSpPr>
        <p:spPr/>
        <p:txBody>
          <a:bodyPr/>
          <a:lstStyle/>
          <a:p>
            <a:pPr algn="l"/>
            <a:r>
              <a:rPr lang="en-US" dirty="0"/>
              <a:t>Conclusion</a:t>
            </a:r>
          </a:p>
        </p:txBody>
      </p:sp>
      <p:sp>
        <p:nvSpPr>
          <p:cNvPr id="3" name="Text Placeholder 2">
            <a:extLst>
              <a:ext uri="{FF2B5EF4-FFF2-40B4-BE49-F238E27FC236}">
                <a16:creationId xmlns:a16="http://schemas.microsoft.com/office/drawing/2014/main" id="{EA1DA6D1-2B68-B72E-82D5-6727A224F12E}"/>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Machine learning models can be used to predict admission chances for students based on various factors, including GRE and TOEFL scores, university ratings, SOP, LOR, CGPA, and research experience.</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Different machine learning models, such as logistic regression, decision trees, and neural networks, can be trained and tested on the dataset to predict admission outcomes.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Potential future applications of this model include providing personalized guidance to students on which universities to apply to based on their admission chances and helping universities optimize their admissions process by identifying the most predictive factors of successful applicants.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Future research can explore fairness and bias implications of using machine learning models for graduate school admissions and how to mitigate potential biases in the models.</a:t>
            </a:r>
          </a:p>
          <a:p>
            <a:pPr marL="152400" indent="0" algn="l">
              <a:buNone/>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Overall, machine learning has the potential to benefit both students and universities by providing more informed decision-making for the admissions process.</a:t>
            </a:r>
          </a:p>
          <a:p>
            <a:endParaRPr lang="en-US" dirty="0"/>
          </a:p>
        </p:txBody>
      </p:sp>
    </p:spTree>
    <p:extLst>
      <p:ext uri="{BB962C8B-B14F-4D97-AF65-F5344CB8AC3E}">
        <p14:creationId xmlns:p14="http://schemas.microsoft.com/office/powerpoint/2010/main" val="2324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794F-288A-6452-087C-22575584E9B7}"/>
              </a:ext>
            </a:extLst>
          </p:cNvPr>
          <p:cNvSpPr>
            <a:spLocks noGrp="1"/>
          </p:cNvSpPr>
          <p:nvPr>
            <p:ph type="title"/>
          </p:nvPr>
        </p:nvSpPr>
        <p:spPr/>
        <p:txBody>
          <a:bodyPr/>
          <a:lstStyle/>
          <a:p>
            <a:pPr algn="l"/>
            <a:r>
              <a:rPr lang="en-US" dirty="0"/>
              <a:t>References</a:t>
            </a:r>
          </a:p>
        </p:txBody>
      </p:sp>
      <p:sp>
        <p:nvSpPr>
          <p:cNvPr id="3" name="Text Placeholder 2">
            <a:extLst>
              <a:ext uri="{FF2B5EF4-FFF2-40B4-BE49-F238E27FC236}">
                <a16:creationId xmlns:a16="http://schemas.microsoft.com/office/drawing/2014/main" id="{F8A0923B-E69B-8BE0-B77A-ECABAECE72C0}"/>
              </a:ext>
            </a:extLst>
          </p:cNvPr>
          <p:cNvSpPr>
            <a:spLocks noGrp="1"/>
          </p:cNvSpPr>
          <p:nvPr>
            <p:ph type="body" idx="1"/>
          </p:nvPr>
        </p:nvSpPr>
        <p:spPr/>
        <p:txBody>
          <a:bodyPr/>
          <a:lstStyle/>
          <a:p>
            <a:endParaRPr lang="en-US" dirty="0">
              <a:hlinkClick r:id="rId2"/>
            </a:endParaRPr>
          </a:p>
          <a:p>
            <a:endParaRPr lang="en-US" dirty="0">
              <a:hlinkClick r:id="rId2"/>
            </a:endParaRPr>
          </a:p>
          <a:p>
            <a:r>
              <a:rPr lang="en-US" dirty="0">
                <a:hlinkClick r:id="rId3"/>
              </a:rPr>
              <a:t>https://www.topuniversities.com/where-to-study/north-america/united-states/ranked-top-100-us-universities</a:t>
            </a:r>
            <a:endParaRPr lang="en-US" dirty="0"/>
          </a:p>
          <a:p>
            <a:pPr marL="152400" indent="0">
              <a:buNone/>
            </a:pPr>
            <a:endParaRPr lang="en-US" dirty="0"/>
          </a:p>
          <a:p>
            <a:r>
              <a:rPr lang="en-US" dirty="0">
                <a:hlinkClick r:id="rId4"/>
              </a:rPr>
              <a:t>https://aws.amazon.com/ec2/instance-types/</a:t>
            </a:r>
            <a:endParaRPr lang="en-US" dirty="0"/>
          </a:p>
          <a:p>
            <a:endParaRPr lang="en-US" dirty="0"/>
          </a:p>
          <a:p>
            <a:r>
              <a:rPr lang="en-US" dirty="0">
                <a:hlinkClick r:id="rId5"/>
              </a:rPr>
              <a:t>https://aws.amazon.com/aws-cost-management/</a:t>
            </a:r>
            <a:endParaRPr lang="en-US" dirty="0"/>
          </a:p>
          <a:p>
            <a:endParaRPr lang="en-US" dirty="0"/>
          </a:p>
          <a:p>
            <a:r>
              <a:rPr lang="en-US" dirty="0">
                <a:hlinkClick r:id="rId6"/>
              </a:rPr>
              <a:t>https://spark.apache.org/docs/1.0.2/sql-programming-guide.html</a:t>
            </a:r>
            <a:endParaRPr lang="en-US" dirty="0"/>
          </a:p>
          <a:p>
            <a:endParaRPr lang="en-US" dirty="0"/>
          </a:p>
          <a:p>
            <a:endParaRPr lang="en-US" dirty="0"/>
          </a:p>
        </p:txBody>
      </p:sp>
    </p:spTree>
    <p:extLst>
      <p:ext uri="{BB962C8B-B14F-4D97-AF65-F5344CB8AC3E}">
        <p14:creationId xmlns:p14="http://schemas.microsoft.com/office/powerpoint/2010/main" val="18328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A2DA-06A0-48BC-FDFD-AE7677CC4697}"/>
              </a:ext>
            </a:extLst>
          </p:cNvPr>
          <p:cNvSpPr>
            <a:spLocks noGrp="1"/>
          </p:cNvSpPr>
          <p:nvPr>
            <p:ph type="title"/>
          </p:nvPr>
        </p:nvSpPr>
        <p:spPr>
          <a:xfrm>
            <a:off x="654686" y="1889197"/>
            <a:ext cx="7704000" cy="1637774"/>
          </a:xfrm>
        </p:spPr>
        <p:txBody>
          <a:bodyPr/>
          <a:lstStyle/>
          <a:p>
            <a:br>
              <a:rPr lang="en-US" dirty="0"/>
            </a:br>
            <a:r>
              <a:rPr lang="en-US" sz="4500" dirty="0"/>
              <a:t>THANK YOU</a:t>
            </a:r>
          </a:p>
        </p:txBody>
      </p:sp>
    </p:spTree>
    <p:extLst>
      <p:ext uri="{BB962C8B-B14F-4D97-AF65-F5344CB8AC3E}">
        <p14:creationId xmlns:p14="http://schemas.microsoft.com/office/powerpoint/2010/main" val="339086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Team Members</a:t>
            </a:r>
            <a:endParaRPr dirty="0">
              <a:solidFill>
                <a:schemeClr val="lt1"/>
              </a:solidFill>
            </a:endParaRPr>
          </a:p>
        </p:txBody>
      </p:sp>
      <p:sp>
        <p:nvSpPr>
          <p:cNvPr id="1280" name="Google Shape;1280;p40"/>
          <p:cNvSpPr txBox="1">
            <a:spLocks noGrp="1"/>
          </p:cNvSpPr>
          <p:nvPr>
            <p:ph type="subTitle" idx="3"/>
          </p:nvPr>
        </p:nvSpPr>
        <p:spPr>
          <a:xfrm>
            <a:off x="1933521" y="3684748"/>
            <a:ext cx="2329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OO29854</a:t>
            </a:r>
            <a:endParaRPr sz="1600" dirty="0"/>
          </a:p>
        </p:txBody>
      </p:sp>
      <p:sp>
        <p:nvSpPr>
          <p:cNvPr id="1281" name="Google Shape;1281;p40"/>
          <p:cNvSpPr txBox="1">
            <a:spLocks noGrp="1"/>
          </p:cNvSpPr>
          <p:nvPr>
            <p:ph type="subTitle" idx="1"/>
          </p:nvPr>
        </p:nvSpPr>
        <p:spPr>
          <a:xfrm>
            <a:off x="1933521" y="1863714"/>
            <a:ext cx="23295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AH31139</a:t>
            </a:r>
            <a:endParaRPr dirty="0"/>
          </a:p>
        </p:txBody>
      </p:sp>
      <p:sp>
        <p:nvSpPr>
          <p:cNvPr id="1282" name="Google Shape;1282;p40"/>
          <p:cNvSpPr txBox="1">
            <a:spLocks noGrp="1"/>
          </p:cNvSpPr>
          <p:nvPr>
            <p:ph type="subTitle" idx="2"/>
          </p:nvPr>
        </p:nvSpPr>
        <p:spPr>
          <a:xfrm>
            <a:off x="5833296" y="1863725"/>
            <a:ext cx="23295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AQ58890</a:t>
            </a:r>
            <a:endParaRPr dirty="0"/>
          </a:p>
        </p:txBody>
      </p:sp>
      <p:sp>
        <p:nvSpPr>
          <p:cNvPr id="1283" name="Google Shape;1283;p40"/>
          <p:cNvSpPr txBox="1">
            <a:spLocks noGrp="1"/>
          </p:cNvSpPr>
          <p:nvPr>
            <p:ph type="subTitle" idx="4"/>
          </p:nvPr>
        </p:nvSpPr>
        <p:spPr>
          <a:xfrm>
            <a:off x="5833296" y="3684750"/>
            <a:ext cx="2329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VA74657</a:t>
            </a:r>
            <a:endParaRPr dirty="0"/>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Ashutosh Joshi</a:t>
            </a:r>
            <a:endParaRPr dirty="0"/>
          </a:p>
        </p:txBody>
      </p:sp>
      <p:sp>
        <p:nvSpPr>
          <p:cNvPr id="1288" name="Google Shape;1288;p40"/>
          <p:cNvSpPr txBox="1">
            <a:spLocks noGrp="1"/>
          </p:cNvSpPr>
          <p:nvPr>
            <p:ph type="subTitle" idx="13"/>
          </p:nvPr>
        </p:nvSpPr>
        <p:spPr>
          <a:xfrm>
            <a:off x="5833296" y="1466754"/>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Adil Mohammad</a:t>
            </a:r>
            <a:endParaRPr dirty="0"/>
          </a:p>
        </p:txBody>
      </p:sp>
      <p:sp>
        <p:nvSpPr>
          <p:cNvPr id="1289" name="Google Shape;1289;p40"/>
          <p:cNvSpPr txBox="1">
            <a:spLocks noGrp="1"/>
          </p:cNvSpPr>
          <p:nvPr>
            <p:ph type="subTitle" idx="14"/>
          </p:nvPr>
        </p:nvSpPr>
        <p:spPr>
          <a:xfrm>
            <a:off x="1933521" y="332624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Rahul Kaushik Mallela</a:t>
            </a:r>
            <a:endParaRPr dirty="0"/>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Rohith KumarKoutike</a:t>
            </a:r>
            <a:endParaRPr dirty="0"/>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41"/>
          <p:cNvSpPr txBox="1">
            <a:spLocks noGrp="1"/>
          </p:cNvSpPr>
          <p:nvPr>
            <p:ph type="title"/>
          </p:nvPr>
        </p:nvSpPr>
        <p:spPr>
          <a:xfrm>
            <a:off x="589854" y="280400"/>
            <a:ext cx="3982146" cy="632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297" name="Google Shape;1297;p41"/>
          <p:cNvSpPr txBox="1">
            <a:spLocks noGrp="1"/>
          </p:cNvSpPr>
          <p:nvPr>
            <p:ph type="subTitle" idx="1"/>
          </p:nvPr>
        </p:nvSpPr>
        <p:spPr>
          <a:xfrm>
            <a:off x="0" y="912586"/>
            <a:ext cx="5824619" cy="371747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rgbClr val="D1D5DB"/>
                </a:solidFill>
                <a:effectLst/>
                <a:latin typeface="Söhne"/>
              </a:rPr>
              <a:t>Dataset contains information on factors important for admissions to graduate schools in the US.</a:t>
            </a:r>
          </a:p>
          <a:p>
            <a:pPr algn="l">
              <a:buFont typeface="Arial" panose="020B0604020202020204" pitchFamily="34" charset="0"/>
              <a:buChar char="•"/>
            </a:pPr>
            <a:endParaRPr lang="en-US" sz="1400" b="0" i="0" dirty="0">
              <a:solidFill>
                <a:srgbClr val="D1D5DB"/>
              </a:solidFill>
              <a:effectLst/>
              <a:latin typeface="Söhne"/>
            </a:endParaRPr>
          </a:p>
          <a:p>
            <a:pPr algn="l">
              <a:buFont typeface="Arial" panose="020B0604020202020204" pitchFamily="34" charset="0"/>
              <a:buChar char="•"/>
            </a:pPr>
            <a:r>
              <a:rPr lang="en-US" sz="1400" b="0" i="0" dirty="0">
                <a:solidFill>
                  <a:srgbClr val="D1D5DB"/>
                </a:solidFill>
                <a:effectLst/>
                <a:latin typeface="Söhne"/>
              </a:rPr>
              <a:t>Columns include GRE score, TOEFL score, university rating (tiers), SOP score, LOR score, CGPA, and research experience score.</a:t>
            </a:r>
          </a:p>
          <a:p>
            <a:pPr algn="l">
              <a:buFont typeface="Arial" panose="020B0604020202020204" pitchFamily="34" charset="0"/>
              <a:buChar char="•"/>
            </a:pPr>
            <a:endParaRPr lang="en-US" sz="1400" b="0" i="0" dirty="0">
              <a:solidFill>
                <a:srgbClr val="D1D5DB"/>
              </a:solidFill>
              <a:effectLst/>
              <a:latin typeface="Söhne"/>
            </a:endParaRPr>
          </a:p>
          <a:p>
            <a:pPr algn="l">
              <a:buFont typeface="Arial" panose="020B0604020202020204" pitchFamily="34" charset="0"/>
              <a:buChar char="•"/>
            </a:pPr>
            <a:r>
              <a:rPr lang="en-US" sz="1400" b="0" i="0" dirty="0">
                <a:solidFill>
                  <a:srgbClr val="D1D5DB"/>
                </a:solidFill>
                <a:effectLst/>
                <a:latin typeface="Söhne"/>
              </a:rPr>
              <a:t>Helps students predict their chances of being accepted into a graduate school.</a:t>
            </a:r>
          </a:p>
          <a:p>
            <a:pPr algn="l">
              <a:buFont typeface="Arial" panose="020B0604020202020204" pitchFamily="34" charset="0"/>
              <a:buChar char="•"/>
            </a:pPr>
            <a:endParaRPr lang="en-US" sz="1400" b="0" i="0" dirty="0">
              <a:solidFill>
                <a:srgbClr val="D1D5DB"/>
              </a:solidFill>
              <a:effectLst/>
              <a:latin typeface="Söhne"/>
            </a:endParaRPr>
          </a:p>
          <a:p>
            <a:pPr algn="l">
              <a:buFont typeface="Arial" panose="020B0604020202020204" pitchFamily="34" charset="0"/>
              <a:buChar char="•"/>
            </a:pPr>
            <a:r>
              <a:rPr lang="en-US" sz="1400" b="0" i="0" dirty="0">
                <a:solidFill>
                  <a:srgbClr val="D1D5DB"/>
                </a:solidFill>
                <a:effectLst/>
                <a:latin typeface="Söhne"/>
              </a:rPr>
              <a:t>Useful for students considering applying to graduate schools in the US.</a:t>
            </a:r>
          </a:p>
          <a:p>
            <a:pPr algn="l">
              <a:buFont typeface="Arial" panose="020B0604020202020204" pitchFamily="34" charset="0"/>
              <a:buChar char="•"/>
            </a:pPr>
            <a:endParaRPr lang="en-US" sz="1400" b="0" i="0" dirty="0">
              <a:solidFill>
                <a:srgbClr val="D1D5DB"/>
              </a:solidFill>
              <a:effectLst/>
              <a:latin typeface="Söhne"/>
            </a:endParaRPr>
          </a:p>
          <a:p>
            <a:pPr algn="l">
              <a:buFont typeface="Arial" panose="020B0604020202020204" pitchFamily="34" charset="0"/>
              <a:buChar char="•"/>
            </a:pPr>
            <a:r>
              <a:rPr lang="en-US" sz="1400" b="0" i="0" dirty="0">
                <a:solidFill>
                  <a:srgbClr val="D1D5DB"/>
                </a:solidFill>
                <a:effectLst/>
                <a:latin typeface="Söhne"/>
              </a:rPr>
              <a:t>Provides a comprehensive view of factors influencing admission decisions for graduate schools.</a:t>
            </a:r>
          </a:p>
          <a:p>
            <a:pPr marL="285750" indent="-285750"/>
            <a:endParaRPr dirty="0">
              <a:solidFill>
                <a:schemeClr val="lt1"/>
              </a:solidFill>
            </a:endParaRPr>
          </a:p>
        </p:txBody>
      </p:sp>
      <p:pic>
        <p:nvPicPr>
          <p:cNvPr id="1298" name="Google Shape;1298;p41"/>
          <p:cNvPicPr preferRelativeResize="0">
            <a:picLocks noGrp="1"/>
          </p:cNvPicPr>
          <p:nvPr>
            <p:ph type="pic" idx="2"/>
          </p:nvPr>
        </p:nvPicPr>
        <p:blipFill rotWithShape="1">
          <a:blip r:embed="rId3">
            <a:alphaModFix/>
          </a:blip>
          <a:srcRect l="22194" r="22194"/>
          <a:stretch/>
        </p:blipFill>
        <p:spPr>
          <a:xfrm>
            <a:off x="5824619" y="621879"/>
            <a:ext cx="2927496" cy="3362294"/>
          </a:xfrm>
          <a:prstGeom prst="rect">
            <a:avLst/>
          </a:prstGeom>
          <a:ln w="9525" cap="flat" cmpd="sng">
            <a:solidFill>
              <a:schemeClr val="lt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42"/>
          <p:cNvSpPr txBox="1">
            <a:spLocks noGrp="1"/>
          </p:cNvSpPr>
          <p:nvPr>
            <p:ph type="title"/>
          </p:nvPr>
        </p:nvSpPr>
        <p:spPr>
          <a:xfrm>
            <a:off x="720000" y="2710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 Needed and Used</a:t>
            </a:r>
            <a:endParaRPr dirty="0"/>
          </a:p>
        </p:txBody>
      </p:sp>
      <p:sp>
        <p:nvSpPr>
          <p:cNvPr id="1304" name="Google Shape;1304;p42"/>
          <p:cNvSpPr txBox="1">
            <a:spLocks noGrp="1"/>
          </p:cNvSpPr>
          <p:nvPr>
            <p:ph type="body" idx="1"/>
          </p:nvPr>
        </p:nvSpPr>
        <p:spPr>
          <a:xfrm>
            <a:off x="1657582" y="2571750"/>
            <a:ext cx="1202860" cy="3449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SPARK SQL</a:t>
            </a:r>
            <a:endParaRPr dirty="0"/>
          </a:p>
        </p:txBody>
      </p:sp>
      <p:pic>
        <p:nvPicPr>
          <p:cNvPr id="3" name="Picture 2">
            <a:extLst>
              <a:ext uri="{FF2B5EF4-FFF2-40B4-BE49-F238E27FC236}">
                <a16:creationId xmlns:a16="http://schemas.microsoft.com/office/drawing/2014/main" id="{D7F65FC9-3883-47CA-62C6-D19376428155}"/>
              </a:ext>
            </a:extLst>
          </p:cNvPr>
          <p:cNvPicPr>
            <a:picLocks noChangeAspect="1"/>
          </p:cNvPicPr>
          <p:nvPr/>
        </p:nvPicPr>
        <p:blipFill>
          <a:blip r:embed="rId3"/>
          <a:stretch>
            <a:fillRect/>
          </a:stretch>
        </p:blipFill>
        <p:spPr>
          <a:xfrm>
            <a:off x="1317625" y="1351248"/>
            <a:ext cx="1882775" cy="1114214"/>
          </a:xfrm>
          <a:prstGeom prst="rect">
            <a:avLst/>
          </a:prstGeom>
        </p:spPr>
      </p:pic>
      <p:pic>
        <p:nvPicPr>
          <p:cNvPr id="5" name="Picture 4">
            <a:extLst>
              <a:ext uri="{FF2B5EF4-FFF2-40B4-BE49-F238E27FC236}">
                <a16:creationId xmlns:a16="http://schemas.microsoft.com/office/drawing/2014/main" id="{730B6F8F-607C-6811-DB1B-6255F5EE83A9}"/>
              </a:ext>
            </a:extLst>
          </p:cNvPr>
          <p:cNvPicPr>
            <a:picLocks noChangeAspect="1"/>
          </p:cNvPicPr>
          <p:nvPr/>
        </p:nvPicPr>
        <p:blipFill>
          <a:blip r:embed="rId4"/>
          <a:stretch>
            <a:fillRect/>
          </a:stretch>
        </p:blipFill>
        <p:spPr>
          <a:xfrm>
            <a:off x="5137217" y="1331004"/>
            <a:ext cx="2120045" cy="1187225"/>
          </a:xfrm>
          <a:prstGeom prst="rect">
            <a:avLst/>
          </a:prstGeom>
        </p:spPr>
      </p:pic>
      <p:pic>
        <p:nvPicPr>
          <p:cNvPr id="7" name="Picture 6">
            <a:extLst>
              <a:ext uri="{FF2B5EF4-FFF2-40B4-BE49-F238E27FC236}">
                <a16:creationId xmlns:a16="http://schemas.microsoft.com/office/drawing/2014/main" id="{2D8D0596-C347-1E31-B0AF-841EF0CAA86B}"/>
              </a:ext>
            </a:extLst>
          </p:cNvPr>
          <p:cNvPicPr>
            <a:picLocks noChangeAspect="1"/>
          </p:cNvPicPr>
          <p:nvPr/>
        </p:nvPicPr>
        <p:blipFill>
          <a:blip r:embed="rId5"/>
          <a:stretch>
            <a:fillRect/>
          </a:stretch>
        </p:blipFill>
        <p:spPr>
          <a:xfrm>
            <a:off x="3420367" y="3003999"/>
            <a:ext cx="1716849" cy="1294847"/>
          </a:xfrm>
          <a:prstGeom prst="rect">
            <a:avLst/>
          </a:prstGeom>
        </p:spPr>
      </p:pic>
      <p:sp>
        <p:nvSpPr>
          <p:cNvPr id="8" name="Google Shape;1304;p42">
            <a:extLst>
              <a:ext uri="{FF2B5EF4-FFF2-40B4-BE49-F238E27FC236}">
                <a16:creationId xmlns:a16="http://schemas.microsoft.com/office/drawing/2014/main" id="{9551FE78-E9F1-CF92-6874-2BCA29D0FAD9}"/>
              </a:ext>
            </a:extLst>
          </p:cNvPr>
          <p:cNvSpPr txBox="1">
            <a:spLocks/>
          </p:cNvSpPr>
          <p:nvPr/>
        </p:nvSpPr>
        <p:spPr>
          <a:xfrm>
            <a:off x="5959940" y="2659017"/>
            <a:ext cx="936601" cy="3449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Clr>
                <a:schemeClr val="dk1"/>
              </a:buClr>
              <a:buSzPts val="1100"/>
              <a:buFont typeface="Arial"/>
              <a:buNone/>
            </a:pPr>
            <a:r>
              <a:rPr lang="en-US" dirty="0"/>
              <a:t>Python</a:t>
            </a:r>
          </a:p>
        </p:txBody>
      </p:sp>
      <p:sp>
        <p:nvSpPr>
          <p:cNvPr id="9" name="Google Shape;1304;p42">
            <a:extLst>
              <a:ext uri="{FF2B5EF4-FFF2-40B4-BE49-F238E27FC236}">
                <a16:creationId xmlns:a16="http://schemas.microsoft.com/office/drawing/2014/main" id="{2C99D919-9476-A372-7D84-BA12325081E0}"/>
              </a:ext>
            </a:extLst>
          </p:cNvPr>
          <p:cNvSpPr txBox="1">
            <a:spLocks/>
          </p:cNvSpPr>
          <p:nvPr/>
        </p:nvSpPr>
        <p:spPr>
          <a:xfrm>
            <a:off x="3978740" y="4298846"/>
            <a:ext cx="936601" cy="3449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Clr>
                <a:schemeClr val="dk1"/>
              </a:buClr>
              <a:buSzPts val="1100"/>
              <a:buFont typeface="Arial"/>
              <a:buNone/>
            </a:pPr>
            <a:r>
              <a:rPr lang="en-US" dirty="0"/>
              <a:t>AWS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7" name="Google Shape;1317;p44"/>
          <p:cNvSpPr txBox="1">
            <a:spLocks noGrp="1"/>
          </p:cNvSpPr>
          <p:nvPr>
            <p:ph type="title"/>
          </p:nvPr>
        </p:nvSpPr>
        <p:spPr>
          <a:xfrm>
            <a:off x="380075" y="230428"/>
            <a:ext cx="5261285"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Collection</a:t>
            </a:r>
            <a:endParaRPr sz="3000" dirty="0"/>
          </a:p>
        </p:txBody>
      </p:sp>
      <p:sp>
        <p:nvSpPr>
          <p:cNvPr id="1319" name="Google Shape;1319;p44"/>
          <p:cNvSpPr txBox="1">
            <a:spLocks noGrp="1"/>
          </p:cNvSpPr>
          <p:nvPr>
            <p:ph type="subTitle" idx="1"/>
          </p:nvPr>
        </p:nvSpPr>
        <p:spPr>
          <a:xfrm>
            <a:off x="459902" y="1108981"/>
            <a:ext cx="7805983" cy="3354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Surveys: Directly collect information from graduate school applicants through questions related to their academic performance, scores, and university choices.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University data: Collect data from universities on their graduate program ratings and applicant scores and experience.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Publicly available data: Obtain data on university rankings and admission statistics from public data sources.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Observations: Observe interactions between students and admissions representatives at graduate school fairs and events to gain insights into the admission process.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5"/>
          <p:cNvSpPr txBox="1">
            <a:spLocks noGrp="1"/>
          </p:cNvSpPr>
          <p:nvPr>
            <p:ph type="title"/>
          </p:nvPr>
        </p:nvSpPr>
        <p:spPr>
          <a:xfrm>
            <a:off x="582114" y="1778000"/>
            <a:ext cx="7704000" cy="1603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dirty="0"/>
            </a:br>
            <a:r>
              <a:rPr lang="en" sz="4500" dirty="0"/>
              <a:t>Data Visualization</a:t>
            </a:r>
            <a:endParaRPr sz="4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70AD-CB07-7C06-1D91-67B7D50C83C3}"/>
              </a:ext>
            </a:extLst>
          </p:cNvPr>
          <p:cNvSpPr>
            <a:spLocks noGrp="1"/>
          </p:cNvSpPr>
          <p:nvPr>
            <p:ph type="title"/>
          </p:nvPr>
        </p:nvSpPr>
        <p:spPr/>
        <p:txBody>
          <a:bodyPr/>
          <a:lstStyle/>
          <a:p>
            <a:pPr algn="l"/>
            <a:r>
              <a:rPr lang="en-US" sz="2500" dirty="0"/>
              <a:t>Students Score</a:t>
            </a:r>
          </a:p>
        </p:txBody>
      </p:sp>
      <p:pic>
        <p:nvPicPr>
          <p:cNvPr id="5" name="Picture 4">
            <a:extLst>
              <a:ext uri="{FF2B5EF4-FFF2-40B4-BE49-F238E27FC236}">
                <a16:creationId xmlns:a16="http://schemas.microsoft.com/office/drawing/2014/main" id="{1A555879-69CD-B084-61D9-FC121BB02E0D}"/>
              </a:ext>
            </a:extLst>
          </p:cNvPr>
          <p:cNvPicPr>
            <a:picLocks noChangeAspect="1"/>
          </p:cNvPicPr>
          <p:nvPr/>
        </p:nvPicPr>
        <p:blipFill>
          <a:blip r:embed="rId2"/>
          <a:stretch>
            <a:fillRect/>
          </a:stretch>
        </p:blipFill>
        <p:spPr>
          <a:xfrm>
            <a:off x="664754" y="1017725"/>
            <a:ext cx="3322278" cy="2672267"/>
          </a:xfrm>
          <a:prstGeom prst="rect">
            <a:avLst/>
          </a:prstGeom>
        </p:spPr>
      </p:pic>
      <p:pic>
        <p:nvPicPr>
          <p:cNvPr id="7" name="Picture 6">
            <a:extLst>
              <a:ext uri="{FF2B5EF4-FFF2-40B4-BE49-F238E27FC236}">
                <a16:creationId xmlns:a16="http://schemas.microsoft.com/office/drawing/2014/main" id="{7AEA5CD4-A762-FC7F-263F-AFC0858FC88F}"/>
              </a:ext>
            </a:extLst>
          </p:cNvPr>
          <p:cNvPicPr>
            <a:picLocks noChangeAspect="1"/>
          </p:cNvPicPr>
          <p:nvPr/>
        </p:nvPicPr>
        <p:blipFill>
          <a:blip r:embed="rId3"/>
          <a:stretch>
            <a:fillRect/>
          </a:stretch>
        </p:blipFill>
        <p:spPr>
          <a:xfrm>
            <a:off x="4672244" y="1017725"/>
            <a:ext cx="3354156" cy="2672267"/>
          </a:xfrm>
          <a:prstGeom prst="rect">
            <a:avLst/>
          </a:prstGeom>
        </p:spPr>
      </p:pic>
    </p:spTree>
    <p:extLst>
      <p:ext uri="{BB962C8B-B14F-4D97-AF65-F5344CB8AC3E}">
        <p14:creationId xmlns:p14="http://schemas.microsoft.com/office/powerpoint/2010/main" val="294740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823CE3-6E40-C963-7AE6-F2A6399F0BF4}"/>
              </a:ext>
            </a:extLst>
          </p:cNvPr>
          <p:cNvPicPr>
            <a:picLocks noChangeAspect="1"/>
          </p:cNvPicPr>
          <p:nvPr/>
        </p:nvPicPr>
        <p:blipFill>
          <a:blip r:embed="rId2"/>
          <a:stretch>
            <a:fillRect/>
          </a:stretch>
        </p:blipFill>
        <p:spPr>
          <a:xfrm>
            <a:off x="252065" y="171124"/>
            <a:ext cx="2585494" cy="2098475"/>
          </a:xfrm>
          <a:prstGeom prst="rect">
            <a:avLst/>
          </a:prstGeom>
        </p:spPr>
      </p:pic>
      <p:pic>
        <p:nvPicPr>
          <p:cNvPr id="7" name="Picture 6">
            <a:extLst>
              <a:ext uri="{FF2B5EF4-FFF2-40B4-BE49-F238E27FC236}">
                <a16:creationId xmlns:a16="http://schemas.microsoft.com/office/drawing/2014/main" id="{BA74F519-8C61-D811-E195-F9F92878E34B}"/>
              </a:ext>
            </a:extLst>
          </p:cNvPr>
          <p:cNvPicPr>
            <a:picLocks noChangeAspect="1"/>
          </p:cNvPicPr>
          <p:nvPr/>
        </p:nvPicPr>
        <p:blipFill>
          <a:blip r:embed="rId3"/>
          <a:stretch>
            <a:fillRect/>
          </a:stretch>
        </p:blipFill>
        <p:spPr>
          <a:xfrm>
            <a:off x="5783943" y="201204"/>
            <a:ext cx="2585494" cy="2068395"/>
          </a:xfrm>
          <a:prstGeom prst="rect">
            <a:avLst/>
          </a:prstGeom>
        </p:spPr>
      </p:pic>
      <p:pic>
        <p:nvPicPr>
          <p:cNvPr id="11" name="Picture 10">
            <a:extLst>
              <a:ext uri="{FF2B5EF4-FFF2-40B4-BE49-F238E27FC236}">
                <a16:creationId xmlns:a16="http://schemas.microsoft.com/office/drawing/2014/main" id="{3097CE0A-7714-1C20-CE15-318BCC8E38D7}"/>
              </a:ext>
            </a:extLst>
          </p:cNvPr>
          <p:cNvPicPr>
            <a:picLocks noChangeAspect="1"/>
          </p:cNvPicPr>
          <p:nvPr/>
        </p:nvPicPr>
        <p:blipFill>
          <a:blip r:embed="rId4"/>
          <a:stretch>
            <a:fillRect/>
          </a:stretch>
        </p:blipFill>
        <p:spPr>
          <a:xfrm>
            <a:off x="5783943" y="2654330"/>
            <a:ext cx="2585494" cy="2101617"/>
          </a:xfrm>
          <a:prstGeom prst="rect">
            <a:avLst/>
          </a:prstGeom>
        </p:spPr>
      </p:pic>
      <p:pic>
        <p:nvPicPr>
          <p:cNvPr id="13" name="Picture 12">
            <a:extLst>
              <a:ext uri="{FF2B5EF4-FFF2-40B4-BE49-F238E27FC236}">
                <a16:creationId xmlns:a16="http://schemas.microsoft.com/office/drawing/2014/main" id="{D10CED30-626D-146C-4117-2E93B24A5E3F}"/>
              </a:ext>
            </a:extLst>
          </p:cNvPr>
          <p:cNvPicPr>
            <a:picLocks noChangeAspect="1"/>
          </p:cNvPicPr>
          <p:nvPr/>
        </p:nvPicPr>
        <p:blipFill>
          <a:blip r:embed="rId5"/>
          <a:stretch>
            <a:fillRect/>
          </a:stretch>
        </p:blipFill>
        <p:spPr>
          <a:xfrm>
            <a:off x="319314" y="2571750"/>
            <a:ext cx="2467429" cy="2017855"/>
          </a:xfrm>
          <a:prstGeom prst="rect">
            <a:avLst/>
          </a:prstGeom>
        </p:spPr>
      </p:pic>
      <p:pic>
        <p:nvPicPr>
          <p:cNvPr id="15" name="Picture 14">
            <a:extLst>
              <a:ext uri="{FF2B5EF4-FFF2-40B4-BE49-F238E27FC236}">
                <a16:creationId xmlns:a16="http://schemas.microsoft.com/office/drawing/2014/main" id="{9725231A-4FC8-D376-F462-89E0DF2398BE}"/>
              </a:ext>
            </a:extLst>
          </p:cNvPr>
          <p:cNvPicPr>
            <a:picLocks noChangeAspect="1"/>
          </p:cNvPicPr>
          <p:nvPr/>
        </p:nvPicPr>
        <p:blipFill>
          <a:blip r:embed="rId6"/>
          <a:stretch>
            <a:fillRect/>
          </a:stretch>
        </p:blipFill>
        <p:spPr>
          <a:xfrm>
            <a:off x="3048000" y="1523944"/>
            <a:ext cx="2526769" cy="2049019"/>
          </a:xfrm>
          <a:prstGeom prst="rect">
            <a:avLst/>
          </a:prstGeom>
        </p:spPr>
      </p:pic>
    </p:spTree>
    <p:extLst>
      <p:ext uri="{BB962C8B-B14F-4D97-AF65-F5344CB8AC3E}">
        <p14:creationId xmlns:p14="http://schemas.microsoft.com/office/powerpoint/2010/main" val="211594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3034-2645-D954-A34E-5A2ACB5B2A28}"/>
              </a:ext>
            </a:extLst>
          </p:cNvPr>
          <p:cNvSpPr>
            <a:spLocks noGrp="1"/>
          </p:cNvSpPr>
          <p:nvPr>
            <p:ph type="title"/>
          </p:nvPr>
        </p:nvSpPr>
        <p:spPr/>
        <p:txBody>
          <a:bodyPr/>
          <a:lstStyle/>
          <a:p>
            <a:r>
              <a:rPr lang="en-US" dirty="0"/>
              <a:t>Correlations</a:t>
            </a:r>
          </a:p>
        </p:txBody>
      </p:sp>
      <p:graphicFrame>
        <p:nvGraphicFramePr>
          <p:cNvPr id="4" name="Table 4">
            <a:extLst>
              <a:ext uri="{FF2B5EF4-FFF2-40B4-BE49-F238E27FC236}">
                <a16:creationId xmlns:a16="http://schemas.microsoft.com/office/drawing/2014/main" id="{9D6B0214-A6C5-444A-A03F-DD987E65462C}"/>
              </a:ext>
            </a:extLst>
          </p:cNvPr>
          <p:cNvGraphicFramePr>
            <a:graphicFrameLocks noGrp="1"/>
          </p:cNvGraphicFramePr>
          <p:nvPr>
            <p:extLst>
              <p:ext uri="{D42A27DB-BD31-4B8C-83A1-F6EECF244321}">
                <p14:modId xmlns:p14="http://schemas.microsoft.com/office/powerpoint/2010/main" val="3318883157"/>
              </p:ext>
            </p:extLst>
          </p:nvPr>
        </p:nvGraphicFramePr>
        <p:xfrm>
          <a:off x="783771" y="1240972"/>
          <a:ext cx="7640230" cy="3331909"/>
        </p:xfrm>
        <a:graphic>
          <a:graphicData uri="http://schemas.openxmlformats.org/drawingml/2006/table">
            <a:tbl>
              <a:tblPr firstRow="1" bandRow="1">
                <a:tableStyleId>{7A6C223A-4AE2-43D1-B6AD-C3812E9BA539}</a:tableStyleId>
              </a:tblPr>
              <a:tblGrid>
                <a:gridCol w="3820115">
                  <a:extLst>
                    <a:ext uri="{9D8B030D-6E8A-4147-A177-3AD203B41FA5}">
                      <a16:colId xmlns:a16="http://schemas.microsoft.com/office/drawing/2014/main" val="3214368234"/>
                    </a:ext>
                  </a:extLst>
                </a:gridCol>
                <a:gridCol w="3820115">
                  <a:extLst>
                    <a:ext uri="{9D8B030D-6E8A-4147-A177-3AD203B41FA5}">
                      <a16:colId xmlns:a16="http://schemas.microsoft.com/office/drawing/2014/main" val="3302863605"/>
                    </a:ext>
                  </a:extLst>
                </a:gridCol>
              </a:tblGrid>
              <a:tr h="475987">
                <a:tc>
                  <a:txBody>
                    <a:bodyPr/>
                    <a:lstStyle/>
                    <a:p>
                      <a:pPr algn="ctr"/>
                      <a:r>
                        <a:rPr lang="en-US" b="1" dirty="0">
                          <a:solidFill>
                            <a:schemeClr val="bg1"/>
                          </a:solidFill>
                        </a:rPr>
                        <a:t>Factors</a:t>
                      </a:r>
                    </a:p>
                  </a:txBody>
                  <a:tcPr/>
                </a:tc>
                <a:tc>
                  <a:txBody>
                    <a:bodyPr/>
                    <a:lstStyle/>
                    <a:p>
                      <a:r>
                        <a:rPr lang="en-US" b="1" dirty="0">
                          <a:solidFill>
                            <a:schemeClr val="bg1"/>
                          </a:solidFill>
                        </a:rPr>
                        <a:t>Correlation with Admission Success</a:t>
                      </a:r>
                    </a:p>
                  </a:txBody>
                  <a:tcPr/>
                </a:tc>
                <a:extLst>
                  <a:ext uri="{0D108BD9-81ED-4DB2-BD59-A6C34878D82A}">
                    <a16:rowId xmlns:a16="http://schemas.microsoft.com/office/drawing/2014/main" val="2017612504"/>
                  </a:ext>
                </a:extLst>
              </a:tr>
              <a:tr h="475987">
                <a:tc>
                  <a:txBody>
                    <a:bodyPr/>
                    <a:lstStyle/>
                    <a:p>
                      <a:r>
                        <a:rPr lang="en-US" dirty="0">
                          <a:solidFill>
                            <a:schemeClr val="bg1"/>
                          </a:solidFill>
                        </a:rPr>
                        <a:t>GPA</a:t>
                      </a:r>
                    </a:p>
                  </a:txBody>
                  <a:tcPr/>
                </a:tc>
                <a:tc>
                  <a:txBody>
                    <a:bodyPr/>
                    <a:lstStyle/>
                    <a:p>
                      <a:r>
                        <a:rPr lang="en-US" dirty="0">
                          <a:solidFill>
                            <a:schemeClr val="bg1"/>
                          </a:solidFill>
                        </a:rPr>
                        <a:t>0.62</a:t>
                      </a:r>
                    </a:p>
                  </a:txBody>
                  <a:tcPr/>
                </a:tc>
                <a:extLst>
                  <a:ext uri="{0D108BD9-81ED-4DB2-BD59-A6C34878D82A}">
                    <a16:rowId xmlns:a16="http://schemas.microsoft.com/office/drawing/2014/main" val="3171711477"/>
                  </a:ext>
                </a:extLst>
              </a:tr>
              <a:tr h="475987">
                <a:tc>
                  <a:txBody>
                    <a:bodyPr/>
                    <a:lstStyle/>
                    <a:p>
                      <a:r>
                        <a:rPr lang="en-US" dirty="0">
                          <a:solidFill>
                            <a:schemeClr val="bg1"/>
                          </a:solidFill>
                        </a:rPr>
                        <a:t>LOR Quality</a:t>
                      </a:r>
                    </a:p>
                  </a:txBody>
                  <a:tcPr/>
                </a:tc>
                <a:tc>
                  <a:txBody>
                    <a:bodyPr/>
                    <a:lstStyle/>
                    <a:p>
                      <a:r>
                        <a:rPr lang="en-US" dirty="0">
                          <a:solidFill>
                            <a:schemeClr val="bg1"/>
                          </a:solidFill>
                        </a:rPr>
                        <a:t>0.59</a:t>
                      </a:r>
                    </a:p>
                  </a:txBody>
                  <a:tcPr/>
                </a:tc>
                <a:extLst>
                  <a:ext uri="{0D108BD9-81ED-4DB2-BD59-A6C34878D82A}">
                    <a16:rowId xmlns:a16="http://schemas.microsoft.com/office/drawing/2014/main" val="2356042141"/>
                  </a:ext>
                </a:extLst>
              </a:tr>
              <a:tr h="475987">
                <a:tc>
                  <a:txBody>
                    <a:bodyPr/>
                    <a:lstStyle/>
                    <a:p>
                      <a:r>
                        <a:rPr lang="en-US" dirty="0">
                          <a:solidFill>
                            <a:schemeClr val="bg1"/>
                          </a:solidFill>
                        </a:rPr>
                        <a:t>Research Experience</a:t>
                      </a:r>
                    </a:p>
                  </a:txBody>
                  <a:tcPr/>
                </a:tc>
                <a:tc>
                  <a:txBody>
                    <a:bodyPr/>
                    <a:lstStyle/>
                    <a:p>
                      <a:r>
                        <a:rPr lang="en-US" dirty="0">
                          <a:solidFill>
                            <a:schemeClr val="bg1"/>
                          </a:solidFill>
                        </a:rPr>
                        <a:t>0.41</a:t>
                      </a:r>
                    </a:p>
                  </a:txBody>
                  <a:tcPr/>
                </a:tc>
                <a:extLst>
                  <a:ext uri="{0D108BD9-81ED-4DB2-BD59-A6C34878D82A}">
                    <a16:rowId xmlns:a16="http://schemas.microsoft.com/office/drawing/2014/main" val="1280089607"/>
                  </a:ext>
                </a:extLst>
              </a:tr>
              <a:tr h="475987">
                <a:tc>
                  <a:txBody>
                    <a:bodyPr/>
                    <a:lstStyle/>
                    <a:p>
                      <a:r>
                        <a:rPr lang="en-US" dirty="0">
                          <a:solidFill>
                            <a:schemeClr val="bg1"/>
                          </a:solidFill>
                        </a:rPr>
                        <a:t>GRE Score</a:t>
                      </a:r>
                    </a:p>
                  </a:txBody>
                  <a:tcPr/>
                </a:tc>
                <a:tc>
                  <a:txBody>
                    <a:bodyPr/>
                    <a:lstStyle/>
                    <a:p>
                      <a:r>
                        <a:rPr lang="en-US" dirty="0">
                          <a:solidFill>
                            <a:schemeClr val="bg1"/>
                          </a:solidFill>
                        </a:rPr>
                        <a:t>0.83</a:t>
                      </a:r>
                    </a:p>
                  </a:txBody>
                  <a:tcPr/>
                </a:tc>
                <a:extLst>
                  <a:ext uri="{0D108BD9-81ED-4DB2-BD59-A6C34878D82A}">
                    <a16:rowId xmlns:a16="http://schemas.microsoft.com/office/drawing/2014/main" val="1671677472"/>
                  </a:ext>
                </a:extLst>
              </a:tr>
              <a:tr h="475987">
                <a:tc>
                  <a:txBody>
                    <a:bodyPr/>
                    <a:lstStyle/>
                    <a:p>
                      <a:r>
                        <a:rPr lang="en-US" dirty="0">
                          <a:solidFill>
                            <a:schemeClr val="bg1"/>
                          </a:solidFill>
                        </a:rPr>
                        <a:t>TOEFL Score</a:t>
                      </a:r>
                    </a:p>
                  </a:txBody>
                  <a:tcPr/>
                </a:tc>
                <a:tc>
                  <a:txBody>
                    <a:bodyPr/>
                    <a:lstStyle/>
                    <a:p>
                      <a:r>
                        <a:rPr lang="en-US" dirty="0">
                          <a:solidFill>
                            <a:schemeClr val="bg1"/>
                          </a:solidFill>
                        </a:rPr>
                        <a:t>0.45</a:t>
                      </a:r>
                    </a:p>
                  </a:txBody>
                  <a:tcPr/>
                </a:tc>
                <a:extLst>
                  <a:ext uri="{0D108BD9-81ED-4DB2-BD59-A6C34878D82A}">
                    <a16:rowId xmlns:a16="http://schemas.microsoft.com/office/drawing/2014/main" val="3263141008"/>
                  </a:ext>
                </a:extLst>
              </a:tr>
              <a:tr h="475987">
                <a:tc>
                  <a:txBody>
                    <a:bodyPr/>
                    <a:lstStyle/>
                    <a:p>
                      <a:r>
                        <a:rPr lang="en-US" dirty="0">
                          <a:solidFill>
                            <a:schemeClr val="bg1"/>
                          </a:solidFill>
                        </a:rPr>
                        <a:t>SOP Quality</a:t>
                      </a:r>
                    </a:p>
                  </a:txBody>
                  <a:tcPr/>
                </a:tc>
                <a:tc>
                  <a:txBody>
                    <a:bodyPr/>
                    <a:lstStyle/>
                    <a:p>
                      <a:r>
                        <a:rPr lang="en-US" dirty="0">
                          <a:solidFill>
                            <a:schemeClr val="bg1"/>
                          </a:solidFill>
                        </a:rPr>
                        <a:t>0.25</a:t>
                      </a:r>
                    </a:p>
                  </a:txBody>
                  <a:tcPr/>
                </a:tc>
                <a:extLst>
                  <a:ext uri="{0D108BD9-81ED-4DB2-BD59-A6C34878D82A}">
                    <a16:rowId xmlns:a16="http://schemas.microsoft.com/office/drawing/2014/main" val="2209007601"/>
                  </a:ext>
                </a:extLst>
              </a:tr>
            </a:tbl>
          </a:graphicData>
        </a:graphic>
      </p:graphicFrame>
    </p:spTree>
    <p:extLst>
      <p:ext uri="{BB962C8B-B14F-4D97-AF65-F5344CB8AC3E}">
        <p14:creationId xmlns:p14="http://schemas.microsoft.com/office/powerpoint/2010/main" val="360449533"/>
      </p:ext>
    </p:extLst>
  </p:cSld>
  <p:clrMapOvr>
    <a:masterClrMapping/>
  </p:clrMapOvr>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626</Words>
  <Application>Microsoft Office PowerPoint</Application>
  <PresentationFormat>On-screen Show (16:9)</PresentationFormat>
  <Paragraphs>100</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 Light</vt:lpstr>
      <vt:lpstr>Söhne</vt:lpstr>
      <vt:lpstr>Arial</vt:lpstr>
      <vt:lpstr>Secular One</vt:lpstr>
      <vt:lpstr>Open Sans</vt:lpstr>
      <vt:lpstr>Albert Sans</vt:lpstr>
      <vt:lpstr>Bebas Neue</vt:lpstr>
      <vt:lpstr>Data Privacy Training by Slidesgo</vt:lpstr>
      <vt:lpstr>Admission  Analysis</vt:lpstr>
      <vt:lpstr>Team Members</vt:lpstr>
      <vt:lpstr>Introduction</vt:lpstr>
      <vt:lpstr>Tools Needed and Used</vt:lpstr>
      <vt:lpstr>Data Collection</vt:lpstr>
      <vt:lpstr> Data Visualization</vt:lpstr>
      <vt:lpstr>Students Score</vt:lpstr>
      <vt:lpstr>PowerPoint Presentation</vt:lpstr>
      <vt:lpstr>Correlations</vt:lpstr>
      <vt:lpstr>Application</vt:lpstr>
      <vt:lpstr>Budgeting Predictions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Admission  Analysis</dc:title>
  <dc:creator>Acer</dc:creator>
  <cp:lastModifiedBy>Rahul Kaushik</cp:lastModifiedBy>
  <cp:revision>2</cp:revision>
  <dcterms:modified xsi:type="dcterms:W3CDTF">2023-05-09T23:37:04Z</dcterms:modified>
</cp:coreProperties>
</file>