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5"/>
  </p:notesMasterIdLst>
  <p:sldIdLst>
    <p:sldId id="256" r:id="rId2"/>
    <p:sldId id="265" r:id="rId3"/>
    <p:sldId id="282" r:id="rId4"/>
    <p:sldId id="264" r:id="rId5"/>
    <p:sldId id="259" r:id="rId6"/>
    <p:sldId id="260" r:id="rId7"/>
    <p:sldId id="261" r:id="rId8"/>
    <p:sldId id="262" r:id="rId9"/>
    <p:sldId id="277" r:id="rId10"/>
    <p:sldId id="266" r:id="rId11"/>
    <p:sldId id="267" r:id="rId12"/>
    <p:sldId id="280" r:id="rId13"/>
    <p:sldId id="281" r:id="rId14"/>
    <p:sldId id="268" r:id="rId15"/>
    <p:sldId id="269" r:id="rId16"/>
    <p:sldId id="270" r:id="rId17"/>
    <p:sldId id="271" r:id="rId18"/>
    <p:sldId id="272" r:id="rId19"/>
    <p:sldId id="273" r:id="rId20"/>
    <p:sldId id="279" r:id="rId21"/>
    <p:sldId id="274" r:id="rId22"/>
    <p:sldId id="275"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36" autoAdjust="0"/>
  </p:normalViewPr>
  <p:slideViewPr>
    <p:cSldViewPr>
      <p:cViewPr>
        <p:scale>
          <a:sx n="66" d="100"/>
          <a:sy n="66" d="100"/>
        </p:scale>
        <p:origin x="644" y="3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275B07-536B-4DB5-81A9-ADFDB79E7AA6}" type="datetimeFigureOut">
              <a:rPr lang="en-US" smtClean="0"/>
              <a:t>8/18/2021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3310F4-9D23-4850-907B-5FCBC8354B08}" type="slidenum">
              <a:rPr lang="en-US" smtClean="0"/>
              <a:t>‹#›</a:t>
            </a:fld>
            <a:endParaRPr lang="en-US"/>
          </a:p>
        </p:txBody>
      </p:sp>
    </p:spTree>
    <p:extLst>
      <p:ext uri="{BB962C8B-B14F-4D97-AF65-F5344CB8AC3E}">
        <p14:creationId xmlns:p14="http://schemas.microsoft.com/office/powerpoint/2010/main" val="1459075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3310F4-9D23-4850-907B-5FCBC8354B08}" type="slidenum">
              <a:rPr lang="en-US" smtClean="0"/>
              <a:t>5</a:t>
            </a:fld>
            <a:endParaRPr lang="en-US"/>
          </a:p>
        </p:txBody>
      </p:sp>
    </p:spTree>
    <p:extLst>
      <p:ext uri="{BB962C8B-B14F-4D97-AF65-F5344CB8AC3E}">
        <p14:creationId xmlns:p14="http://schemas.microsoft.com/office/powerpoint/2010/main" val="937873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13310F4-9D23-4850-907B-5FCBC8354B08}" type="slidenum">
              <a:rPr lang="en-US" smtClean="0"/>
              <a:t>6</a:t>
            </a:fld>
            <a:endParaRPr lang="en-US"/>
          </a:p>
        </p:txBody>
      </p:sp>
    </p:spTree>
    <p:extLst>
      <p:ext uri="{BB962C8B-B14F-4D97-AF65-F5344CB8AC3E}">
        <p14:creationId xmlns:p14="http://schemas.microsoft.com/office/powerpoint/2010/main" val="2819691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10733828" y="1110597"/>
            <a:ext cx="2286000" cy="508000"/>
          </a:xfrm>
        </p:spPr>
        <p:txBody>
          <a:bodyPr/>
          <a:lstStyle/>
          <a:p>
            <a:fld id="{3FC76DB7-9DCC-4890-A357-E5535446974E}" type="datetimeFigureOut">
              <a:rPr lang="en-US" smtClean="0"/>
              <a:t>8/18/2021</a:t>
            </a:fld>
            <a:endParaRPr lang="en-US"/>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C42E0105-36BD-424A-85C0-58364AE1537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FC76DB7-9DCC-4890-A357-E5535446974E}" type="datetimeFigureOut">
              <a:rPr lang="en-US" smtClean="0"/>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E0105-36BD-424A-85C0-58364AE1537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FC76DB7-9DCC-4890-A357-E5535446974E}" type="datetimeFigureOut">
              <a:rPr lang="en-US" smtClean="0"/>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E0105-36BD-424A-85C0-58364AE1537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3FC76DB7-9DCC-4890-A357-E5535446974E}" type="datetimeFigureOut">
              <a:rPr lang="en-US" smtClean="0"/>
              <a:t>8/18/2021</a:t>
            </a:fld>
            <a:endParaRPr lang="en-US"/>
          </a:p>
        </p:txBody>
      </p:sp>
      <p:sp>
        <p:nvSpPr>
          <p:cNvPr id="9" name="Slide Number Placeholder 8"/>
          <p:cNvSpPr>
            <a:spLocks noGrp="1"/>
          </p:cNvSpPr>
          <p:nvPr>
            <p:ph type="sldNum" sz="quarter" idx="15"/>
          </p:nvPr>
        </p:nvSpPr>
        <p:spPr/>
        <p:txBody>
          <a:bodyPr rtlCol="0"/>
          <a:lstStyle/>
          <a:p>
            <a:fld id="{C42E0105-36BD-424A-85C0-58364AE1537A}"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3FC76DB7-9DCC-4890-A357-E5535446974E}" type="datetimeFigureOut">
              <a:rPr lang="en-US" smtClean="0"/>
              <a:t>8/18/2021</a:t>
            </a:fld>
            <a:endParaRPr lang="en-US"/>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6" name="Slide Number Placeholder 5"/>
          <p:cNvSpPr>
            <a:spLocks noGrp="1"/>
          </p:cNvSpPr>
          <p:nvPr>
            <p:ph type="sldNum" sz="quarter" idx="12"/>
          </p:nvPr>
        </p:nvSpPr>
        <p:spPr bwMode="auto">
          <a:xfrm>
            <a:off x="1787488" y="4928702"/>
            <a:ext cx="812800" cy="517524"/>
          </a:xfrm>
        </p:spPr>
        <p:txBody>
          <a:bodyPr/>
          <a:lstStyle/>
          <a:p>
            <a:fld id="{C42E0105-36BD-424A-85C0-58364AE1537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3FC76DB7-9DCC-4890-A357-E5535446974E}" type="datetimeFigureOut">
              <a:rPr lang="en-US" smtClean="0"/>
              <a:t>8/18/2021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2E0105-36BD-424A-85C0-58364AE1537A}" type="slidenum">
              <a:rPr lang="en-US" smtClean="0"/>
              <a:t>‹#›</a:t>
            </a:fld>
            <a:endParaRPr lang="en-US"/>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3FC76DB7-9DCC-4890-A357-E5535446974E}" type="datetimeFigureOut">
              <a:rPr lang="en-US" smtClean="0"/>
              <a:t>8/18/2021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2E0105-36BD-424A-85C0-58364AE1537A}" type="slidenum">
              <a:rPr lang="en-US" smtClean="0"/>
              <a:t>‹#›</a:t>
            </a:fld>
            <a:endParaRPr lang="en-US"/>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3FC76DB7-9DCC-4890-A357-E5535446974E}" type="datetimeFigureOut">
              <a:rPr lang="en-US" smtClean="0"/>
              <a:t>8/18/2021</a:t>
            </a:fld>
            <a:endParaRPr lang="en-US"/>
          </a:p>
        </p:txBody>
      </p:sp>
      <p:sp>
        <p:nvSpPr>
          <p:cNvPr id="7" name="Slide Number Placeholder 6"/>
          <p:cNvSpPr>
            <a:spLocks noGrp="1"/>
          </p:cNvSpPr>
          <p:nvPr>
            <p:ph type="sldNum" sz="quarter" idx="11"/>
          </p:nvPr>
        </p:nvSpPr>
        <p:spPr/>
        <p:txBody>
          <a:bodyPr rtlCol="0"/>
          <a:lstStyle/>
          <a:p>
            <a:fld id="{C42E0105-36BD-424A-85C0-58364AE1537A}"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76DB7-9DCC-4890-A357-E5535446974E}" type="datetimeFigureOut">
              <a:rPr lang="en-US" smtClean="0"/>
              <a:t>8/18/2021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2E0105-36BD-424A-85C0-58364AE1537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3FC76DB7-9DCC-4890-A357-E5535446974E}" type="datetimeFigureOut">
              <a:rPr lang="en-US" smtClean="0"/>
              <a:t>8/18/2021</a:t>
            </a:fld>
            <a:endParaRPr lang="en-US"/>
          </a:p>
        </p:txBody>
      </p:sp>
      <p:sp>
        <p:nvSpPr>
          <p:cNvPr id="22" name="Slide Number Placeholder 21"/>
          <p:cNvSpPr>
            <a:spLocks noGrp="1"/>
          </p:cNvSpPr>
          <p:nvPr>
            <p:ph type="sldNum" sz="quarter" idx="15"/>
          </p:nvPr>
        </p:nvSpPr>
        <p:spPr/>
        <p:txBody>
          <a:bodyPr rtlCol="0"/>
          <a:lstStyle/>
          <a:p>
            <a:fld id="{C42E0105-36BD-424A-85C0-58364AE1537A}"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7" name="Date Placeholder 16"/>
          <p:cNvSpPr>
            <a:spLocks noGrp="1"/>
          </p:cNvSpPr>
          <p:nvPr>
            <p:ph type="dt" sz="half" idx="10"/>
          </p:nvPr>
        </p:nvSpPr>
        <p:spPr/>
        <p:txBody>
          <a:bodyPr rtlCol="0"/>
          <a:lstStyle/>
          <a:p>
            <a:fld id="{3FC76DB7-9DCC-4890-A357-E5535446974E}" type="datetimeFigureOut">
              <a:rPr lang="en-US" smtClean="0"/>
              <a:t>8/18/2021</a:t>
            </a:fld>
            <a:endParaRPr lang="en-US"/>
          </a:p>
        </p:txBody>
      </p:sp>
      <p:sp>
        <p:nvSpPr>
          <p:cNvPr id="18" name="Slide Number Placeholder 17"/>
          <p:cNvSpPr>
            <a:spLocks noGrp="1"/>
          </p:cNvSpPr>
          <p:nvPr>
            <p:ph type="sldNum" sz="quarter" idx="11"/>
          </p:nvPr>
        </p:nvSpPr>
        <p:spPr/>
        <p:txBody>
          <a:bodyPr rtlCol="0"/>
          <a:lstStyle/>
          <a:p>
            <a:fld id="{C42E0105-36BD-424A-85C0-58364AE1537A}"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3FC76DB7-9DCC-4890-A357-E5535446974E}" type="datetimeFigureOut">
              <a:rPr lang="en-US" smtClean="0"/>
              <a:t>8/18/2021</a:t>
            </a:fld>
            <a:endParaRPr lang="en-US"/>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C42E0105-36BD-424A-85C0-58364AE1537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pngimg.com/download/66651"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solidFill>
              </a:rPr>
              <a:t>fake job prediction analysis</a:t>
            </a:r>
          </a:p>
        </p:txBody>
      </p:sp>
      <p:sp>
        <p:nvSpPr>
          <p:cNvPr id="3" name="Subtitle 2"/>
          <p:cNvSpPr>
            <a:spLocks noGrp="1"/>
          </p:cNvSpPr>
          <p:nvPr>
            <p:ph type="subTitle" idx="1"/>
          </p:nvPr>
        </p:nvSpPr>
        <p:spPr/>
        <p:txBody>
          <a:bodyPr>
            <a:normAutofit/>
          </a:bodyPr>
          <a:lstStyle/>
          <a:p>
            <a:r>
              <a:rPr lang="en-US" dirty="0"/>
              <a:t> </a:t>
            </a:r>
          </a:p>
          <a:p>
            <a:endParaRPr lang="en-US" dirty="0"/>
          </a:p>
          <a:p>
            <a:endParaRPr lang="en-US" dirty="0"/>
          </a:p>
        </p:txBody>
      </p:sp>
    </p:spTree>
    <p:extLst>
      <p:ext uri="{BB962C8B-B14F-4D97-AF65-F5344CB8AC3E}">
        <p14:creationId xmlns:p14="http://schemas.microsoft.com/office/powerpoint/2010/main" val="4240047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1800" dirty="0">
                <a:cs typeface="Times New Roman" pitchFamily="18" charset="0"/>
              </a:rPr>
              <a:t>Count plot for “City” column (to have some glance on the data in the column)</a:t>
            </a:r>
            <a:br>
              <a:rPr lang="en-IN" sz="1800" dirty="0"/>
            </a:br>
            <a:endParaRPr lang="en-US" sz="1800" dirty="0"/>
          </a:p>
        </p:txBody>
      </p:sp>
      <p:pic>
        <p:nvPicPr>
          <p:cNvPr id="4" name="Content Placeholder 4">
            <a:extLst>
              <a:ext uri="{FF2B5EF4-FFF2-40B4-BE49-F238E27FC236}">
                <a16:creationId xmlns:a16="http://schemas.microsoft.com/office/drawing/2014/main" id="{8B35BA2A-208B-47F8-BFD5-68256CC5B775}"/>
              </a:ext>
            </a:extLst>
          </p:cNvPr>
          <p:cNvPicPr>
            <a:picLocks noGrp="1" noChangeAspect="1"/>
          </p:cNvPicPr>
          <p:nvPr>
            <p:ph sz="quarter" idx="1"/>
          </p:nvPr>
        </p:nvPicPr>
        <p:blipFill>
          <a:blip r:embed="rId2"/>
          <a:stretch>
            <a:fillRect/>
          </a:stretch>
        </p:blipFill>
        <p:spPr>
          <a:xfrm>
            <a:off x="1143000" y="1417638"/>
            <a:ext cx="7467600" cy="4774367"/>
          </a:xfrm>
        </p:spPr>
      </p:pic>
    </p:spTree>
    <p:extLst>
      <p:ext uri="{BB962C8B-B14F-4D97-AF65-F5344CB8AC3E}">
        <p14:creationId xmlns:p14="http://schemas.microsoft.com/office/powerpoint/2010/main" val="2026471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10668000" cy="1143000"/>
          </a:xfrm>
        </p:spPr>
        <p:txBody>
          <a:bodyPr>
            <a:normAutofit/>
          </a:bodyPr>
          <a:lstStyle/>
          <a:p>
            <a:pPr algn="ctr"/>
            <a:r>
              <a:rPr lang="en-US" sz="1800" dirty="0"/>
              <a:t>Count plot for “required experience” ( to have some glance on the data in the column )</a:t>
            </a:r>
            <a:br>
              <a:rPr lang="en-IN" sz="1800" dirty="0"/>
            </a:br>
            <a:endParaRPr lang="en-US" sz="1800" dirty="0"/>
          </a:p>
        </p:txBody>
      </p:sp>
      <p:pic>
        <p:nvPicPr>
          <p:cNvPr id="4" name="Content Placeholder 4">
            <a:extLst>
              <a:ext uri="{FF2B5EF4-FFF2-40B4-BE49-F238E27FC236}">
                <a16:creationId xmlns:a16="http://schemas.microsoft.com/office/drawing/2014/main" id="{69D38FA4-7678-402A-843C-E935FC554729}"/>
              </a:ext>
            </a:extLst>
          </p:cNvPr>
          <p:cNvPicPr>
            <a:picLocks noGrp="1" noChangeAspect="1"/>
          </p:cNvPicPr>
          <p:nvPr>
            <p:ph sz="quarter" idx="1"/>
          </p:nvPr>
        </p:nvPicPr>
        <p:blipFill>
          <a:blip r:embed="rId2"/>
          <a:stretch>
            <a:fillRect/>
          </a:stretch>
        </p:blipFill>
        <p:spPr>
          <a:xfrm>
            <a:off x="1676400" y="1448118"/>
            <a:ext cx="7467600" cy="4504648"/>
          </a:xfrm>
        </p:spPr>
      </p:pic>
    </p:spTree>
    <p:extLst>
      <p:ext uri="{BB962C8B-B14F-4D97-AF65-F5344CB8AC3E}">
        <p14:creationId xmlns:p14="http://schemas.microsoft.com/office/powerpoint/2010/main" val="164439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AFAED-88E0-47C1-9391-337CC0C1446D}"/>
              </a:ext>
            </a:extLst>
          </p:cNvPr>
          <p:cNvSpPr>
            <a:spLocks noGrp="1"/>
          </p:cNvSpPr>
          <p:nvPr>
            <p:ph type="title"/>
          </p:nvPr>
        </p:nvSpPr>
        <p:spPr>
          <a:xfrm>
            <a:off x="609600" y="20320"/>
            <a:ext cx="9956800" cy="1143000"/>
          </a:xfrm>
        </p:spPr>
        <p:txBody>
          <a:bodyPr/>
          <a:lstStyle/>
          <a:p>
            <a:pPr algn="ctr"/>
            <a:r>
              <a:rPr lang="en-US" dirty="0">
                <a:solidFill>
                  <a:schemeClr val="tx1"/>
                </a:solidFill>
              </a:rPr>
              <a:t>Natural language processing:- </a:t>
            </a:r>
            <a:endParaRPr lang="en-IN" dirty="0">
              <a:solidFill>
                <a:schemeClr val="tx1"/>
              </a:solidFill>
            </a:endParaRPr>
          </a:p>
        </p:txBody>
      </p:sp>
      <p:sp>
        <p:nvSpPr>
          <p:cNvPr id="3" name="Content Placeholder 2">
            <a:extLst>
              <a:ext uri="{FF2B5EF4-FFF2-40B4-BE49-F238E27FC236}">
                <a16:creationId xmlns:a16="http://schemas.microsoft.com/office/drawing/2014/main" id="{005FD6D7-1625-4762-9D78-C31D4DE4A625}"/>
              </a:ext>
            </a:extLst>
          </p:cNvPr>
          <p:cNvSpPr>
            <a:spLocks noGrp="1"/>
          </p:cNvSpPr>
          <p:nvPr>
            <p:ph sz="quarter" idx="1"/>
          </p:nvPr>
        </p:nvSpPr>
        <p:spPr>
          <a:xfrm>
            <a:off x="457200" y="1752600"/>
            <a:ext cx="5638800" cy="4191000"/>
          </a:xfrm>
        </p:spPr>
        <p:txBody>
          <a:bodyPr>
            <a:normAutofit/>
          </a:bodyPr>
          <a:lstStyle/>
          <a:p>
            <a:r>
              <a:rPr lang="en-US" sz="2400" dirty="0"/>
              <a:t>To perform  natural language processing, we combined all the text columns (title, company profile, description, requirements, benefits  ) into a single column</a:t>
            </a:r>
          </a:p>
          <a:p>
            <a:pPr marL="0" indent="0">
              <a:buNone/>
            </a:pPr>
            <a:r>
              <a:rPr lang="en-US" sz="2400" dirty="0"/>
              <a:t>            </a:t>
            </a:r>
          </a:p>
          <a:p>
            <a:r>
              <a:rPr lang="en-US" sz="2400" dirty="0"/>
              <a:t> Then cleaned all the data and then removed all the stop words and also removed all the single letter words</a:t>
            </a:r>
          </a:p>
          <a:p>
            <a:pPr marL="0" indent="0">
              <a:buNone/>
            </a:pPr>
            <a:endParaRPr lang="en-US" sz="2400" dirty="0"/>
          </a:p>
          <a:p>
            <a:pPr marL="0" indent="0">
              <a:buNone/>
            </a:pPr>
            <a:endParaRPr lang="en-IN" dirty="0"/>
          </a:p>
        </p:txBody>
      </p:sp>
      <p:pic>
        <p:nvPicPr>
          <p:cNvPr id="6" name="Picture 5">
            <a:extLst>
              <a:ext uri="{FF2B5EF4-FFF2-40B4-BE49-F238E27FC236}">
                <a16:creationId xmlns:a16="http://schemas.microsoft.com/office/drawing/2014/main" id="{9EC175F4-7B23-4C3E-83FB-F0733AF4B6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1905000"/>
            <a:ext cx="4724400" cy="3505200"/>
          </a:xfrm>
          <a:prstGeom prst="rect">
            <a:avLst/>
          </a:prstGeom>
        </p:spPr>
      </p:pic>
    </p:spTree>
    <p:extLst>
      <p:ext uri="{BB962C8B-B14F-4D97-AF65-F5344CB8AC3E}">
        <p14:creationId xmlns:p14="http://schemas.microsoft.com/office/powerpoint/2010/main" val="1289399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3D1FA-EEC1-4356-A02E-22FEE613616E}"/>
              </a:ext>
            </a:extLst>
          </p:cNvPr>
          <p:cNvSpPr>
            <a:spLocks noGrp="1"/>
          </p:cNvSpPr>
          <p:nvPr>
            <p:ph type="title"/>
          </p:nvPr>
        </p:nvSpPr>
        <p:spPr>
          <a:xfrm>
            <a:off x="2311400" y="0"/>
            <a:ext cx="6553200" cy="808038"/>
          </a:xfrm>
        </p:spPr>
        <p:txBody>
          <a:bodyPr/>
          <a:lstStyle/>
          <a:p>
            <a:pPr algn="ctr"/>
            <a:r>
              <a:rPr lang="en-US" dirty="0">
                <a:solidFill>
                  <a:schemeClr val="tx1"/>
                </a:solidFill>
              </a:rPr>
              <a:t>Nlp on “description” column:-</a:t>
            </a:r>
            <a:endParaRPr lang="en-IN" dirty="0">
              <a:solidFill>
                <a:schemeClr val="tx1"/>
              </a:solidFill>
            </a:endParaRPr>
          </a:p>
        </p:txBody>
      </p:sp>
      <p:sp>
        <p:nvSpPr>
          <p:cNvPr id="3" name="Content Placeholder 2">
            <a:extLst>
              <a:ext uri="{FF2B5EF4-FFF2-40B4-BE49-F238E27FC236}">
                <a16:creationId xmlns:a16="http://schemas.microsoft.com/office/drawing/2014/main" id="{FA317B58-CC55-431E-A3AB-3B415999A1FB}"/>
              </a:ext>
            </a:extLst>
          </p:cNvPr>
          <p:cNvSpPr>
            <a:spLocks noGrp="1"/>
          </p:cNvSpPr>
          <p:nvPr>
            <p:ph sz="quarter" idx="1"/>
          </p:nvPr>
        </p:nvSpPr>
        <p:spPr>
          <a:xfrm>
            <a:off x="609600" y="3657600"/>
            <a:ext cx="9956800" cy="2816352"/>
          </a:xfrm>
        </p:spPr>
        <p:txBody>
          <a:bodyPr/>
          <a:lstStyle/>
          <a:p>
            <a:pPr marL="0" indent="0">
              <a:buNone/>
            </a:pPr>
            <a:r>
              <a:rPr lang="en-US" dirty="0"/>
              <a:t> </a:t>
            </a:r>
            <a:endParaRPr lang="en-IN" dirty="0"/>
          </a:p>
        </p:txBody>
      </p:sp>
      <p:sp>
        <p:nvSpPr>
          <p:cNvPr id="4" name="TextBox 3">
            <a:extLst>
              <a:ext uri="{FF2B5EF4-FFF2-40B4-BE49-F238E27FC236}">
                <a16:creationId xmlns:a16="http://schemas.microsoft.com/office/drawing/2014/main" id="{217423BE-5949-4BB1-AAFF-2CB8D037D206}"/>
              </a:ext>
            </a:extLst>
          </p:cNvPr>
          <p:cNvSpPr txBox="1"/>
          <p:nvPr/>
        </p:nvSpPr>
        <p:spPr>
          <a:xfrm>
            <a:off x="609600" y="1524318"/>
            <a:ext cx="10972800" cy="1015663"/>
          </a:xfrm>
          <a:prstGeom prst="rect">
            <a:avLst/>
          </a:prstGeom>
          <a:noFill/>
        </p:spPr>
        <p:txBody>
          <a:bodyPr wrap="square" rtlCol="0">
            <a:spAutoFit/>
          </a:bodyPr>
          <a:lstStyle/>
          <a:p>
            <a:r>
              <a:rPr lang="en-US" sz="2000" b="0" i="0" dirty="0">
                <a:effectLst/>
                <a:latin typeface="Roboto" panose="02000000000000000000" pitchFamily="2" charset="0"/>
              </a:rPr>
              <a:t>This data frame consists, a step by step approach we followed in text processing, that includes: removing punctuations, removing numbers, tokenization, removing stop words and lemmatization</a:t>
            </a:r>
            <a:r>
              <a:rPr lang="en-US" sz="2000" b="0" i="0" dirty="0">
                <a:solidFill>
                  <a:srgbClr val="202124"/>
                </a:solidFill>
                <a:effectLst/>
                <a:latin typeface="Roboto" panose="02000000000000000000" pitchFamily="2" charset="0"/>
              </a:rPr>
              <a:t>.</a:t>
            </a:r>
            <a:endParaRPr lang="en-IN" sz="2000" dirty="0"/>
          </a:p>
        </p:txBody>
      </p:sp>
      <p:pic>
        <p:nvPicPr>
          <p:cNvPr id="5" name="Content Placeholder 10">
            <a:extLst>
              <a:ext uri="{FF2B5EF4-FFF2-40B4-BE49-F238E27FC236}">
                <a16:creationId xmlns:a16="http://schemas.microsoft.com/office/drawing/2014/main" id="{E6AEF27C-C650-4E0F-A776-34295578E6DA}"/>
              </a:ext>
            </a:extLst>
          </p:cNvPr>
          <p:cNvPicPr>
            <a:picLocks noChangeAspect="1"/>
          </p:cNvPicPr>
          <p:nvPr/>
        </p:nvPicPr>
        <p:blipFill>
          <a:blip r:embed="rId2"/>
          <a:stretch>
            <a:fillRect/>
          </a:stretch>
        </p:blipFill>
        <p:spPr>
          <a:xfrm>
            <a:off x="762000" y="2539981"/>
            <a:ext cx="10439400" cy="3352800"/>
          </a:xfrm>
          <a:prstGeom prst="rect">
            <a:avLst/>
          </a:prstGeom>
        </p:spPr>
      </p:pic>
    </p:spTree>
    <p:extLst>
      <p:ext uri="{BB962C8B-B14F-4D97-AF65-F5344CB8AC3E}">
        <p14:creationId xmlns:p14="http://schemas.microsoft.com/office/powerpoint/2010/main" val="414801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br>
              <a:rPr lang="en-US" dirty="0"/>
            </a:br>
            <a:endParaRPr lang="en-US" dirty="0"/>
          </a:p>
        </p:txBody>
      </p:sp>
      <p:pic>
        <p:nvPicPr>
          <p:cNvPr id="4" name="Content Placeholder 4">
            <a:extLst>
              <a:ext uri="{FF2B5EF4-FFF2-40B4-BE49-F238E27FC236}">
                <a16:creationId xmlns:a16="http://schemas.microsoft.com/office/drawing/2014/main" id="{579F2D7A-741D-47BA-AEBC-5647BD43B7D4}"/>
              </a:ext>
            </a:extLst>
          </p:cNvPr>
          <p:cNvPicPr>
            <a:picLocks noGrp="1" noChangeAspect="1"/>
          </p:cNvPicPr>
          <p:nvPr>
            <p:ph sz="quarter" idx="1"/>
          </p:nvPr>
        </p:nvPicPr>
        <p:blipFill>
          <a:blip r:embed="rId2"/>
          <a:stretch>
            <a:fillRect/>
          </a:stretch>
        </p:blipFill>
        <p:spPr>
          <a:xfrm>
            <a:off x="2133600" y="846138"/>
            <a:ext cx="7467600" cy="4593313"/>
          </a:xfrm>
        </p:spPr>
      </p:pic>
      <p:sp>
        <p:nvSpPr>
          <p:cNvPr id="3" name="TextBox 2">
            <a:extLst>
              <a:ext uri="{FF2B5EF4-FFF2-40B4-BE49-F238E27FC236}">
                <a16:creationId xmlns:a16="http://schemas.microsoft.com/office/drawing/2014/main" id="{9B5814DD-C9D6-4D30-9C08-FC6FD653DCBE}"/>
              </a:ext>
            </a:extLst>
          </p:cNvPr>
          <p:cNvSpPr txBox="1"/>
          <p:nvPr/>
        </p:nvSpPr>
        <p:spPr>
          <a:xfrm>
            <a:off x="1295400" y="5752813"/>
            <a:ext cx="9956800"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This word cloud represents the data from all the 5 text columns</a:t>
            </a:r>
            <a:endParaRPr lang="en-IN" sz="2400" dirty="0"/>
          </a:p>
        </p:txBody>
      </p:sp>
    </p:spTree>
    <p:extLst>
      <p:ext uri="{BB962C8B-B14F-4D97-AF65-F5344CB8AC3E}">
        <p14:creationId xmlns:p14="http://schemas.microsoft.com/office/powerpoint/2010/main" val="475578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a:solidFill>
                  <a:schemeClr val="tx1"/>
                </a:solidFill>
              </a:rPr>
              <a:t>Top 20 words from the world cloud:-</a:t>
            </a:r>
          </a:p>
        </p:txBody>
      </p:sp>
      <p:pic>
        <p:nvPicPr>
          <p:cNvPr id="4" name="Content Placeholder 4">
            <a:extLst>
              <a:ext uri="{FF2B5EF4-FFF2-40B4-BE49-F238E27FC236}">
                <a16:creationId xmlns:a16="http://schemas.microsoft.com/office/drawing/2014/main" id="{55A68117-1D96-4822-AEB0-F0779D3A1B29}"/>
              </a:ext>
            </a:extLst>
          </p:cNvPr>
          <p:cNvPicPr>
            <a:picLocks noGrp="1" noChangeAspect="1"/>
          </p:cNvPicPr>
          <p:nvPr>
            <p:ph sz="quarter" idx="1"/>
          </p:nvPr>
        </p:nvPicPr>
        <p:blipFill>
          <a:blip r:embed="rId2"/>
          <a:stretch>
            <a:fillRect/>
          </a:stretch>
        </p:blipFill>
        <p:spPr>
          <a:xfrm>
            <a:off x="1981200" y="2215206"/>
            <a:ext cx="7467600" cy="3643612"/>
          </a:xfrm>
        </p:spPr>
      </p:pic>
    </p:spTree>
    <p:extLst>
      <p:ext uri="{BB962C8B-B14F-4D97-AF65-F5344CB8AC3E}">
        <p14:creationId xmlns:p14="http://schemas.microsoft.com/office/powerpoint/2010/main" val="4262915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639762"/>
          </a:xfrm>
        </p:spPr>
        <p:txBody>
          <a:bodyPr/>
          <a:lstStyle/>
          <a:p>
            <a:pPr algn="ctr"/>
            <a:r>
              <a:rPr lang="en-US" dirty="0">
                <a:solidFill>
                  <a:schemeClr val="tx1"/>
                </a:solidFill>
              </a:rPr>
              <a:t>TFIDF:-</a:t>
            </a:r>
          </a:p>
        </p:txBody>
      </p:sp>
      <p:sp>
        <p:nvSpPr>
          <p:cNvPr id="3" name="Content Placeholder 2"/>
          <p:cNvSpPr>
            <a:spLocks noGrp="1"/>
          </p:cNvSpPr>
          <p:nvPr>
            <p:ph sz="quarter" idx="1"/>
          </p:nvPr>
        </p:nvSpPr>
        <p:spPr>
          <a:xfrm>
            <a:off x="762000" y="1219200"/>
            <a:ext cx="10058400" cy="2438400"/>
          </a:xfrm>
        </p:spPr>
        <p:txBody>
          <a:bodyPr>
            <a:normAutofit lnSpcReduction="10000"/>
          </a:bodyPr>
          <a:lstStyle/>
          <a:p>
            <a:pPr marL="285750" indent="-285750" algn="just">
              <a:buFont typeface="Arial" panose="020B0604020202020204" pitchFamily="34" charset="0"/>
              <a:buChar char="•"/>
            </a:pPr>
            <a:r>
              <a:rPr lang="en-US" sz="1800" dirty="0"/>
              <a:t>Vectorization is a process of converting text into numerical presentation using different methods.</a:t>
            </a:r>
          </a:p>
          <a:p>
            <a:pPr marL="285750" indent="-285750" algn="just">
              <a:buFont typeface="Arial" panose="020B0604020202020204" pitchFamily="34" charset="0"/>
              <a:buChar char="•"/>
            </a:pPr>
            <a:r>
              <a:rPr lang="en-US" sz="1800" dirty="0"/>
              <a:t>TF-IDF, which stands for term frequency   inverse document frequency, is a scoring measure widely used in information retrieval (IR) or summarization.</a:t>
            </a:r>
          </a:p>
          <a:p>
            <a:pPr marL="285750" indent="-285750" algn="just">
              <a:buFont typeface="Arial" panose="020B0604020202020204" pitchFamily="34" charset="0"/>
              <a:buChar char="•"/>
            </a:pPr>
            <a:r>
              <a:rPr lang="en-US" sz="1800" dirty="0"/>
              <a:t> TF-IDF is intended to reflect how relevant a term is in a given sentence. The main purpose of TFIDF is to highlight words which are frequent in a sentence but not across sentences.</a:t>
            </a:r>
          </a:p>
          <a:p>
            <a:pPr marL="285750" indent="-285750" algn="just">
              <a:buFont typeface="Arial" panose="020B0604020202020204" pitchFamily="34" charset="0"/>
              <a:buChar char="•"/>
            </a:pPr>
            <a:r>
              <a:rPr lang="en-US" sz="1800" dirty="0"/>
              <a:t>we have taken the 1000 words from the 5 text columns</a:t>
            </a:r>
            <a:endParaRPr lang="en-IN" sz="1800" dirty="0"/>
          </a:p>
          <a:p>
            <a:pPr algn="just"/>
            <a:endParaRPr lang="en-US" sz="1800" dirty="0"/>
          </a:p>
        </p:txBody>
      </p:sp>
      <p:pic>
        <p:nvPicPr>
          <p:cNvPr id="4" name="Content Placeholder 4">
            <a:extLst>
              <a:ext uri="{FF2B5EF4-FFF2-40B4-BE49-F238E27FC236}">
                <a16:creationId xmlns:a16="http://schemas.microsoft.com/office/drawing/2014/main" id="{AFA39BE8-9363-4C75-9077-43FDD03B3331}"/>
              </a:ext>
            </a:extLst>
          </p:cNvPr>
          <p:cNvPicPr>
            <a:picLocks noChangeAspect="1"/>
          </p:cNvPicPr>
          <p:nvPr/>
        </p:nvPicPr>
        <p:blipFill>
          <a:blip r:embed="rId2"/>
          <a:stretch>
            <a:fillRect/>
          </a:stretch>
        </p:blipFill>
        <p:spPr>
          <a:xfrm>
            <a:off x="914400" y="4038600"/>
            <a:ext cx="10363200" cy="2007337"/>
          </a:xfrm>
          <a:prstGeom prst="rect">
            <a:avLst/>
          </a:prstGeom>
        </p:spPr>
      </p:pic>
    </p:spTree>
    <p:extLst>
      <p:ext uri="{BB962C8B-B14F-4D97-AF65-F5344CB8AC3E}">
        <p14:creationId xmlns:p14="http://schemas.microsoft.com/office/powerpoint/2010/main" val="2472750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0"/>
            <a:ext cx="7467600" cy="660082"/>
          </a:xfrm>
        </p:spPr>
        <p:txBody>
          <a:bodyPr/>
          <a:lstStyle/>
          <a:p>
            <a:pPr algn="ctr"/>
            <a:r>
              <a:rPr lang="en-IN" dirty="0">
                <a:solidFill>
                  <a:schemeClr val="tx1"/>
                </a:solidFill>
              </a:rPr>
              <a:t>Model building:-</a:t>
            </a:r>
            <a:endParaRPr lang="en-US" dirty="0">
              <a:solidFill>
                <a:schemeClr val="tx1"/>
              </a:solidFill>
            </a:endParaRPr>
          </a:p>
        </p:txBody>
      </p:sp>
      <p:sp>
        <p:nvSpPr>
          <p:cNvPr id="3" name="Content Placeholder 2"/>
          <p:cNvSpPr>
            <a:spLocks noGrp="1"/>
          </p:cNvSpPr>
          <p:nvPr>
            <p:ph sz="quarter" idx="1"/>
          </p:nvPr>
        </p:nvSpPr>
        <p:spPr>
          <a:xfrm>
            <a:off x="609600" y="4378642"/>
            <a:ext cx="10972800" cy="2209800"/>
          </a:xfrm>
        </p:spPr>
        <p:txBody>
          <a:bodyPr>
            <a:normAutofit lnSpcReduction="10000"/>
          </a:bodyPr>
          <a:lstStyle/>
          <a:p>
            <a:pPr algn="just">
              <a:buFont typeface="Wingdings" panose="05000000000000000000" pitchFamily="2" charset="2"/>
              <a:buChar char="Ø"/>
            </a:pPr>
            <a:r>
              <a:rPr lang="en-IN" sz="2000" dirty="0">
                <a:latin typeface="Times New Roman" pitchFamily="18" charset="0"/>
                <a:cs typeface="Times New Roman" pitchFamily="18" charset="0"/>
              </a:rPr>
              <a:t>For modeling, we have  gone through three different approaches such as:-</a:t>
            </a:r>
          </a:p>
          <a:p>
            <a:pPr algn="just">
              <a:buFont typeface="Wingdings" panose="05000000000000000000" pitchFamily="2" charset="2"/>
              <a:buChar char="Ø"/>
            </a:pPr>
            <a:r>
              <a:rPr lang="en-IN" sz="2000" dirty="0">
                <a:latin typeface="Times New Roman" pitchFamily="18" charset="0"/>
                <a:cs typeface="Times New Roman" pitchFamily="18" charset="0"/>
              </a:rPr>
              <a:t>	1) only text columns, </a:t>
            </a:r>
          </a:p>
          <a:p>
            <a:pPr algn="just">
              <a:buFont typeface="Wingdings" panose="05000000000000000000" pitchFamily="2" charset="2"/>
              <a:buChar char="Ø"/>
            </a:pPr>
            <a:r>
              <a:rPr lang="en-IN" sz="2000" dirty="0">
                <a:latin typeface="Times New Roman" pitchFamily="18" charset="0"/>
                <a:cs typeface="Times New Roman" pitchFamily="18" charset="0"/>
              </a:rPr>
              <a:t>           2)skipping the text columns,  </a:t>
            </a:r>
          </a:p>
          <a:p>
            <a:pPr algn="just">
              <a:buFont typeface="Wingdings" panose="05000000000000000000" pitchFamily="2" charset="2"/>
              <a:buChar char="Ø"/>
            </a:pPr>
            <a:r>
              <a:rPr lang="en-IN" sz="2000" dirty="0">
                <a:latin typeface="Times New Roman" pitchFamily="18" charset="0"/>
                <a:cs typeface="Times New Roman" pitchFamily="18" charset="0"/>
              </a:rPr>
              <a:t>           3)the whole dataset.</a:t>
            </a:r>
          </a:p>
          <a:p>
            <a:pPr algn="just">
              <a:buFont typeface="Wingdings" panose="05000000000000000000" pitchFamily="2" charset="2"/>
              <a:buChar char="Ø"/>
            </a:pPr>
            <a:r>
              <a:rPr lang="en-IN" sz="2000" dirty="0">
                <a:latin typeface="Times New Roman" pitchFamily="18" charset="0"/>
                <a:cs typeface="Times New Roman" pitchFamily="18" charset="0"/>
              </a:rPr>
              <a:t> In all three approaches, we used three different algorithms and to finalize the best of the rest.</a:t>
            </a:r>
            <a:endParaRPr lang="en-US" sz="2000" dirty="0">
              <a:latin typeface="Times New Roman" pitchFamily="18" charset="0"/>
              <a:cs typeface="Times New Roman" pitchFamily="18" charset="0"/>
            </a:endParaRPr>
          </a:p>
          <a:p>
            <a:pPr algn="just">
              <a:buFont typeface="Wingdings" panose="05000000000000000000" pitchFamily="2" charset="2"/>
              <a:buChar char="Ø"/>
            </a:pPr>
            <a:r>
              <a:rPr lang="en-IN" sz="2000" dirty="0">
                <a:latin typeface="Times New Roman" pitchFamily="18" charset="0"/>
                <a:cs typeface="Times New Roman" pitchFamily="18" charset="0"/>
              </a:rPr>
              <a:t>The algorithms that are used: KNN, Randomforest, Logistic regression.</a:t>
            </a:r>
            <a:endParaRPr lang="en-US" sz="2000" dirty="0">
              <a:latin typeface="Times New Roman" pitchFamily="18" charset="0"/>
              <a:cs typeface="Times New Roman" pitchFamily="18" charset="0"/>
            </a:endParaRPr>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055607"/>
            <a:ext cx="8229600" cy="3323035"/>
          </a:xfrm>
          <a:prstGeom prst="rect">
            <a:avLst/>
          </a:prstGeom>
        </p:spPr>
      </p:pic>
    </p:spTree>
    <p:extLst>
      <p:ext uri="{BB962C8B-B14F-4D97-AF65-F5344CB8AC3E}">
        <p14:creationId xmlns:p14="http://schemas.microsoft.com/office/powerpoint/2010/main" val="1998334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155700" y="1219200"/>
            <a:ext cx="9880600" cy="5272107"/>
          </a:xfrm>
          <a:solidFill>
            <a:schemeClr val="accent2"/>
          </a:solidFill>
        </p:spPr>
      </p:pic>
      <p:sp>
        <p:nvSpPr>
          <p:cNvPr id="5" name="TextBox 4"/>
          <p:cNvSpPr txBox="1"/>
          <p:nvPr/>
        </p:nvSpPr>
        <p:spPr>
          <a:xfrm>
            <a:off x="1155700" y="366693"/>
            <a:ext cx="9880600" cy="461665"/>
          </a:xfrm>
          <a:prstGeom prst="rect">
            <a:avLst/>
          </a:prstGeom>
          <a:noFill/>
        </p:spPr>
        <p:txBody>
          <a:bodyPr wrap="square" rtlCol="0">
            <a:spAutoFit/>
          </a:bodyPr>
          <a:lstStyle/>
          <a:p>
            <a:r>
              <a:rPr lang="en-US" sz="2400" dirty="0"/>
              <a:t>The following  table represents the score  for all the 3 approaches:-</a:t>
            </a:r>
          </a:p>
        </p:txBody>
      </p:sp>
    </p:spTree>
    <p:extLst>
      <p:ext uri="{BB962C8B-B14F-4D97-AF65-F5344CB8AC3E}">
        <p14:creationId xmlns:p14="http://schemas.microsoft.com/office/powerpoint/2010/main" val="3518868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t>
            </a:r>
            <a:r>
              <a:rPr lang="en-US" dirty="0">
                <a:solidFill>
                  <a:schemeClr val="tx1"/>
                </a:solidFill>
              </a:rPr>
              <a:t>Improvisation:-</a:t>
            </a:r>
            <a:br>
              <a:rPr lang="en-US" dirty="0"/>
            </a:br>
            <a:endParaRPr lang="en-US" dirty="0"/>
          </a:p>
        </p:txBody>
      </p:sp>
      <p:sp>
        <p:nvSpPr>
          <p:cNvPr id="3" name="Content Placeholder 2"/>
          <p:cNvSpPr>
            <a:spLocks noGrp="1"/>
          </p:cNvSpPr>
          <p:nvPr>
            <p:ph sz="quarter" idx="1"/>
          </p:nvPr>
        </p:nvSpPr>
        <p:spPr>
          <a:xfrm>
            <a:off x="1676400" y="1508919"/>
            <a:ext cx="3657600" cy="3657600"/>
          </a:xfrm>
        </p:spPr>
        <p:txBody>
          <a:bodyPr>
            <a:normAutofit/>
          </a:bodyPr>
          <a:lstStyle/>
          <a:p>
            <a:pPr marL="0" indent="0">
              <a:buNone/>
            </a:pPr>
            <a:r>
              <a:rPr lang="en-US" dirty="0">
                <a:latin typeface="Times New Roman" pitchFamily="18" charset="0"/>
                <a:cs typeface="Times New Roman" pitchFamily="18" charset="0"/>
              </a:rPr>
              <a:t>Since the approaches 1 has the highest score among all the approaches.</a:t>
            </a:r>
          </a:p>
          <a:p>
            <a:pPr marL="0" indent="0">
              <a:buNone/>
            </a:pPr>
            <a:r>
              <a:rPr lang="en-US" dirty="0">
                <a:latin typeface="Times New Roman" pitchFamily="18" charset="0"/>
                <a:cs typeface="Times New Roman" pitchFamily="18" charset="0"/>
              </a:rPr>
              <a:t>So, we will fine tune the approach to get the better results, we use following techniques like smote- to balance the data and SFS- for feature selection</a:t>
            </a: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8000" y="1362353"/>
            <a:ext cx="4495800" cy="4038600"/>
          </a:xfrm>
          <a:prstGeom prst="rect">
            <a:avLst/>
          </a:prstGeom>
        </p:spPr>
      </p:pic>
      <p:sp>
        <p:nvSpPr>
          <p:cNvPr id="5" name="TextBox 4"/>
          <p:cNvSpPr txBox="1"/>
          <p:nvPr/>
        </p:nvSpPr>
        <p:spPr>
          <a:xfrm>
            <a:off x="5949311" y="5495647"/>
            <a:ext cx="4104009" cy="369332"/>
          </a:xfrm>
          <a:prstGeom prst="rect">
            <a:avLst/>
          </a:prstGeom>
          <a:noFill/>
        </p:spPr>
        <p:txBody>
          <a:bodyPr wrap="none" rtlCol="0">
            <a:spAutoFit/>
          </a:bodyPr>
          <a:lstStyle/>
          <a:p>
            <a:r>
              <a:rPr lang="en-US" dirty="0"/>
              <a:t>Target variable is highly imbalanced</a:t>
            </a:r>
          </a:p>
        </p:txBody>
      </p:sp>
    </p:spTree>
    <p:extLst>
      <p:ext uri="{BB962C8B-B14F-4D97-AF65-F5344CB8AC3E}">
        <p14:creationId xmlns:p14="http://schemas.microsoft.com/office/powerpoint/2010/main" val="2432667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   </a:t>
            </a:r>
            <a:br>
              <a:rPr lang="en-US" b="1" dirty="0"/>
            </a:br>
            <a:endParaRPr lang="en-US" b="1" dirty="0"/>
          </a:p>
        </p:txBody>
      </p:sp>
      <p:sp>
        <p:nvSpPr>
          <p:cNvPr id="3" name="Content Placeholder 2"/>
          <p:cNvSpPr>
            <a:spLocks noGrp="1"/>
          </p:cNvSpPr>
          <p:nvPr>
            <p:ph sz="quarter" idx="1"/>
          </p:nvPr>
        </p:nvSpPr>
        <p:spPr>
          <a:xfrm>
            <a:off x="6019800" y="1752600"/>
            <a:ext cx="3657600" cy="4873752"/>
          </a:xfrm>
        </p:spPr>
        <p:txBody>
          <a:bodyPr/>
          <a:lstStyle/>
          <a:p>
            <a:pPr marL="0" indent="0">
              <a:buNone/>
            </a:pPr>
            <a:r>
              <a:rPr lang="en-US" dirty="0">
                <a:latin typeface="Times New Roman" pitchFamily="18" charset="0"/>
                <a:cs typeface="Times New Roman" pitchFamily="18" charset="0"/>
              </a:rPr>
              <a:t>Group members :-</a:t>
            </a:r>
          </a:p>
          <a:p>
            <a:pPr marL="0" indent="0">
              <a:buNone/>
            </a:pPr>
            <a:r>
              <a:rPr lang="en-US" dirty="0">
                <a:latin typeface="Times New Roman" pitchFamily="18" charset="0"/>
                <a:cs typeface="Times New Roman" pitchFamily="18" charset="0"/>
              </a:rPr>
              <a:t>1) Anirudh Dyaga </a:t>
            </a:r>
          </a:p>
          <a:p>
            <a:pPr marL="0" indent="0">
              <a:buNone/>
            </a:pPr>
            <a:r>
              <a:rPr lang="en-US" dirty="0">
                <a:latin typeface="Times New Roman" pitchFamily="18" charset="0"/>
                <a:cs typeface="Times New Roman" pitchFamily="18" charset="0"/>
              </a:rPr>
              <a:t>2)Sai kumar Gandla</a:t>
            </a:r>
          </a:p>
          <a:p>
            <a:pPr marL="0" indent="0">
              <a:buNone/>
            </a:pPr>
            <a:r>
              <a:rPr lang="en-US" dirty="0">
                <a:latin typeface="Times New Roman" pitchFamily="18" charset="0"/>
                <a:cs typeface="Times New Roman" pitchFamily="18" charset="0"/>
              </a:rPr>
              <a:t>3)Yashwanth raj Gudise</a:t>
            </a:r>
          </a:p>
          <a:p>
            <a:pPr marL="0" indent="0">
              <a:buNone/>
            </a:pPr>
            <a:r>
              <a:rPr lang="en-US" dirty="0">
                <a:latin typeface="Times New Roman" pitchFamily="18" charset="0"/>
                <a:cs typeface="Times New Roman" pitchFamily="18" charset="0"/>
              </a:rPr>
              <a:t>4) Sitaroj  Anilkumar</a:t>
            </a:r>
          </a:p>
          <a:p>
            <a:pPr marL="0" indent="0">
              <a:buNone/>
            </a:pPr>
            <a:r>
              <a:rPr lang="en-US" dirty="0">
                <a:latin typeface="Times New Roman" pitchFamily="18" charset="0"/>
                <a:cs typeface="Times New Roman" pitchFamily="18" charset="0"/>
              </a:rPr>
              <a:t>5)</a:t>
            </a:r>
            <a:r>
              <a:rPr lang="sv-SE" dirty="0">
                <a:latin typeface="Times New Roman" pitchFamily="18" charset="0"/>
                <a:cs typeface="Times New Roman" pitchFamily="18" charset="0"/>
              </a:rPr>
              <a:t> Sravan Kumar Reddy</a:t>
            </a:r>
          </a:p>
          <a:p>
            <a:pPr marL="0" indent="0">
              <a:buNone/>
            </a:pPr>
            <a:r>
              <a:rPr lang="en-US" dirty="0">
                <a:latin typeface="Times New Roman" pitchFamily="18" charset="0"/>
                <a:cs typeface="Times New Roman" pitchFamily="18" charset="0"/>
              </a:rPr>
              <a:t>6) Venkat Rohith Kandula</a:t>
            </a:r>
          </a:p>
          <a:p>
            <a:pPr marL="0" indent="0">
              <a:buNone/>
            </a:pPr>
            <a:endParaRPr lang="en-US" dirty="0">
              <a:latin typeface="Times New Roman" pitchFamily="18" charset="0"/>
              <a:cs typeface="Times New Roman" pitchFamily="18" charset="0"/>
            </a:endParaRPr>
          </a:p>
        </p:txBody>
      </p:sp>
      <p:sp>
        <p:nvSpPr>
          <p:cNvPr id="7" name="TextBox 6"/>
          <p:cNvSpPr txBox="1"/>
          <p:nvPr/>
        </p:nvSpPr>
        <p:spPr>
          <a:xfrm>
            <a:off x="2286001" y="1828801"/>
            <a:ext cx="2744815" cy="954107"/>
          </a:xfrm>
          <a:prstGeom prst="rect">
            <a:avLst/>
          </a:prstGeom>
          <a:noFill/>
        </p:spPr>
        <p:txBody>
          <a:bodyPr wrap="square" rtlCol="0">
            <a:spAutoFit/>
          </a:bodyPr>
          <a:lstStyle/>
          <a:p>
            <a:r>
              <a:rPr lang="en-US" dirty="0"/>
              <a:t> Mentor name:-</a:t>
            </a:r>
          </a:p>
          <a:p>
            <a:r>
              <a:rPr lang="en-US" dirty="0"/>
              <a:t>1) Mrs </a:t>
            </a:r>
            <a:r>
              <a:rPr lang="en-US" sz="2000" dirty="0"/>
              <a:t>Vibha</a:t>
            </a:r>
          </a:p>
          <a:p>
            <a:endParaRPr lang="en-US" dirty="0"/>
          </a:p>
        </p:txBody>
      </p:sp>
    </p:spTree>
    <p:extLst>
      <p:ext uri="{BB962C8B-B14F-4D97-AF65-F5344CB8AC3E}">
        <p14:creationId xmlns:p14="http://schemas.microsoft.com/office/powerpoint/2010/main" val="200517168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Final model score:-</a:t>
            </a:r>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149600" y="4572000"/>
            <a:ext cx="5334000" cy="1645920"/>
          </a:xfrm>
        </p:spPr>
      </p:pic>
      <p:sp>
        <p:nvSpPr>
          <p:cNvPr id="7" name="TextBox 6"/>
          <p:cNvSpPr txBox="1"/>
          <p:nvPr/>
        </p:nvSpPr>
        <p:spPr>
          <a:xfrm>
            <a:off x="1778000" y="2057400"/>
            <a:ext cx="8077200" cy="2308324"/>
          </a:xfrm>
          <a:prstGeom prst="rect">
            <a:avLst/>
          </a:prstGeom>
          <a:noFill/>
        </p:spPr>
        <p:txBody>
          <a:bodyPr wrap="square" rtlCol="0">
            <a:spAutoFit/>
          </a:bodyPr>
          <a:lstStyle/>
          <a:p>
            <a:r>
              <a:rPr lang="en-IN" dirty="0">
                <a:latin typeface="Times New Roman" pitchFamily="18" charset="0"/>
                <a:cs typeface="Times New Roman" pitchFamily="18" charset="0"/>
              </a:rPr>
              <a:t>Improving the model:</a:t>
            </a:r>
            <a:endParaRPr lang="en-US" dirty="0">
              <a:latin typeface="Times New Roman" pitchFamily="18" charset="0"/>
              <a:cs typeface="Times New Roman" pitchFamily="18" charset="0"/>
            </a:endParaRPr>
          </a:p>
          <a:p>
            <a:r>
              <a:rPr lang="en-IN" dirty="0">
                <a:latin typeface="Times New Roman" pitchFamily="18" charset="0"/>
                <a:cs typeface="Times New Roman" pitchFamily="18" charset="0"/>
              </a:rPr>
              <a:t> </a:t>
            </a:r>
            <a:endParaRPr lang="en-US" dirty="0">
              <a:latin typeface="Times New Roman" pitchFamily="18" charset="0"/>
              <a:cs typeface="Times New Roman" pitchFamily="18" charset="0"/>
            </a:endParaRPr>
          </a:p>
          <a:p>
            <a:r>
              <a:rPr lang="en-IN" dirty="0">
                <a:latin typeface="Times New Roman" pitchFamily="18" charset="0"/>
                <a:cs typeface="Times New Roman" pitchFamily="18" charset="0"/>
              </a:rPr>
              <a:t>Basically, a classification model with imbalanced dataset is lenient towards the majority class. Here the percentage is 95%: 5%, in favour of true jobs. We use under sampling or over sampling, which returns balanced data. Here we use, Synthetic Minority Oversampling Technique (SMOTE) which is a very popular oversampling to improve the score.</a:t>
            </a:r>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4236044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944562"/>
          </a:xfrm>
        </p:spPr>
        <p:txBody>
          <a:bodyPr>
            <a:normAutofit/>
          </a:bodyPr>
          <a:lstStyle/>
          <a:p>
            <a:pPr algn="ctr"/>
            <a:r>
              <a:rPr lang="en-US" sz="2800" dirty="0">
                <a:solidFill>
                  <a:schemeClr val="tx1"/>
                </a:solidFill>
              </a:rPr>
              <a:t>ROC </a:t>
            </a:r>
            <a:r>
              <a:rPr lang="en-US" sz="2800" dirty="0" err="1">
                <a:solidFill>
                  <a:schemeClr val="tx1"/>
                </a:solidFill>
              </a:rPr>
              <a:t>auc</a:t>
            </a:r>
            <a:r>
              <a:rPr lang="en-US" sz="2800" dirty="0">
                <a:solidFill>
                  <a:schemeClr val="tx1"/>
                </a:solidFill>
              </a:rPr>
              <a:t> curve for final model:-</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981200" y="1676400"/>
            <a:ext cx="7696200" cy="4876800"/>
          </a:xfrm>
        </p:spPr>
      </p:pic>
    </p:spTree>
    <p:extLst>
      <p:ext uri="{BB962C8B-B14F-4D97-AF65-F5344CB8AC3E}">
        <p14:creationId xmlns:p14="http://schemas.microsoft.com/office/powerpoint/2010/main" val="2202099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33400"/>
            <a:ext cx="7467600" cy="563562"/>
          </a:xfrm>
        </p:spPr>
        <p:txBody>
          <a:bodyPr/>
          <a:lstStyle/>
          <a:p>
            <a:pPr algn="ctr"/>
            <a:r>
              <a:rPr lang="en-US" dirty="0">
                <a:solidFill>
                  <a:schemeClr val="tx1"/>
                </a:solidFill>
              </a:rPr>
              <a:t>Project deployment:-</a:t>
            </a:r>
          </a:p>
        </p:txBody>
      </p:sp>
      <p:sp>
        <p:nvSpPr>
          <p:cNvPr id="5" name="TextBox 4"/>
          <p:cNvSpPr txBox="1"/>
          <p:nvPr/>
        </p:nvSpPr>
        <p:spPr>
          <a:xfrm>
            <a:off x="898052" y="1371600"/>
            <a:ext cx="9913620" cy="1785104"/>
          </a:xfrm>
          <a:prstGeom prst="rect">
            <a:avLst/>
          </a:prstGeom>
          <a:noFill/>
        </p:spPr>
        <p:txBody>
          <a:bodyPr wrap="square" rtlCol="0">
            <a:spAutoFit/>
          </a:bodyPr>
          <a:lstStyle/>
          <a:p>
            <a:r>
              <a:rPr lang="en-IN" sz="2000" dirty="0"/>
              <a:t>Model deployment</a:t>
            </a:r>
            <a:r>
              <a:rPr lang="en-IN" dirty="0"/>
              <a:t>: </a:t>
            </a:r>
          </a:p>
          <a:p>
            <a:endParaRPr lang="en-US" dirty="0"/>
          </a:p>
          <a:p>
            <a:r>
              <a:rPr lang="en-IN" dirty="0"/>
              <a:t>To use the model for real time data deploy the model and let the model take the dynamic inputs from various stakeholders to help them predict the job credibility. This model urges users to take a final call based upon the output generated by the model.</a:t>
            </a:r>
            <a:endParaRPr lang="en-US" dirty="0"/>
          </a:p>
          <a:p>
            <a:endParaRPr lang="en-US" dirty="0"/>
          </a:p>
        </p:txBody>
      </p:sp>
      <p:pic>
        <p:nvPicPr>
          <p:cNvPr id="11" name="Content Placeholder 10">
            <a:extLst>
              <a:ext uri="{FF2B5EF4-FFF2-40B4-BE49-F238E27FC236}">
                <a16:creationId xmlns:a16="http://schemas.microsoft.com/office/drawing/2014/main" id="{A9FD6B6D-7F03-4640-9EE8-9F5946ED0BB9}"/>
              </a:ext>
            </a:extLst>
          </p:cNvPr>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b="9788"/>
          <a:stretch/>
        </p:blipFill>
        <p:spPr>
          <a:xfrm>
            <a:off x="1828800" y="3093178"/>
            <a:ext cx="7543800" cy="3254683"/>
          </a:xfrm>
        </p:spPr>
      </p:pic>
    </p:spTree>
    <p:extLst>
      <p:ext uri="{BB962C8B-B14F-4D97-AF65-F5344CB8AC3E}">
        <p14:creationId xmlns:p14="http://schemas.microsoft.com/office/powerpoint/2010/main" val="3494869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US" dirty="0"/>
            </a:br>
            <a:br>
              <a:rPr lang="en-US" dirty="0"/>
            </a:br>
            <a:endParaRPr lang="en-US" dirty="0"/>
          </a:p>
        </p:txBody>
      </p:sp>
      <p:pic>
        <p:nvPicPr>
          <p:cNvPr id="7" name="Content Placeholder 6">
            <a:extLst>
              <a:ext uri="{FF2B5EF4-FFF2-40B4-BE49-F238E27FC236}">
                <a16:creationId xmlns:a16="http://schemas.microsoft.com/office/drawing/2014/main" id="{92F24F8E-2769-465E-9FA1-ECB15BA090AF}"/>
              </a:ext>
            </a:extLst>
          </p:cNvPr>
          <p:cNvPicPr>
            <a:picLocks noGrp="1" noChangeAspect="1"/>
          </p:cNvPicPr>
          <p:nvPr>
            <p:ph sz="quarter"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667000" y="1981200"/>
            <a:ext cx="6516585" cy="3137615"/>
          </a:xfrm>
        </p:spPr>
      </p:pic>
      <p:sp>
        <p:nvSpPr>
          <p:cNvPr id="8" name="TextBox 7">
            <a:extLst>
              <a:ext uri="{FF2B5EF4-FFF2-40B4-BE49-F238E27FC236}">
                <a16:creationId xmlns:a16="http://schemas.microsoft.com/office/drawing/2014/main" id="{DCF9BFED-4AAF-41B7-B3B7-FA3FFB4E7735}"/>
              </a:ext>
            </a:extLst>
          </p:cNvPr>
          <p:cNvSpPr txBox="1"/>
          <p:nvPr/>
        </p:nvSpPr>
        <p:spPr>
          <a:xfrm>
            <a:off x="2667000" y="5118815"/>
            <a:ext cx="6516585" cy="230832"/>
          </a:xfrm>
          <a:prstGeom prst="rect">
            <a:avLst/>
          </a:prstGeom>
          <a:noFill/>
        </p:spPr>
        <p:txBody>
          <a:bodyPr wrap="square" rtlCol="0">
            <a:spAutoFit/>
          </a:bodyPr>
          <a:lstStyle/>
          <a:p>
            <a:r>
              <a:rPr lang="en-US" sz="900" dirty="0"/>
              <a:t> </a:t>
            </a:r>
            <a:endParaRPr lang="en-IN" sz="900" dirty="0"/>
          </a:p>
        </p:txBody>
      </p:sp>
    </p:spTree>
    <p:extLst>
      <p:ext uri="{BB962C8B-B14F-4D97-AF65-F5344CB8AC3E}">
        <p14:creationId xmlns:p14="http://schemas.microsoft.com/office/powerpoint/2010/main" val="1841589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AAC0A-44DB-4D12-A14B-BB63A6EDF0AC}"/>
              </a:ext>
            </a:extLst>
          </p:cNvPr>
          <p:cNvSpPr>
            <a:spLocks noGrp="1"/>
          </p:cNvSpPr>
          <p:nvPr>
            <p:ph type="title"/>
          </p:nvPr>
        </p:nvSpPr>
        <p:spPr>
          <a:xfrm>
            <a:off x="609600" y="-381000"/>
            <a:ext cx="9956800" cy="1143000"/>
          </a:xfrm>
        </p:spPr>
        <p:txBody>
          <a:bodyPr/>
          <a:lstStyle/>
          <a:p>
            <a:pPr algn="ctr"/>
            <a:r>
              <a:rPr lang="en-US" dirty="0">
                <a:solidFill>
                  <a:schemeClr val="tx1"/>
                </a:solidFill>
              </a:rPr>
              <a:t>Project overview:-</a:t>
            </a:r>
            <a:endParaRPr lang="en-IN" dirty="0">
              <a:solidFill>
                <a:schemeClr val="tx1"/>
              </a:solidFill>
            </a:endParaRPr>
          </a:p>
        </p:txBody>
      </p:sp>
      <p:sp>
        <p:nvSpPr>
          <p:cNvPr id="3" name="Content Placeholder 2">
            <a:extLst>
              <a:ext uri="{FF2B5EF4-FFF2-40B4-BE49-F238E27FC236}">
                <a16:creationId xmlns:a16="http://schemas.microsoft.com/office/drawing/2014/main" id="{090AF6D5-1E98-41EF-95C0-8AA723DEC6B6}"/>
              </a:ext>
            </a:extLst>
          </p:cNvPr>
          <p:cNvSpPr>
            <a:spLocks noGrp="1"/>
          </p:cNvSpPr>
          <p:nvPr>
            <p:ph sz="quarter" idx="1"/>
          </p:nvPr>
        </p:nvSpPr>
        <p:spPr>
          <a:xfrm>
            <a:off x="274320" y="1158240"/>
            <a:ext cx="5715000" cy="2712720"/>
          </a:xfrm>
        </p:spPr>
        <p:txBody>
          <a:bodyPr>
            <a:normAutofit lnSpcReduction="10000"/>
          </a:bodyPr>
          <a:lstStyle/>
          <a:p>
            <a:r>
              <a:rPr lang="en-IN" sz="2400" dirty="0">
                <a:latin typeface="Times New Roman" panose="02020603050405020304" pitchFamily="18" charset="0"/>
                <a:cs typeface="Times New Roman" panose="02020603050405020304" pitchFamily="18" charset="0"/>
              </a:rPr>
              <a:t>Currently,  the world is facing un-precedented times hence the graph of economy is suffering. </a:t>
            </a:r>
          </a:p>
          <a:p>
            <a:r>
              <a:rPr lang="en-IN" sz="2400" dirty="0">
                <a:latin typeface="Times New Roman" panose="02020603050405020304" pitchFamily="18" charset="0"/>
                <a:cs typeface="Times New Roman" panose="02020603050405020304" pitchFamily="18" charset="0"/>
              </a:rPr>
              <a:t>If a country is facing a recession, then the un-employment rate will increase.</a:t>
            </a:r>
          </a:p>
          <a:p>
            <a:r>
              <a:rPr lang="en-IN" sz="2400" dirty="0">
                <a:latin typeface="Times New Roman" panose="02020603050405020304" pitchFamily="18" charset="0"/>
                <a:cs typeface="Times New Roman" panose="02020603050405020304" pitchFamily="18" charset="0"/>
              </a:rPr>
              <a:t> Amidst of such high unemployment rates there exists another problem, “Fake jobs”. </a:t>
            </a:r>
          </a:p>
          <a:p>
            <a:endParaRPr lang="en-IN" dirty="0"/>
          </a:p>
        </p:txBody>
      </p:sp>
      <p:sp>
        <p:nvSpPr>
          <p:cNvPr id="4" name="Content Placeholder 3">
            <a:extLst>
              <a:ext uri="{FF2B5EF4-FFF2-40B4-BE49-F238E27FC236}">
                <a16:creationId xmlns:a16="http://schemas.microsoft.com/office/drawing/2014/main" id="{99C5758A-DEFC-4195-B134-DAE7FBBEDC3E}"/>
              </a:ext>
            </a:extLst>
          </p:cNvPr>
          <p:cNvSpPr>
            <a:spLocks noGrp="1"/>
          </p:cNvSpPr>
          <p:nvPr>
            <p:ph sz="quarter" idx="2"/>
          </p:nvPr>
        </p:nvSpPr>
        <p:spPr>
          <a:xfrm>
            <a:off x="274320" y="4064000"/>
            <a:ext cx="11369040" cy="3429000"/>
          </a:xfrm>
        </p:spPr>
        <p:txBody>
          <a:bodyPr>
            <a:normAutofit lnSpcReduction="10000"/>
          </a:bodyPr>
          <a:lstStyle/>
          <a:p>
            <a:r>
              <a:rPr lang="en-IN" sz="2600" dirty="0">
                <a:latin typeface="Times New Roman" panose="02020603050405020304" pitchFamily="18" charset="0"/>
                <a:cs typeface="Times New Roman" panose="02020603050405020304" pitchFamily="18" charset="0"/>
              </a:rPr>
              <a:t>Fake job postings are dangerous, as most of the unemployed would be desperate to apply for all the jobs they come across.</a:t>
            </a:r>
          </a:p>
          <a:p>
            <a:r>
              <a:rPr lang="en-IN" sz="2600" dirty="0">
                <a:latin typeface="Times New Roman" panose="02020603050405020304" pitchFamily="18" charset="0"/>
                <a:cs typeface="Times New Roman" panose="02020603050405020304" pitchFamily="18" charset="0"/>
              </a:rPr>
              <a:t> While applying for such jobs the applicants will eventually give in their valuable data which includes date of birth, bank account details and education details.</a:t>
            </a:r>
          </a:p>
          <a:p>
            <a:r>
              <a:rPr lang="en-US" sz="2600" dirty="0">
                <a:latin typeface="Times New Roman" panose="02020603050405020304" pitchFamily="18" charset="0"/>
                <a:cs typeface="Times New Roman" panose="02020603050405020304" pitchFamily="18" charset="0"/>
              </a:rPr>
              <a:t>This is a dangerous problem that can be addressed through Machine Learning techniques and Natural Language Processing (NLP).</a:t>
            </a:r>
          </a:p>
          <a:p>
            <a:pPr marL="0" indent="0">
              <a:buNone/>
            </a:pPr>
            <a:endParaRPr lang="en-IN" dirty="0"/>
          </a:p>
        </p:txBody>
      </p:sp>
      <p:pic>
        <p:nvPicPr>
          <p:cNvPr id="5" name="Picture 4">
            <a:extLst>
              <a:ext uri="{FF2B5EF4-FFF2-40B4-BE49-F238E27FC236}">
                <a16:creationId xmlns:a16="http://schemas.microsoft.com/office/drawing/2014/main" id="{8D5751F0-F7CC-4B2E-97C2-99FF6E4D2155}"/>
              </a:ext>
            </a:extLst>
          </p:cNvPr>
          <p:cNvPicPr>
            <a:picLocks noChangeAspect="1"/>
          </p:cNvPicPr>
          <p:nvPr/>
        </p:nvPicPr>
        <p:blipFill>
          <a:blip r:embed="rId2"/>
          <a:stretch>
            <a:fillRect/>
          </a:stretch>
        </p:blipFill>
        <p:spPr>
          <a:xfrm>
            <a:off x="6096000" y="1183640"/>
            <a:ext cx="5105400" cy="2438400"/>
          </a:xfrm>
          <a:prstGeom prst="rect">
            <a:avLst/>
          </a:prstGeom>
        </p:spPr>
      </p:pic>
    </p:spTree>
    <p:extLst>
      <p:ext uri="{BB962C8B-B14F-4D97-AF65-F5344CB8AC3E}">
        <p14:creationId xmlns:p14="http://schemas.microsoft.com/office/powerpoint/2010/main" val="436985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br>
              <a:rPr lang="en-US" dirty="0"/>
            </a:br>
            <a:endParaRPr lang="en-US" dirty="0"/>
          </a:p>
        </p:txBody>
      </p:sp>
      <p:sp>
        <p:nvSpPr>
          <p:cNvPr id="3" name="Content Placeholder 2"/>
          <p:cNvSpPr>
            <a:spLocks noGrp="1"/>
          </p:cNvSpPr>
          <p:nvPr>
            <p:ph sz="quarter" idx="1"/>
          </p:nvPr>
        </p:nvSpPr>
        <p:spPr>
          <a:xfrm>
            <a:off x="609600" y="3429000"/>
            <a:ext cx="10363200" cy="3276600"/>
          </a:xfrm>
        </p:spPr>
        <p:txBody>
          <a:bodyPr>
            <a:normAutofit/>
          </a:bodyPr>
          <a:lstStyle/>
          <a:p>
            <a:r>
              <a:rPr lang="en-IN" sz="2000" dirty="0">
                <a:latin typeface="Times New Roman" pitchFamily="18" charset="0"/>
                <a:cs typeface="Times New Roman" pitchFamily="18" charset="0"/>
              </a:rPr>
              <a:t>It is not that hard to find the real jobs among the fake ones. Even in our data we have only 5% of data that are turned out to be fake. It reveals more than Imbalanced data, people are aware of the consequences through law once get caught, less percentage also indicates there are less practise. </a:t>
            </a:r>
            <a:endParaRPr lang="en-US"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One thing that will help is doing a proper research about the company, now we have various social networking sites like linked in and Facebook, which helps you to access the job news from the respected company profile in those sites. </a:t>
            </a:r>
          </a:p>
          <a:p>
            <a:r>
              <a:rPr lang="en-US" sz="2000" dirty="0"/>
              <a:t>Many people are falling prey to these scammers because of the desperation that is caused by an unprecedented incident.</a:t>
            </a:r>
          </a:p>
          <a:p>
            <a:pPr marL="0" indent="0">
              <a:buNone/>
            </a:pPr>
            <a:endParaRPr lang="en-US" sz="2000" dirty="0"/>
          </a:p>
          <a:p>
            <a:endParaRPr lang="en-US" sz="1800" dirty="0">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76200"/>
            <a:ext cx="7086600" cy="3124200"/>
          </a:xfrm>
          <a:prstGeom prst="rect">
            <a:avLst/>
          </a:prstGeom>
        </p:spPr>
      </p:pic>
    </p:spTree>
    <p:extLst>
      <p:ext uri="{BB962C8B-B14F-4D97-AF65-F5344CB8AC3E}">
        <p14:creationId xmlns:p14="http://schemas.microsoft.com/office/powerpoint/2010/main" val="27001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4627" y="355917"/>
            <a:ext cx="6952143" cy="182562"/>
          </a:xfrm>
        </p:spPr>
        <p:txBody>
          <a:bodyPr>
            <a:normAutofit fontScale="90000"/>
          </a:bodyPr>
          <a:lstStyle/>
          <a:p>
            <a:pPr algn="ctr"/>
            <a:r>
              <a:rPr lang="en-US" dirty="0">
                <a:solidFill>
                  <a:schemeClr val="tx1"/>
                </a:solidFill>
              </a:rPr>
              <a:t>Table of variables:-</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347959504"/>
              </p:ext>
            </p:extLst>
          </p:nvPr>
        </p:nvGraphicFramePr>
        <p:xfrm>
          <a:off x="3078480" y="2357120"/>
          <a:ext cx="4003040" cy="3210560"/>
        </p:xfrm>
        <a:graphic>
          <a:graphicData uri="http://schemas.openxmlformats.org/drawingml/2006/table">
            <a:tbl>
              <a:tblPr>
                <a:tableStyleId>{2D5ABB26-0587-4C30-8999-92F81FD0307C}</a:tableStyleId>
              </a:tblPr>
              <a:tblGrid>
                <a:gridCol w="4003040">
                  <a:extLst>
                    <a:ext uri="{9D8B030D-6E8A-4147-A177-3AD203B41FA5}">
                      <a16:colId xmlns:a16="http://schemas.microsoft.com/office/drawing/2014/main" val="20000"/>
                    </a:ext>
                  </a:extLst>
                </a:gridCol>
              </a:tblGrid>
              <a:tr h="3210560">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460382684"/>
              </p:ext>
            </p:extLst>
          </p:nvPr>
        </p:nvGraphicFramePr>
        <p:xfrm>
          <a:off x="381000" y="538479"/>
          <a:ext cx="10439399" cy="6096001"/>
        </p:xfrm>
        <a:graphic>
          <a:graphicData uri="http://schemas.openxmlformats.org/drawingml/2006/table">
            <a:tbl>
              <a:tblPr firstRow="1" bandRow="1">
                <a:tableStyleId>{5C22544A-7EE6-4342-B048-85BDC9FD1C3A}</a:tableStyleId>
              </a:tblPr>
              <a:tblGrid>
                <a:gridCol w="777401">
                  <a:extLst>
                    <a:ext uri="{9D8B030D-6E8A-4147-A177-3AD203B41FA5}">
                      <a16:colId xmlns:a16="http://schemas.microsoft.com/office/drawing/2014/main" val="20000"/>
                    </a:ext>
                  </a:extLst>
                </a:gridCol>
                <a:gridCol w="2887494">
                  <a:extLst>
                    <a:ext uri="{9D8B030D-6E8A-4147-A177-3AD203B41FA5}">
                      <a16:colId xmlns:a16="http://schemas.microsoft.com/office/drawing/2014/main" val="20001"/>
                    </a:ext>
                  </a:extLst>
                </a:gridCol>
                <a:gridCol w="1887976">
                  <a:extLst>
                    <a:ext uri="{9D8B030D-6E8A-4147-A177-3AD203B41FA5}">
                      <a16:colId xmlns:a16="http://schemas.microsoft.com/office/drawing/2014/main" val="20002"/>
                    </a:ext>
                  </a:extLst>
                </a:gridCol>
                <a:gridCol w="4886528">
                  <a:extLst>
                    <a:ext uri="{9D8B030D-6E8A-4147-A177-3AD203B41FA5}">
                      <a16:colId xmlns:a16="http://schemas.microsoft.com/office/drawing/2014/main" val="20003"/>
                    </a:ext>
                  </a:extLst>
                </a:gridCol>
              </a:tblGrid>
              <a:tr h="543148">
                <a:tc>
                  <a:txBody>
                    <a:bodyPr/>
                    <a:lstStyle/>
                    <a:p>
                      <a:r>
                        <a:rPr lang="en-US" dirty="0"/>
                        <a:t>No</a:t>
                      </a:r>
                    </a:p>
                  </a:txBody>
                  <a:tcPr/>
                </a:tc>
                <a:tc>
                  <a:txBody>
                    <a:bodyPr/>
                    <a:lstStyle/>
                    <a:p>
                      <a:pPr algn="ctr"/>
                      <a:r>
                        <a:rPr lang="en-US" dirty="0"/>
                        <a:t>Variable</a:t>
                      </a:r>
                    </a:p>
                  </a:txBody>
                  <a:tcPr/>
                </a:tc>
                <a:tc>
                  <a:txBody>
                    <a:bodyPr/>
                    <a:lstStyle/>
                    <a:p>
                      <a:r>
                        <a:rPr lang="en-US" dirty="0" err="1"/>
                        <a:t>Datatype</a:t>
                      </a:r>
                      <a:endParaRPr lang="en-US" dirty="0"/>
                    </a:p>
                  </a:txBody>
                  <a:tcPr/>
                </a:tc>
                <a:tc>
                  <a:txBody>
                    <a:bodyPr/>
                    <a:lstStyle/>
                    <a:p>
                      <a:pPr algn="ctr"/>
                      <a:r>
                        <a:rPr lang="en-US" dirty="0"/>
                        <a:t>Description</a:t>
                      </a:r>
                    </a:p>
                  </a:txBody>
                  <a:tcPr/>
                </a:tc>
                <a:extLst>
                  <a:ext uri="{0D108BD9-81ED-4DB2-BD59-A6C34878D82A}">
                    <a16:rowId xmlns:a16="http://schemas.microsoft.com/office/drawing/2014/main" val="10000"/>
                  </a:ext>
                </a:extLst>
              </a:tr>
              <a:tr h="764655">
                <a:tc>
                  <a:txBody>
                    <a:bodyPr/>
                    <a:lstStyle/>
                    <a:p>
                      <a:r>
                        <a:rPr lang="en-US" dirty="0"/>
                        <a:t>1.</a:t>
                      </a:r>
                    </a:p>
                  </a:txBody>
                  <a:tcPr/>
                </a:tc>
                <a:tc>
                  <a:txBody>
                    <a:bodyPr/>
                    <a:lstStyle/>
                    <a:p>
                      <a:r>
                        <a:rPr lang="en-US" dirty="0"/>
                        <a:t>Job_id</a:t>
                      </a:r>
                    </a:p>
                  </a:txBody>
                  <a:tcPr/>
                </a:tc>
                <a:tc>
                  <a:txBody>
                    <a:bodyPr/>
                    <a:lstStyle/>
                    <a:p>
                      <a:r>
                        <a:rPr lang="en-US" dirty="0"/>
                        <a:t>int</a:t>
                      </a:r>
                    </a:p>
                  </a:txBody>
                  <a:tcPr/>
                </a:tc>
                <a:tc>
                  <a:txBody>
                    <a:bodyPr/>
                    <a:lstStyle/>
                    <a:p>
                      <a:r>
                        <a:rPr kumimoji="0" lang="en-US" sz="1800" b="0" i="0" u="none" strike="noStrike" kern="1200" baseline="0" dirty="0">
                          <a:solidFill>
                            <a:schemeClr val="dk1"/>
                          </a:solidFill>
                          <a:latin typeface="+mn-lt"/>
                          <a:ea typeface="+mn-ea"/>
                          <a:cs typeface="+mn-cs"/>
                        </a:rPr>
                        <a:t>Identification number given to each job posting</a:t>
                      </a:r>
                      <a:endParaRPr lang="en-US" dirty="0"/>
                    </a:p>
                  </a:txBody>
                  <a:tcPr/>
                </a:tc>
                <a:extLst>
                  <a:ext uri="{0D108BD9-81ED-4DB2-BD59-A6C34878D82A}">
                    <a16:rowId xmlns:a16="http://schemas.microsoft.com/office/drawing/2014/main" val="10001"/>
                  </a:ext>
                </a:extLst>
              </a:tr>
              <a:tr h="543148">
                <a:tc>
                  <a:txBody>
                    <a:bodyPr/>
                    <a:lstStyle/>
                    <a:p>
                      <a:r>
                        <a:rPr lang="en-US" dirty="0"/>
                        <a:t>2.</a:t>
                      </a:r>
                    </a:p>
                  </a:txBody>
                  <a:tcPr/>
                </a:tc>
                <a:tc>
                  <a:txBody>
                    <a:bodyPr/>
                    <a:lstStyle/>
                    <a:p>
                      <a:r>
                        <a:rPr lang="en-US" dirty="0"/>
                        <a:t>title</a:t>
                      </a:r>
                    </a:p>
                  </a:txBody>
                  <a:tcPr/>
                </a:tc>
                <a:tc>
                  <a:txBody>
                    <a:bodyPr/>
                    <a:lstStyle/>
                    <a:p>
                      <a:r>
                        <a:rPr lang="en-US" dirty="0"/>
                        <a:t>text</a:t>
                      </a:r>
                    </a:p>
                  </a:txBody>
                  <a:tcPr/>
                </a:tc>
                <a:tc>
                  <a:txBody>
                    <a:bodyPr/>
                    <a:lstStyle/>
                    <a:p>
                      <a:r>
                        <a:rPr kumimoji="0" lang="en-US" sz="1800" b="0" i="0" u="none" strike="noStrike" kern="1200" baseline="0" dirty="0">
                          <a:solidFill>
                            <a:schemeClr val="dk1"/>
                          </a:solidFill>
                          <a:latin typeface="+mn-lt"/>
                          <a:ea typeface="+mn-ea"/>
                          <a:cs typeface="+mn-cs"/>
                        </a:rPr>
                        <a:t>A name that describes the position or job</a:t>
                      </a:r>
                      <a:endParaRPr lang="en-US" dirty="0"/>
                    </a:p>
                  </a:txBody>
                  <a:tcPr/>
                </a:tc>
                <a:extLst>
                  <a:ext uri="{0D108BD9-81ED-4DB2-BD59-A6C34878D82A}">
                    <a16:rowId xmlns:a16="http://schemas.microsoft.com/office/drawing/2014/main" val="10002"/>
                  </a:ext>
                </a:extLst>
              </a:tr>
              <a:tr h="543148">
                <a:tc>
                  <a:txBody>
                    <a:bodyPr/>
                    <a:lstStyle/>
                    <a:p>
                      <a:r>
                        <a:rPr lang="en-US" dirty="0"/>
                        <a:t>3.</a:t>
                      </a:r>
                    </a:p>
                  </a:txBody>
                  <a:tcPr/>
                </a:tc>
                <a:tc>
                  <a:txBody>
                    <a:bodyPr/>
                    <a:lstStyle/>
                    <a:p>
                      <a:r>
                        <a:rPr lang="en-US" dirty="0"/>
                        <a:t>location</a:t>
                      </a:r>
                    </a:p>
                  </a:txBody>
                  <a:tcPr/>
                </a:tc>
                <a:tc>
                  <a:txBody>
                    <a:bodyPr/>
                    <a:lstStyle/>
                    <a:p>
                      <a:r>
                        <a:rPr lang="en-US" dirty="0"/>
                        <a:t>text</a:t>
                      </a:r>
                    </a:p>
                  </a:txBody>
                  <a:tcPr/>
                </a:tc>
                <a:tc>
                  <a:txBody>
                    <a:bodyPr/>
                    <a:lstStyle/>
                    <a:p>
                      <a:r>
                        <a:rPr kumimoji="0" lang="en-US" sz="1800" b="0" i="0" u="none" strike="noStrike" kern="1200" baseline="0" dirty="0">
                          <a:solidFill>
                            <a:schemeClr val="dk1"/>
                          </a:solidFill>
                          <a:latin typeface="+mn-lt"/>
                          <a:ea typeface="+mn-ea"/>
                          <a:cs typeface="+mn-cs"/>
                        </a:rPr>
                        <a:t>Information about where the job is located</a:t>
                      </a:r>
                      <a:endParaRPr lang="en-US" dirty="0"/>
                    </a:p>
                  </a:txBody>
                  <a:tcPr/>
                </a:tc>
                <a:extLst>
                  <a:ext uri="{0D108BD9-81ED-4DB2-BD59-A6C34878D82A}">
                    <a16:rowId xmlns:a16="http://schemas.microsoft.com/office/drawing/2014/main" val="10003"/>
                  </a:ext>
                </a:extLst>
              </a:tr>
              <a:tr h="764655">
                <a:tc>
                  <a:txBody>
                    <a:bodyPr/>
                    <a:lstStyle/>
                    <a:p>
                      <a:r>
                        <a:rPr lang="en-US" dirty="0"/>
                        <a:t>4.</a:t>
                      </a:r>
                    </a:p>
                  </a:txBody>
                  <a:tcPr/>
                </a:tc>
                <a:tc>
                  <a:txBody>
                    <a:bodyPr/>
                    <a:lstStyle/>
                    <a:p>
                      <a:r>
                        <a:rPr lang="en-US" dirty="0"/>
                        <a:t>department</a:t>
                      </a:r>
                    </a:p>
                  </a:txBody>
                  <a:tcPr/>
                </a:tc>
                <a:tc>
                  <a:txBody>
                    <a:bodyPr/>
                    <a:lstStyle/>
                    <a:p>
                      <a:r>
                        <a:rPr lang="en-US" dirty="0"/>
                        <a:t>text</a:t>
                      </a:r>
                    </a:p>
                  </a:txBody>
                  <a:tcPr/>
                </a:tc>
                <a:tc>
                  <a:txBody>
                    <a:bodyPr/>
                    <a:lstStyle/>
                    <a:p>
                      <a:r>
                        <a:rPr kumimoji="0" lang="en-US" sz="1800" b="0" i="0" u="none" strike="noStrike" kern="1200" baseline="0" dirty="0">
                          <a:solidFill>
                            <a:schemeClr val="dk1"/>
                          </a:solidFill>
                          <a:latin typeface="+mn-lt"/>
                          <a:ea typeface="+mn-ea"/>
                          <a:cs typeface="+mn-cs"/>
                        </a:rPr>
                        <a:t>Information about the department this job is offered by</a:t>
                      </a:r>
                      <a:endParaRPr lang="en-US" dirty="0"/>
                    </a:p>
                  </a:txBody>
                  <a:tcPr/>
                </a:tc>
                <a:extLst>
                  <a:ext uri="{0D108BD9-81ED-4DB2-BD59-A6C34878D82A}">
                    <a16:rowId xmlns:a16="http://schemas.microsoft.com/office/drawing/2014/main" val="10004"/>
                  </a:ext>
                </a:extLst>
              </a:tr>
              <a:tr h="543148">
                <a:tc>
                  <a:txBody>
                    <a:bodyPr/>
                    <a:lstStyle/>
                    <a:p>
                      <a:r>
                        <a:rPr lang="en-US" dirty="0"/>
                        <a:t>5.</a:t>
                      </a:r>
                    </a:p>
                  </a:txBody>
                  <a:tcPr/>
                </a:tc>
                <a:tc>
                  <a:txBody>
                    <a:bodyPr/>
                    <a:lstStyle/>
                    <a:p>
                      <a:r>
                        <a:rPr lang="en-US" dirty="0"/>
                        <a:t>salary_range</a:t>
                      </a:r>
                    </a:p>
                  </a:txBody>
                  <a:tcPr/>
                </a:tc>
                <a:tc>
                  <a:txBody>
                    <a:bodyPr/>
                    <a:lstStyle/>
                    <a:p>
                      <a:r>
                        <a:rPr lang="en-US" dirty="0"/>
                        <a:t>text</a:t>
                      </a:r>
                    </a:p>
                  </a:txBody>
                  <a:tcPr/>
                </a:tc>
                <a:tc>
                  <a:txBody>
                    <a:bodyPr/>
                    <a:lstStyle/>
                    <a:p>
                      <a:r>
                        <a:rPr lang="en-US" dirty="0"/>
                        <a:t>Expected</a:t>
                      </a:r>
                      <a:r>
                        <a:rPr lang="en-US" baseline="0" dirty="0"/>
                        <a:t> salary range</a:t>
                      </a:r>
                      <a:endParaRPr lang="en-US" dirty="0"/>
                    </a:p>
                  </a:txBody>
                  <a:tcPr/>
                </a:tc>
                <a:extLst>
                  <a:ext uri="{0D108BD9-81ED-4DB2-BD59-A6C34878D82A}">
                    <a16:rowId xmlns:a16="http://schemas.microsoft.com/office/drawing/2014/main" val="10005"/>
                  </a:ext>
                </a:extLst>
              </a:tr>
              <a:tr h="543148">
                <a:tc>
                  <a:txBody>
                    <a:bodyPr/>
                    <a:lstStyle/>
                    <a:p>
                      <a:r>
                        <a:rPr lang="en-US" dirty="0"/>
                        <a:t>6.</a:t>
                      </a:r>
                    </a:p>
                  </a:txBody>
                  <a:tcPr/>
                </a:tc>
                <a:tc>
                  <a:txBody>
                    <a:bodyPr/>
                    <a:lstStyle/>
                    <a:p>
                      <a:r>
                        <a:rPr lang="en-US" dirty="0"/>
                        <a:t>company_profile</a:t>
                      </a:r>
                    </a:p>
                  </a:txBody>
                  <a:tcPr/>
                </a:tc>
                <a:tc>
                  <a:txBody>
                    <a:bodyPr/>
                    <a:lstStyle/>
                    <a:p>
                      <a:r>
                        <a:rPr lang="en-US" dirty="0"/>
                        <a:t>text</a:t>
                      </a:r>
                    </a:p>
                  </a:txBody>
                  <a:tcPr/>
                </a:tc>
                <a:tc>
                  <a:txBody>
                    <a:bodyPr/>
                    <a:lstStyle/>
                    <a:p>
                      <a:r>
                        <a:rPr kumimoji="0" lang="en-US" sz="1800" b="0" i="0" u="none" strike="noStrike" kern="1200" baseline="0" dirty="0">
                          <a:solidFill>
                            <a:schemeClr val="dk1"/>
                          </a:solidFill>
                          <a:latin typeface="+mn-lt"/>
                          <a:ea typeface="+mn-ea"/>
                          <a:cs typeface="+mn-cs"/>
                        </a:rPr>
                        <a:t>Information about the company</a:t>
                      </a:r>
                      <a:endParaRPr lang="en-US" dirty="0"/>
                    </a:p>
                  </a:txBody>
                  <a:tcPr/>
                </a:tc>
                <a:extLst>
                  <a:ext uri="{0D108BD9-81ED-4DB2-BD59-A6C34878D82A}">
                    <a16:rowId xmlns:a16="http://schemas.microsoft.com/office/drawing/2014/main" val="10006"/>
                  </a:ext>
                </a:extLst>
              </a:tr>
              <a:tr h="764655">
                <a:tc>
                  <a:txBody>
                    <a:bodyPr/>
                    <a:lstStyle/>
                    <a:p>
                      <a:r>
                        <a:rPr lang="en-US" dirty="0"/>
                        <a:t>7.</a:t>
                      </a:r>
                    </a:p>
                  </a:txBody>
                  <a:tcPr/>
                </a:tc>
                <a:tc>
                  <a:txBody>
                    <a:bodyPr/>
                    <a:lstStyle/>
                    <a:p>
                      <a:r>
                        <a:rPr lang="en-US" dirty="0"/>
                        <a:t>description</a:t>
                      </a:r>
                    </a:p>
                  </a:txBody>
                  <a:tcPr/>
                </a:tc>
                <a:tc>
                  <a:txBody>
                    <a:bodyPr/>
                    <a:lstStyle/>
                    <a:p>
                      <a:r>
                        <a:rPr lang="en-US" dirty="0"/>
                        <a:t>text</a:t>
                      </a:r>
                    </a:p>
                  </a:txBody>
                  <a:tcPr/>
                </a:tc>
                <a:tc>
                  <a:txBody>
                    <a:bodyPr/>
                    <a:lstStyle/>
                    <a:p>
                      <a:r>
                        <a:rPr kumimoji="0" lang="en-US" sz="1800" b="0" i="0" u="none" strike="noStrike" kern="1200" baseline="0" dirty="0">
                          <a:solidFill>
                            <a:schemeClr val="dk1"/>
                          </a:solidFill>
                          <a:latin typeface="+mn-lt"/>
                          <a:ea typeface="+mn-ea"/>
                          <a:cs typeface="+mn-cs"/>
                        </a:rPr>
                        <a:t>A brief description about the position offered</a:t>
                      </a:r>
                      <a:endParaRPr lang="en-US" dirty="0"/>
                    </a:p>
                  </a:txBody>
                  <a:tcPr/>
                </a:tc>
                <a:extLst>
                  <a:ext uri="{0D108BD9-81ED-4DB2-BD59-A6C34878D82A}">
                    <a16:rowId xmlns:a16="http://schemas.microsoft.com/office/drawing/2014/main" val="10007"/>
                  </a:ext>
                </a:extLst>
              </a:tr>
              <a:tr h="543148">
                <a:tc>
                  <a:txBody>
                    <a:bodyPr/>
                    <a:lstStyle/>
                    <a:p>
                      <a:r>
                        <a:rPr lang="en-US" dirty="0"/>
                        <a:t>8.</a:t>
                      </a:r>
                    </a:p>
                  </a:txBody>
                  <a:tcPr/>
                </a:tc>
                <a:tc>
                  <a:txBody>
                    <a:bodyPr/>
                    <a:lstStyle/>
                    <a:p>
                      <a:r>
                        <a:rPr lang="en-US" dirty="0"/>
                        <a:t>requirements</a:t>
                      </a:r>
                    </a:p>
                  </a:txBody>
                  <a:tcPr/>
                </a:tc>
                <a:tc>
                  <a:txBody>
                    <a:bodyPr/>
                    <a:lstStyle/>
                    <a:p>
                      <a:r>
                        <a:rPr lang="en-US" dirty="0"/>
                        <a:t>text</a:t>
                      </a:r>
                    </a:p>
                  </a:txBody>
                  <a:tcPr/>
                </a:tc>
                <a:tc>
                  <a:txBody>
                    <a:bodyPr/>
                    <a:lstStyle/>
                    <a:p>
                      <a:r>
                        <a:rPr kumimoji="0" lang="en-US" sz="1800" b="0" i="0" u="none" strike="noStrike" kern="1200" baseline="0" dirty="0">
                          <a:solidFill>
                            <a:schemeClr val="dk1"/>
                          </a:solidFill>
                          <a:latin typeface="+mn-lt"/>
                          <a:ea typeface="+mn-ea"/>
                          <a:cs typeface="+mn-cs"/>
                        </a:rPr>
                        <a:t>Pre-requisites to qualify for the job</a:t>
                      </a:r>
                      <a:endParaRPr lang="en-US" dirty="0"/>
                    </a:p>
                  </a:txBody>
                  <a:tcPr/>
                </a:tc>
                <a:extLst>
                  <a:ext uri="{0D108BD9-81ED-4DB2-BD59-A6C34878D82A}">
                    <a16:rowId xmlns:a16="http://schemas.microsoft.com/office/drawing/2014/main" val="10008"/>
                  </a:ext>
                </a:extLst>
              </a:tr>
              <a:tr h="543148">
                <a:tc>
                  <a:txBody>
                    <a:bodyPr/>
                    <a:lstStyle/>
                    <a:p>
                      <a:r>
                        <a:rPr lang="en-US" dirty="0"/>
                        <a:t>9.</a:t>
                      </a:r>
                    </a:p>
                  </a:txBody>
                  <a:tcPr/>
                </a:tc>
                <a:tc>
                  <a:txBody>
                    <a:bodyPr/>
                    <a:lstStyle/>
                    <a:p>
                      <a:r>
                        <a:rPr lang="en-US" dirty="0"/>
                        <a:t>benefits</a:t>
                      </a:r>
                    </a:p>
                  </a:txBody>
                  <a:tcPr/>
                </a:tc>
                <a:tc>
                  <a:txBody>
                    <a:bodyPr/>
                    <a:lstStyle/>
                    <a:p>
                      <a:r>
                        <a:rPr lang="en-US" dirty="0"/>
                        <a:t>text</a:t>
                      </a:r>
                    </a:p>
                  </a:txBody>
                  <a:tcPr/>
                </a:tc>
                <a:tc>
                  <a:txBody>
                    <a:bodyPr/>
                    <a:lstStyle/>
                    <a:p>
                      <a:r>
                        <a:rPr kumimoji="0" lang="en-US" sz="1800" b="0" i="0" u="none" strike="noStrike" kern="1200" baseline="0" dirty="0">
                          <a:solidFill>
                            <a:schemeClr val="dk1"/>
                          </a:solidFill>
                          <a:latin typeface="+mn-lt"/>
                          <a:ea typeface="+mn-ea"/>
                          <a:cs typeface="+mn-cs"/>
                        </a:rPr>
                        <a:t>Benefits provided by the job</a:t>
                      </a:r>
                      <a:endParaRPr lang="en-US"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745180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438706352"/>
              </p:ext>
            </p:extLst>
          </p:nvPr>
        </p:nvGraphicFramePr>
        <p:xfrm>
          <a:off x="381000" y="337202"/>
          <a:ext cx="10918258" cy="6500745"/>
        </p:xfrm>
        <a:graphic>
          <a:graphicData uri="http://schemas.openxmlformats.org/drawingml/2006/table">
            <a:tbl>
              <a:tblPr firstRow="1" bandRow="1">
                <a:tableStyleId>{5C22544A-7EE6-4342-B048-85BDC9FD1C3A}</a:tableStyleId>
              </a:tblPr>
              <a:tblGrid>
                <a:gridCol w="642250">
                  <a:extLst>
                    <a:ext uri="{9D8B030D-6E8A-4147-A177-3AD203B41FA5}">
                      <a16:colId xmlns:a16="http://schemas.microsoft.com/office/drawing/2014/main" val="20000"/>
                    </a:ext>
                  </a:extLst>
                </a:gridCol>
                <a:gridCol w="2259105">
                  <a:extLst>
                    <a:ext uri="{9D8B030D-6E8A-4147-A177-3AD203B41FA5}">
                      <a16:colId xmlns:a16="http://schemas.microsoft.com/office/drawing/2014/main" val="20001"/>
                    </a:ext>
                  </a:extLst>
                </a:gridCol>
                <a:gridCol w="1418819">
                  <a:extLst>
                    <a:ext uri="{9D8B030D-6E8A-4147-A177-3AD203B41FA5}">
                      <a16:colId xmlns:a16="http://schemas.microsoft.com/office/drawing/2014/main" val="20002"/>
                    </a:ext>
                  </a:extLst>
                </a:gridCol>
                <a:gridCol w="6598084">
                  <a:extLst>
                    <a:ext uri="{9D8B030D-6E8A-4147-A177-3AD203B41FA5}">
                      <a16:colId xmlns:a16="http://schemas.microsoft.com/office/drawing/2014/main" val="20003"/>
                    </a:ext>
                  </a:extLst>
                </a:gridCol>
              </a:tblGrid>
              <a:tr h="539612">
                <a:tc>
                  <a:txBody>
                    <a:bodyPr/>
                    <a:lstStyle/>
                    <a:p>
                      <a:r>
                        <a:rPr lang="en-US" dirty="0"/>
                        <a:t>No</a:t>
                      </a:r>
                    </a:p>
                  </a:txBody>
                  <a:tcPr/>
                </a:tc>
                <a:tc>
                  <a:txBody>
                    <a:bodyPr/>
                    <a:lstStyle/>
                    <a:p>
                      <a:pPr algn="ctr"/>
                      <a:r>
                        <a:rPr lang="en-US" dirty="0"/>
                        <a:t>Variable</a:t>
                      </a:r>
                    </a:p>
                  </a:txBody>
                  <a:tcPr/>
                </a:tc>
                <a:tc>
                  <a:txBody>
                    <a:bodyPr/>
                    <a:lstStyle/>
                    <a:p>
                      <a:r>
                        <a:rPr lang="en-US" dirty="0"/>
                        <a:t>Data type</a:t>
                      </a:r>
                    </a:p>
                  </a:txBody>
                  <a:tcPr/>
                </a:tc>
                <a:tc>
                  <a:txBody>
                    <a:bodyPr/>
                    <a:lstStyle/>
                    <a:p>
                      <a:pPr algn="ctr"/>
                      <a:r>
                        <a:rPr lang="en-US" dirty="0"/>
                        <a:t>Description</a:t>
                      </a:r>
                    </a:p>
                  </a:txBody>
                  <a:tcPr/>
                </a:tc>
                <a:extLst>
                  <a:ext uri="{0D108BD9-81ED-4DB2-BD59-A6C34878D82A}">
                    <a16:rowId xmlns:a16="http://schemas.microsoft.com/office/drawing/2014/main" val="10000"/>
                  </a:ext>
                </a:extLst>
              </a:tr>
              <a:tr h="413756">
                <a:tc>
                  <a:txBody>
                    <a:bodyPr/>
                    <a:lstStyle/>
                    <a:p>
                      <a:r>
                        <a:rPr lang="en-US" dirty="0"/>
                        <a:t>10.</a:t>
                      </a:r>
                    </a:p>
                  </a:txBody>
                  <a:tcPr/>
                </a:tc>
                <a:tc>
                  <a:txBody>
                    <a:bodyPr/>
                    <a:lstStyle/>
                    <a:p>
                      <a:r>
                        <a:rPr lang="en-US" dirty="0"/>
                        <a:t>telecommuting</a:t>
                      </a:r>
                    </a:p>
                  </a:txBody>
                  <a:tcPr/>
                </a:tc>
                <a:tc>
                  <a:txBody>
                    <a:bodyPr/>
                    <a:lstStyle/>
                    <a:p>
                      <a:r>
                        <a:rPr lang="en-US" dirty="0"/>
                        <a:t>bool</a:t>
                      </a:r>
                    </a:p>
                  </a:txBody>
                  <a:tcPr/>
                </a:tc>
                <a:tc>
                  <a:txBody>
                    <a:bodyPr/>
                    <a:lstStyle/>
                    <a:p>
                      <a:r>
                        <a:rPr kumimoji="0" lang="en-US" sz="1800" b="0" i="0" u="none" strike="noStrike" kern="1200" baseline="0" dirty="0">
                          <a:solidFill>
                            <a:schemeClr val="dk1"/>
                          </a:solidFill>
                          <a:latin typeface="+mn-lt"/>
                          <a:ea typeface="+mn-ea"/>
                          <a:cs typeface="+mn-cs"/>
                        </a:rPr>
                        <a:t>Is work from home or remote work allowed</a:t>
                      </a:r>
                      <a:endParaRPr lang="en-US" dirty="0"/>
                    </a:p>
                  </a:txBody>
                  <a:tcPr/>
                </a:tc>
                <a:extLst>
                  <a:ext uri="{0D108BD9-81ED-4DB2-BD59-A6C34878D82A}">
                    <a16:rowId xmlns:a16="http://schemas.microsoft.com/office/drawing/2014/main" val="10001"/>
                  </a:ext>
                </a:extLst>
              </a:tr>
              <a:tr h="539612">
                <a:tc>
                  <a:txBody>
                    <a:bodyPr/>
                    <a:lstStyle/>
                    <a:p>
                      <a:r>
                        <a:rPr lang="en-US" dirty="0"/>
                        <a:t>11.</a:t>
                      </a:r>
                    </a:p>
                  </a:txBody>
                  <a:tcPr/>
                </a:tc>
                <a:tc>
                  <a:txBody>
                    <a:bodyPr/>
                    <a:lstStyle/>
                    <a:p>
                      <a:r>
                        <a:rPr kumimoji="0" lang="en-US" sz="1800" b="0" i="0" u="none" strike="noStrike" kern="1200" baseline="0" dirty="0">
                          <a:solidFill>
                            <a:schemeClr val="dk1"/>
                          </a:solidFill>
                          <a:latin typeface="+mn-lt"/>
                          <a:ea typeface="+mn-ea"/>
                          <a:cs typeface="+mn-cs"/>
                        </a:rPr>
                        <a:t>has_company_logo</a:t>
                      </a:r>
                      <a:endParaRPr lang="en-US" dirty="0"/>
                    </a:p>
                  </a:txBody>
                  <a:tcPr/>
                </a:tc>
                <a:tc>
                  <a:txBody>
                    <a:bodyPr/>
                    <a:lstStyle/>
                    <a:p>
                      <a:r>
                        <a:rPr lang="en-US" dirty="0"/>
                        <a:t>bool</a:t>
                      </a:r>
                    </a:p>
                  </a:txBody>
                  <a:tcPr/>
                </a:tc>
                <a:tc>
                  <a:txBody>
                    <a:bodyPr/>
                    <a:lstStyle/>
                    <a:p>
                      <a:r>
                        <a:rPr kumimoji="0" lang="en-US" sz="1800" b="0" i="0" u="none" strike="noStrike" kern="1200" baseline="0" dirty="0">
                          <a:solidFill>
                            <a:schemeClr val="dk1"/>
                          </a:solidFill>
                          <a:latin typeface="+mn-lt"/>
                          <a:ea typeface="+mn-ea"/>
                          <a:cs typeface="+mn-cs"/>
                        </a:rPr>
                        <a:t>Does the job posting have a company logo</a:t>
                      </a:r>
                      <a:endParaRPr lang="en-US" dirty="0"/>
                    </a:p>
                  </a:txBody>
                  <a:tcPr/>
                </a:tc>
                <a:extLst>
                  <a:ext uri="{0D108BD9-81ED-4DB2-BD59-A6C34878D82A}">
                    <a16:rowId xmlns:a16="http://schemas.microsoft.com/office/drawing/2014/main" val="10002"/>
                  </a:ext>
                </a:extLst>
              </a:tr>
              <a:tr h="413756">
                <a:tc>
                  <a:txBody>
                    <a:bodyPr/>
                    <a:lstStyle/>
                    <a:p>
                      <a:r>
                        <a:rPr lang="en-US" dirty="0"/>
                        <a:t>12.</a:t>
                      </a:r>
                    </a:p>
                  </a:txBody>
                  <a:tcPr/>
                </a:tc>
                <a:tc>
                  <a:txBody>
                    <a:bodyPr/>
                    <a:lstStyle/>
                    <a:p>
                      <a:r>
                        <a:rPr kumimoji="0" lang="en-US" sz="1800" b="0" i="0" u="none" strike="noStrike" kern="1200" baseline="0" dirty="0">
                          <a:solidFill>
                            <a:schemeClr val="dk1"/>
                          </a:solidFill>
                          <a:latin typeface="+mn-lt"/>
                          <a:ea typeface="+mn-ea"/>
                          <a:cs typeface="+mn-cs"/>
                        </a:rPr>
                        <a:t>has_questions</a:t>
                      </a:r>
                      <a:endParaRPr lang="en-US" dirty="0"/>
                    </a:p>
                  </a:txBody>
                  <a:tcPr/>
                </a:tc>
                <a:tc>
                  <a:txBody>
                    <a:bodyPr/>
                    <a:lstStyle/>
                    <a:p>
                      <a:r>
                        <a:rPr lang="en-US" dirty="0"/>
                        <a:t>bool</a:t>
                      </a:r>
                    </a:p>
                  </a:txBody>
                  <a:tcPr/>
                </a:tc>
                <a:tc>
                  <a:txBody>
                    <a:bodyPr/>
                    <a:lstStyle/>
                    <a:p>
                      <a:r>
                        <a:rPr kumimoji="0" lang="en-US" sz="1800" b="0" i="0" u="none" strike="noStrike" kern="1200" baseline="0" dirty="0">
                          <a:solidFill>
                            <a:schemeClr val="dk1"/>
                          </a:solidFill>
                          <a:latin typeface="+mn-lt"/>
                          <a:ea typeface="+mn-ea"/>
                          <a:cs typeface="+mn-cs"/>
                        </a:rPr>
                        <a:t>Does the job posting have any questions</a:t>
                      </a:r>
                      <a:endParaRPr lang="en-US" dirty="0"/>
                    </a:p>
                  </a:txBody>
                  <a:tcPr/>
                </a:tc>
                <a:extLst>
                  <a:ext uri="{0D108BD9-81ED-4DB2-BD59-A6C34878D82A}">
                    <a16:rowId xmlns:a16="http://schemas.microsoft.com/office/drawing/2014/main" val="10003"/>
                  </a:ext>
                </a:extLst>
              </a:tr>
              <a:tr h="539612">
                <a:tc>
                  <a:txBody>
                    <a:bodyPr/>
                    <a:lstStyle/>
                    <a:p>
                      <a:r>
                        <a:rPr lang="en-US" dirty="0"/>
                        <a:t>13.</a:t>
                      </a:r>
                    </a:p>
                  </a:txBody>
                  <a:tcPr/>
                </a:tc>
                <a:tc>
                  <a:txBody>
                    <a:bodyPr/>
                    <a:lstStyle/>
                    <a:p>
                      <a:pPr algn="just"/>
                      <a:r>
                        <a:rPr kumimoji="0" lang="en-US" sz="1800" b="0" i="0" u="none" strike="noStrike" kern="1200" baseline="0" dirty="0">
                          <a:solidFill>
                            <a:schemeClr val="dk1"/>
                          </a:solidFill>
                          <a:latin typeface="+mn-lt"/>
                          <a:ea typeface="+mn-ea"/>
                          <a:cs typeface="+mn-cs"/>
                        </a:rPr>
                        <a:t>employment_type</a:t>
                      </a:r>
                      <a:endParaRPr lang="en-US" dirty="0"/>
                    </a:p>
                  </a:txBody>
                  <a:tcPr/>
                </a:tc>
                <a:tc>
                  <a:txBody>
                    <a:bodyPr/>
                    <a:lstStyle/>
                    <a:p>
                      <a:r>
                        <a:rPr lang="en-US" dirty="0"/>
                        <a:t>text</a:t>
                      </a:r>
                    </a:p>
                  </a:txBody>
                  <a:tcPr/>
                </a:tc>
                <a:tc>
                  <a:txBody>
                    <a:bodyPr/>
                    <a:lstStyle/>
                    <a:p>
                      <a:r>
                        <a:rPr lang="en-US" dirty="0"/>
                        <a:t>5 categories – Full-time, part-time, contract, temporary and other</a:t>
                      </a:r>
                      <a:endParaRPr lang="en-IN" dirty="0"/>
                    </a:p>
                  </a:txBody>
                  <a:tcPr/>
                </a:tc>
                <a:extLst>
                  <a:ext uri="{0D108BD9-81ED-4DB2-BD59-A6C34878D82A}">
                    <a16:rowId xmlns:a16="http://schemas.microsoft.com/office/drawing/2014/main" val="10004"/>
                  </a:ext>
                </a:extLst>
              </a:tr>
              <a:tr h="770874">
                <a:tc>
                  <a:txBody>
                    <a:bodyPr/>
                    <a:lstStyle/>
                    <a:p>
                      <a:r>
                        <a:rPr lang="en-US" dirty="0"/>
                        <a:t>14.</a:t>
                      </a:r>
                    </a:p>
                  </a:txBody>
                  <a:tcPr/>
                </a:tc>
                <a:tc>
                  <a:txBody>
                    <a:bodyPr/>
                    <a:lstStyle/>
                    <a:p>
                      <a:r>
                        <a:rPr kumimoji="0" lang="en-US" sz="1800" b="0" i="0" u="none" strike="noStrike" kern="1200" baseline="0" dirty="0">
                          <a:solidFill>
                            <a:schemeClr val="dk1"/>
                          </a:solidFill>
                          <a:latin typeface="+mn-lt"/>
                          <a:ea typeface="+mn-ea"/>
                          <a:cs typeface="+mn-cs"/>
                        </a:rPr>
                        <a:t>required_experience</a:t>
                      </a:r>
                      <a:endParaRPr lang="en-US" dirty="0"/>
                    </a:p>
                  </a:txBody>
                  <a:tcPr/>
                </a:tc>
                <a:tc>
                  <a:txBody>
                    <a:bodyPr/>
                    <a:lstStyle/>
                    <a:p>
                      <a:r>
                        <a:rPr lang="en-US" dirty="0"/>
                        <a:t>text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be – Internship, Entry Level, Associate, Mid-senior level, Director, Executive or Not Applicable</a:t>
                      </a:r>
                      <a:endParaRPr lang="en-IN" dirty="0"/>
                    </a:p>
                    <a:p>
                      <a:endParaRPr lang="en-US" dirty="0"/>
                    </a:p>
                  </a:txBody>
                  <a:tcPr/>
                </a:tc>
                <a:extLst>
                  <a:ext uri="{0D108BD9-81ED-4DB2-BD59-A6C34878D82A}">
                    <a16:rowId xmlns:a16="http://schemas.microsoft.com/office/drawing/2014/main" val="10005"/>
                  </a:ext>
                </a:extLst>
              </a:tr>
              <a:tr h="1034584">
                <a:tc>
                  <a:txBody>
                    <a:bodyPr/>
                    <a:lstStyle/>
                    <a:p>
                      <a:r>
                        <a:rPr lang="en-US" dirty="0"/>
                        <a:t>15.</a:t>
                      </a:r>
                    </a:p>
                  </a:txBody>
                  <a:tcPr/>
                </a:tc>
                <a:tc>
                  <a:txBody>
                    <a:bodyPr/>
                    <a:lstStyle/>
                    <a:p>
                      <a:r>
                        <a:rPr kumimoji="0" lang="en-US" sz="1800" b="0" i="0" u="none" strike="noStrike" kern="1200" baseline="0" dirty="0">
                          <a:solidFill>
                            <a:schemeClr val="dk1"/>
                          </a:solidFill>
                          <a:latin typeface="+mn-lt"/>
                          <a:ea typeface="+mn-ea"/>
                          <a:cs typeface="+mn-cs"/>
                        </a:rPr>
                        <a:t>required_education</a:t>
                      </a:r>
                      <a:endParaRPr lang="en-US" dirty="0"/>
                    </a:p>
                  </a:txBody>
                  <a:tcPr/>
                </a:tc>
                <a:tc>
                  <a:txBody>
                    <a:bodyPr/>
                    <a:lstStyle/>
                    <a:p>
                      <a:r>
                        <a:rPr lang="en-US" dirty="0"/>
                        <a:t>text</a:t>
                      </a:r>
                    </a:p>
                  </a:txBody>
                  <a:tcPr/>
                </a:tc>
                <a:tc>
                  <a:txBody>
                    <a:bodyPr/>
                    <a:lstStyle/>
                    <a:p>
                      <a:r>
                        <a:rPr lang="en-US" dirty="0"/>
                        <a:t>Can be – Bachelor’s degree, high school degree, unspecified, associate degree, master’s degree, certification, college coursework, professional, high school coursework, vocational</a:t>
                      </a:r>
                      <a:endParaRPr lang="en-IN" dirty="0"/>
                    </a:p>
                  </a:txBody>
                  <a:tcPr/>
                </a:tc>
                <a:extLst>
                  <a:ext uri="{0D108BD9-81ED-4DB2-BD59-A6C34878D82A}">
                    <a16:rowId xmlns:a16="http://schemas.microsoft.com/office/drawing/2014/main" val="10006"/>
                  </a:ext>
                </a:extLst>
              </a:tr>
              <a:tr h="413756">
                <a:tc>
                  <a:txBody>
                    <a:bodyPr/>
                    <a:lstStyle/>
                    <a:p>
                      <a:r>
                        <a:rPr lang="en-US" dirty="0"/>
                        <a:t>16.</a:t>
                      </a:r>
                    </a:p>
                  </a:txBody>
                  <a:tcPr/>
                </a:tc>
                <a:tc>
                  <a:txBody>
                    <a:bodyPr/>
                    <a:lstStyle/>
                    <a:p>
                      <a:r>
                        <a:rPr lang="en-US" dirty="0"/>
                        <a:t>Industry</a:t>
                      </a:r>
                    </a:p>
                  </a:txBody>
                  <a:tcPr/>
                </a:tc>
                <a:tc>
                  <a:txBody>
                    <a:bodyPr/>
                    <a:lstStyle/>
                    <a:p>
                      <a:r>
                        <a:rPr lang="en-US" dirty="0"/>
                        <a:t>text</a:t>
                      </a:r>
                    </a:p>
                  </a:txBody>
                  <a:tcPr/>
                </a:tc>
                <a:tc>
                  <a:txBody>
                    <a:bodyPr/>
                    <a:lstStyle/>
                    <a:p>
                      <a:r>
                        <a:rPr kumimoji="0" lang="en-US" sz="1800" b="0" i="0" u="none" strike="noStrike" kern="1200" baseline="0" dirty="0">
                          <a:solidFill>
                            <a:schemeClr val="dk1"/>
                          </a:solidFill>
                          <a:latin typeface="+mn-lt"/>
                          <a:ea typeface="+mn-ea"/>
                          <a:cs typeface="+mn-cs"/>
                        </a:rPr>
                        <a:t>The industry the job posting is relevant to</a:t>
                      </a:r>
                      <a:endParaRPr lang="en-US" dirty="0"/>
                    </a:p>
                  </a:txBody>
                  <a:tcPr/>
                </a:tc>
                <a:extLst>
                  <a:ext uri="{0D108BD9-81ED-4DB2-BD59-A6C34878D82A}">
                    <a16:rowId xmlns:a16="http://schemas.microsoft.com/office/drawing/2014/main" val="10007"/>
                  </a:ext>
                </a:extLst>
              </a:tr>
              <a:tr h="676789">
                <a:tc>
                  <a:txBody>
                    <a:bodyPr/>
                    <a:lstStyle/>
                    <a:p>
                      <a:r>
                        <a:rPr lang="en-US" dirty="0"/>
                        <a:t>17.</a:t>
                      </a:r>
                    </a:p>
                  </a:txBody>
                  <a:tcPr/>
                </a:tc>
                <a:tc>
                  <a:txBody>
                    <a:bodyPr/>
                    <a:lstStyle/>
                    <a:p>
                      <a:r>
                        <a:rPr lang="en-US" dirty="0"/>
                        <a:t>Function</a:t>
                      </a:r>
                    </a:p>
                  </a:txBody>
                  <a:tcPr/>
                </a:tc>
                <a:tc>
                  <a:txBody>
                    <a:bodyPr/>
                    <a:lstStyle/>
                    <a:p>
                      <a:r>
                        <a:rPr lang="en-US" dirty="0"/>
                        <a:t>text</a:t>
                      </a:r>
                    </a:p>
                  </a:txBody>
                  <a:tcPr/>
                </a:tc>
                <a:tc>
                  <a:txBody>
                    <a:bodyPr/>
                    <a:lstStyle/>
                    <a:p>
                      <a:r>
                        <a:rPr kumimoji="0" lang="en-US" sz="1800" b="0" i="0" u="none" strike="noStrike" kern="1200" baseline="0" dirty="0">
                          <a:solidFill>
                            <a:schemeClr val="dk1"/>
                          </a:solidFill>
                          <a:latin typeface="+mn-lt"/>
                          <a:ea typeface="+mn-ea"/>
                          <a:cs typeface="+mn-cs"/>
                        </a:rPr>
                        <a:t>The umbrella term to determining a job’s functionality</a:t>
                      </a:r>
                      <a:endParaRPr lang="en-US" dirty="0"/>
                    </a:p>
                  </a:txBody>
                  <a:tcPr/>
                </a:tc>
                <a:extLst>
                  <a:ext uri="{0D108BD9-81ED-4DB2-BD59-A6C34878D82A}">
                    <a16:rowId xmlns:a16="http://schemas.microsoft.com/office/drawing/2014/main" val="10008"/>
                  </a:ext>
                </a:extLst>
              </a:tr>
              <a:tr h="187806">
                <a:tc>
                  <a:txBody>
                    <a:bodyPr/>
                    <a:lstStyle/>
                    <a:p>
                      <a:r>
                        <a:rPr lang="en-US" dirty="0"/>
                        <a:t>18.</a:t>
                      </a:r>
                    </a:p>
                  </a:txBody>
                  <a:tcPr/>
                </a:tc>
                <a:tc>
                  <a:txBody>
                    <a:bodyPr/>
                    <a:lstStyle/>
                    <a:p>
                      <a:r>
                        <a:rPr lang="en-US" dirty="0"/>
                        <a:t>Fraudulent</a:t>
                      </a:r>
                    </a:p>
                  </a:txBody>
                  <a:tcPr/>
                </a:tc>
                <a:tc>
                  <a:txBody>
                    <a:bodyPr/>
                    <a:lstStyle/>
                    <a:p>
                      <a:r>
                        <a:rPr lang="en-US" dirty="0"/>
                        <a:t>text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a:solidFill>
                            <a:schemeClr val="dk1"/>
                          </a:solidFill>
                          <a:latin typeface="+mn-lt"/>
                          <a:ea typeface="+mn-ea"/>
                          <a:cs typeface="+mn-cs"/>
                        </a:rPr>
                        <a:t>The target variable à 0: Real, 1: Fake</a:t>
                      </a:r>
                      <a:endParaRPr lang="en-US" dirty="0"/>
                    </a:p>
                    <a:p>
                      <a:endParaRPr kumimoji="0" lang="en-US" sz="1800" b="0" i="0" u="none" strike="noStrike" kern="1200" baseline="0" dirty="0">
                        <a:solidFill>
                          <a:schemeClr val="dk1"/>
                        </a:solidFill>
                        <a:latin typeface="+mn-lt"/>
                        <a:ea typeface="+mn-ea"/>
                        <a:cs typeface="+mn-cs"/>
                      </a:endParaRPr>
                    </a:p>
                    <a:p>
                      <a:endParaRPr lang="en-US"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293730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85800"/>
            <a:ext cx="7467600" cy="563562"/>
          </a:xfrm>
        </p:spPr>
        <p:txBody>
          <a:bodyPr/>
          <a:lstStyle/>
          <a:p>
            <a:pPr algn="ctr"/>
            <a:r>
              <a:rPr lang="en-US" dirty="0">
                <a:solidFill>
                  <a:schemeClr val="tx1"/>
                </a:solidFill>
              </a:rPr>
              <a:t>Data Cleaning:-</a:t>
            </a:r>
          </a:p>
        </p:txBody>
      </p:sp>
      <p:sp>
        <p:nvSpPr>
          <p:cNvPr id="3" name="Content Placeholder 2"/>
          <p:cNvSpPr>
            <a:spLocks noGrp="1"/>
          </p:cNvSpPr>
          <p:nvPr>
            <p:ph sz="quarter" idx="1"/>
          </p:nvPr>
        </p:nvSpPr>
        <p:spPr>
          <a:xfrm>
            <a:off x="914400" y="1828800"/>
            <a:ext cx="4724400" cy="4343400"/>
          </a:xfrm>
        </p:spPr>
        <p:txBody>
          <a:bodyPr>
            <a:normAutofit fontScale="92500" lnSpcReduction="10000"/>
          </a:bodyPr>
          <a:lstStyle/>
          <a:p>
            <a:pPr marL="0" indent="0">
              <a:buNone/>
            </a:pPr>
            <a:endParaRPr lang="en-US" sz="2000" dirty="0"/>
          </a:p>
          <a:p>
            <a:r>
              <a:rPr lang="en-US" sz="2200" dirty="0">
                <a:latin typeface="Times New Roman" pitchFamily="18" charset="0"/>
                <a:cs typeface="Times New Roman" pitchFamily="18" charset="0"/>
              </a:rPr>
              <a:t>Dropping the column "salary range" , ”Department” because they have more  null column we have “country code”, “state code values and dropping unwanted column ‘job id’.</a:t>
            </a:r>
          </a:p>
          <a:p>
            <a:pPr marL="0" indent="0">
              <a:buNone/>
            </a:pPr>
            <a:endParaRPr lang="en-US" sz="2200" dirty="0">
              <a:solidFill>
                <a:srgbClr val="000000"/>
              </a:solidFill>
              <a:latin typeface="Times New Roman" pitchFamily="18" charset="0"/>
              <a:cs typeface="Times New Roman" pitchFamily="18" charset="0"/>
            </a:endParaRPr>
          </a:p>
          <a:p>
            <a:r>
              <a:rPr lang="en-US" sz="2200" dirty="0">
                <a:latin typeface="Times New Roman" pitchFamily="18" charset="0"/>
                <a:cs typeface="Times New Roman" pitchFamily="18" charset="0"/>
              </a:rPr>
              <a:t>In the 'Location'” &amp; “city name”. We are extracting city  name from it and store it in a new column “city”.</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In city we have more number of unique vales for this we did label encoding.</a:t>
            </a:r>
          </a:p>
          <a:p>
            <a:pPr marL="0" indent="0">
              <a:buNone/>
            </a:pPr>
            <a:endParaRPr lang="en-IN" sz="1600" dirty="0"/>
          </a:p>
          <a:p>
            <a:endParaRPr lang="en-US" sz="1600" dirty="0"/>
          </a:p>
        </p:txBody>
      </p:sp>
      <p:pic>
        <p:nvPicPr>
          <p:cNvPr id="5" name="Picture 4">
            <a:extLst>
              <a:ext uri="{FF2B5EF4-FFF2-40B4-BE49-F238E27FC236}">
                <a16:creationId xmlns:a16="http://schemas.microsoft.com/office/drawing/2014/main" id="{21FF3C67-2D34-4A03-A3D6-F640750B4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6320" y="2209800"/>
            <a:ext cx="5181600" cy="3581400"/>
          </a:xfrm>
          <a:prstGeom prst="rect">
            <a:avLst/>
          </a:prstGeom>
        </p:spPr>
      </p:pic>
    </p:spTree>
    <p:extLst>
      <p:ext uri="{BB962C8B-B14F-4D97-AF65-F5344CB8AC3E}">
        <p14:creationId xmlns:p14="http://schemas.microsoft.com/office/powerpoint/2010/main" val="1630555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563562"/>
          </a:xfrm>
        </p:spPr>
        <p:txBody>
          <a:bodyPr>
            <a:normAutofit fontScale="90000"/>
          </a:bodyPr>
          <a:lstStyle/>
          <a:p>
            <a:pPr algn="ctr"/>
            <a:r>
              <a:rPr lang="en-US" dirty="0"/>
              <a:t> </a:t>
            </a:r>
            <a:br>
              <a:rPr lang="en-US" dirty="0"/>
            </a:br>
            <a:r>
              <a:rPr lang="en-US" dirty="0">
                <a:solidFill>
                  <a:schemeClr val="tx1"/>
                </a:solidFill>
              </a:rPr>
              <a:t>null imputation and encoding:-</a:t>
            </a:r>
          </a:p>
        </p:txBody>
      </p:sp>
      <p:sp>
        <p:nvSpPr>
          <p:cNvPr id="3" name="Content Placeholder 2"/>
          <p:cNvSpPr>
            <a:spLocks noGrp="1"/>
          </p:cNvSpPr>
          <p:nvPr>
            <p:ph sz="quarter" idx="1"/>
          </p:nvPr>
        </p:nvSpPr>
        <p:spPr>
          <a:xfrm>
            <a:off x="762000" y="1295400"/>
            <a:ext cx="4724400" cy="4873752"/>
          </a:xfrm>
        </p:spPr>
        <p:txBody>
          <a:bodyPr>
            <a:noAutofit/>
          </a:bodyPr>
          <a:lstStyle/>
          <a:p>
            <a:r>
              <a:rPr lang="en-US" sz="2000" dirty="0">
                <a:latin typeface="Times New Roman" pitchFamily="18" charset="0"/>
                <a:cs typeface="Times New Roman" pitchFamily="18" charset="0"/>
              </a:rPr>
              <a:t>Filled the columns “function”, “industry”, “employment type” by using mode imputation.  </a:t>
            </a:r>
          </a:p>
          <a:p>
            <a:r>
              <a:rPr lang="en-US" sz="2000" dirty="0">
                <a:latin typeface="Times New Roman" pitchFamily="18" charset="0"/>
                <a:cs typeface="Times New Roman" pitchFamily="18" charset="0"/>
              </a:rPr>
              <a:t>Filled the columns “required education”, “required experience” with “unspecified” and “not applicable” respectively</a:t>
            </a:r>
          </a:p>
          <a:p>
            <a:r>
              <a:rPr lang="en-US" sz="2000" dirty="0">
                <a:latin typeface="Times New Roman" pitchFamily="18" charset="0"/>
                <a:cs typeface="Times New Roman" pitchFamily="18" charset="0"/>
              </a:rPr>
              <a:t>And all the other text columns nulls are replaced with empty spaces (“ “) for NLP purpose.</a:t>
            </a:r>
          </a:p>
          <a:p>
            <a:r>
              <a:rPr lang="en-US" sz="2000" dirty="0">
                <a:latin typeface="Times New Roman" pitchFamily="18" charset="0"/>
                <a:cs typeface="Times New Roman" pitchFamily="18" charset="0"/>
              </a:rPr>
              <a:t>For 'required_education’, ’function’, 'required_experience‘, ‘employment_type’, this columns we did dummy encoding.</a:t>
            </a:r>
          </a:p>
          <a:p>
            <a:r>
              <a:rPr lang="en-US" sz="2000" dirty="0">
                <a:latin typeface="Times New Roman" pitchFamily="18" charset="0"/>
                <a:cs typeface="Times New Roman" pitchFamily="18" charset="0"/>
              </a:rPr>
              <a:t>Label encoding for ‘industry’ column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600" y="1295400"/>
            <a:ext cx="4500880" cy="4495800"/>
          </a:xfrm>
          <a:prstGeom prst="rect">
            <a:avLst/>
          </a:prstGeom>
        </p:spPr>
      </p:pic>
    </p:spTree>
    <p:extLst>
      <p:ext uri="{BB962C8B-B14F-4D97-AF65-F5344CB8AC3E}">
        <p14:creationId xmlns:p14="http://schemas.microsoft.com/office/powerpoint/2010/main" val="376480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10337800" cy="1143000"/>
          </a:xfrm>
        </p:spPr>
        <p:txBody>
          <a:bodyPr>
            <a:normAutofit/>
          </a:bodyPr>
          <a:lstStyle/>
          <a:p>
            <a:pPr algn="ctr"/>
            <a:r>
              <a:rPr lang="en-US" sz="1800" dirty="0">
                <a:cs typeface="Times New Roman" pitchFamily="18" charset="0"/>
              </a:rPr>
              <a:t>Count plot for “required education” (to have some glance on the data in the column )</a:t>
            </a:r>
            <a:br>
              <a:rPr lang="en-IN" sz="1800" dirty="0"/>
            </a:br>
            <a:endParaRPr lang="en-US" sz="1800" dirty="0"/>
          </a:p>
        </p:txBody>
      </p:sp>
      <p:pic>
        <p:nvPicPr>
          <p:cNvPr id="4" name="Content Placeholder 5">
            <a:extLst>
              <a:ext uri="{FF2B5EF4-FFF2-40B4-BE49-F238E27FC236}">
                <a16:creationId xmlns:a16="http://schemas.microsoft.com/office/drawing/2014/main" id="{F4725892-5218-4730-B1F9-29079D97D542}"/>
              </a:ext>
            </a:extLst>
          </p:cNvPr>
          <p:cNvPicPr>
            <a:picLocks noGrp="1" noChangeAspect="1"/>
          </p:cNvPicPr>
          <p:nvPr>
            <p:ph sz="quarter" idx="1"/>
          </p:nvPr>
        </p:nvPicPr>
        <p:blipFill>
          <a:blip r:embed="rId2"/>
          <a:stretch>
            <a:fillRect/>
          </a:stretch>
        </p:blipFill>
        <p:spPr>
          <a:xfrm>
            <a:off x="1981200" y="1649830"/>
            <a:ext cx="7467600" cy="4774367"/>
          </a:xfrm>
        </p:spPr>
      </p:pic>
    </p:spTree>
    <p:extLst>
      <p:ext uri="{BB962C8B-B14F-4D97-AF65-F5344CB8AC3E}">
        <p14:creationId xmlns:p14="http://schemas.microsoft.com/office/powerpoint/2010/main" val="5287722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534</TotalTime>
  <Words>1281</Words>
  <Application>Microsoft Office PowerPoint</Application>
  <PresentationFormat>Widescreen</PresentationFormat>
  <Paragraphs>162</Paragraphs>
  <Slides>23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Century Schoolbook</vt:lpstr>
      <vt:lpstr>Roboto</vt:lpstr>
      <vt:lpstr>Times New Roman</vt:lpstr>
      <vt:lpstr>Wingdings</vt:lpstr>
      <vt:lpstr>Wingdings 2</vt:lpstr>
      <vt:lpstr>Oriel</vt:lpstr>
      <vt:lpstr>fake job prediction analysis</vt:lpstr>
      <vt:lpstr>    </vt:lpstr>
      <vt:lpstr>Project overview:-</vt:lpstr>
      <vt:lpstr>  </vt:lpstr>
      <vt:lpstr>Table of variables:-</vt:lpstr>
      <vt:lpstr> </vt:lpstr>
      <vt:lpstr>Data Cleaning:-</vt:lpstr>
      <vt:lpstr>  null imputation and encoding:-</vt:lpstr>
      <vt:lpstr>Count plot for “required education” (to have some glance on the data in the column ) </vt:lpstr>
      <vt:lpstr>Count plot for “City” column (to have some glance on the data in the column) </vt:lpstr>
      <vt:lpstr>Count plot for “required experience” ( to have some glance on the data in the column ) </vt:lpstr>
      <vt:lpstr>Natural language processing:- </vt:lpstr>
      <vt:lpstr>Nlp on “description” column:-</vt:lpstr>
      <vt:lpstr>  </vt:lpstr>
      <vt:lpstr>Top 20 words from the world cloud:-</vt:lpstr>
      <vt:lpstr>TFIDF:-</vt:lpstr>
      <vt:lpstr>Model building:-</vt:lpstr>
      <vt:lpstr> </vt:lpstr>
      <vt:lpstr> Improvisation:- </vt:lpstr>
      <vt:lpstr>Final model score:-</vt:lpstr>
      <vt:lpstr>ROC auc curve for final model:-</vt:lpstr>
      <vt:lpstr>Project deployment:-</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dc:title>
  <dc:creator>Yashwanth Raj</dc:creator>
  <cp:lastModifiedBy>sai kumar</cp:lastModifiedBy>
  <cp:revision>39</cp:revision>
  <dcterms:created xsi:type="dcterms:W3CDTF">2021-08-15T05:41:37Z</dcterms:created>
  <dcterms:modified xsi:type="dcterms:W3CDTF">2021-08-18T08:02:34Z</dcterms:modified>
</cp:coreProperties>
</file>