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3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75" r:id="rId15"/>
    <p:sldId id="264" r:id="rId16"/>
    <p:sldId id="26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ED8"/>
    <a:srgbClr val="112B43"/>
    <a:srgbClr val="004ADE"/>
    <a:srgbClr val="F7BFC8"/>
    <a:srgbClr val="E5C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DEE7-EA5E-4012-8E10-991A17C8F96F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7F928-80D7-4ABD-9A5D-7A173BB3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9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9619-5708-4E1B-899B-1B491B23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33FBC-6C40-4B60-B7A3-1BCF2255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A758-26E0-4E5C-ACF5-BC72BED9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263-FB26-4BC4-8C54-F6DF5D5E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882D-8C22-4372-8549-FBE2BC9E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0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1EC4-6BA8-41C5-9FD9-F5EB994C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AF164-D0E0-402D-A2C0-9D7E4CE77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4D5A-588D-4D4A-9A22-1A635C59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159B-9C3D-4B87-B102-CACA84FF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48C0-CA44-49F4-9A51-53F8CB88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1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46DC9-D6C0-418A-9FC3-6344C7727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C16EF-FC6C-4F32-9E17-021320AA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7196-D86C-448A-BA23-3EEE8451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4A59-049A-4F1B-98D2-B9BCAA03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EB1E-6DB4-4E32-B832-61D9EBF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182E-B7E8-476C-8D16-0A6F776C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AB78-6D49-447A-A2AE-56CA91CF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40FA-0A4F-40D4-9460-3638C79B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5F67-CE87-4F59-8303-4E9A1A58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E051-9644-4864-97E7-0C1FA690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2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0CC0-26E6-40F8-AFA5-97417499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E48A-AE41-47C1-AEDC-DD049D09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8D66-35E9-482B-BBDA-7341B40E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5BBC-DD74-464A-84D3-F0A8FAD4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A0A6-3A86-4ACA-9E11-FBCF5061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5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C0E5-690A-4E4E-9292-3CC5F5CC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3359-36F2-49CB-B75F-68AF4B0F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B5CC-5A30-4D79-8927-1CC4243F5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54335-6BE6-4F17-9A0B-24360079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EA5B-3FFC-43AF-AD1F-910F5126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83B0B-9329-43C1-91BD-BB8A3C41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0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BA34-BA39-4C4C-8F3A-41C4C8CF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4EDC-23B9-400C-AE5B-BC0A1AA0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BA079-7F07-402E-BB18-18815D799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232CB-2D1F-40E7-9754-D1595545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D042-960E-4397-A135-B595AF491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6BA4D-5299-4DF7-A870-E04EAB3A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C073D-C80B-46D2-A19A-B537B372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0080C-C683-4469-96D5-C14D1204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E22B-4CC4-42D9-BB2A-04DC706C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C2BCD-D49D-433E-BB48-7CA25DA3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01D16-DEA2-4259-8976-0590F09D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B34E0-3041-483C-962C-08BFD255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81BED-BB12-4A81-989E-B8AEC96D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51D20-94BB-47A8-85A9-6035D393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4CE8D-7FDD-42B0-A499-3B43A6FA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D3B6-E8C3-4423-B879-529DF6D4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ED55-649D-4411-A7EB-B9734F5B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2B751-481C-4915-A202-8BDAF597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DF21-1C13-4A54-9A4E-3E109A80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BB83-9C72-4BA8-8336-3CB8F630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432EF-168B-4C2F-BCD0-874E355D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CF8A-2C83-4299-8577-C046D761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951BF-59D6-425A-9FFC-53BF6CD24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AEEAF-2D0A-4C33-9B75-4B6B73809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AA1A-27F5-4A1F-ADD6-35D0E520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D325-72C1-41A7-9E13-E958B136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4D25B-EBDD-412F-AB8C-8D33C3E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221FF-BDC9-46E3-90F4-F55FF397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F5D0-28FC-42D0-B916-EB6CF4EA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A2A3-CB68-4CA3-B43E-4EC10298E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E316-BA67-4539-96B4-601923EB504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5A86-B5F0-4692-A1FE-25011C23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2889-A032-459F-8B1D-B1C9539A3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59D3-2D5C-45B0-B306-00A5649FD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3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90D50-E244-4204-ABF8-D863CB36C2D5}"/>
              </a:ext>
            </a:extLst>
          </p:cNvPr>
          <p:cNvSpPr txBox="1"/>
          <p:nvPr/>
        </p:nvSpPr>
        <p:spPr>
          <a:xfrm>
            <a:off x="385762" y="2354640"/>
            <a:ext cx="9072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accent2">
                    <a:lumMod val="75000"/>
                  </a:schemeClr>
                </a:solidFill>
              </a:rPr>
              <a:t>Ad_Hoc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A6E5-F240-4364-AE29-42EA8C7AEE0E}"/>
              </a:ext>
            </a:extLst>
          </p:cNvPr>
          <p:cNvSpPr txBox="1"/>
          <p:nvPr/>
        </p:nvSpPr>
        <p:spPr>
          <a:xfrm>
            <a:off x="561976" y="4019550"/>
            <a:ext cx="384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Goods</a:t>
            </a:r>
          </a:p>
        </p:txBody>
      </p:sp>
      <p:pic>
        <p:nvPicPr>
          <p:cNvPr id="5" name="Graphic 4" descr="Shopping cart">
            <a:extLst>
              <a:ext uri="{FF2B5EF4-FFF2-40B4-BE49-F238E27FC236}">
                <a16:creationId xmlns:a16="http://schemas.microsoft.com/office/drawing/2014/main" id="{DE119E7C-F0BE-4661-9E21-F29B2502B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5325" y="3924300"/>
            <a:ext cx="873918" cy="80313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60EEA8-60D2-474D-8980-9731E751E497}"/>
              </a:ext>
            </a:extLst>
          </p:cNvPr>
          <p:cNvSpPr/>
          <p:nvPr/>
        </p:nvSpPr>
        <p:spPr>
          <a:xfrm>
            <a:off x="385762" y="4727436"/>
            <a:ext cx="6119813" cy="16841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1EACF-CD97-4699-8427-B2F4EC9FE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85738"/>
            <a:ext cx="1980065" cy="1709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964AA-6362-428B-A307-34F282AEB827}"/>
              </a:ext>
            </a:extLst>
          </p:cNvPr>
          <p:cNvSpPr txBox="1"/>
          <p:nvPr/>
        </p:nvSpPr>
        <p:spPr>
          <a:xfrm>
            <a:off x="9458325" y="5876925"/>
            <a:ext cx="337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CREATED BY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ROHITH KANDULA</a:t>
            </a:r>
          </a:p>
        </p:txBody>
      </p:sp>
    </p:spTree>
    <p:extLst>
      <p:ext uri="{BB962C8B-B14F-4D97-AF65-F5344CB8AC3E}">
        <p14:creationId xmlns:p14="http://schemas.microsoft.com/office/powerpoint/2010/main" val="196349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25B2FF-767A-418E-9AB1-4BAFDC7A6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" y="2423117"/>
            <a:ext cx="4640795" cy="1596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65705-7B6C-4EA7-9B80-026B1B914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51" y="1163769"/>
            <a:ext cx="5974598" cy="4282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041946-4363-4485-A9FD-A044D60E02A2}"/>
              </a:ext>
            </a:extLst>
          </p:cNvPr>
          <p:cNvSpPr txBox="1"/>
          <p:nvPr/>
        </p:nvSpPr>
        <p:spPr>
          <a:xfrm>
            <a:off x="277906" y="98612"/>
            <a:ext cx="1170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4. Follow-up: Which segment had the most increase in unique products in 2021 vs 2020? The final </a:t>
            </a:r>
            <a:r>
              <a:rPr lang="en-IN" dirty="0">
                <a:latin typeface="Proxinoma"/>
              </a:rPr>
              <a:t>output contains these fields,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7EB29-4E37-4C14-AE7A-B0E66EF6A3EB}"/>
              </a:ext>
            </a:extLst>
          </p:cNvPr>
          <p:cNvSpPr txBox="1"/>
          <p:nvPr/>
        </p:nvSpPr>
        <p:spPr>
          <a:xfrm>
            <a:off x="1694329" y="744943"/>
            <a:ext cx="253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segment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product_count_2020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product_count_2021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0FCF8EF-6489-403D-9A5B-6501EE3AC9CB}"/>
              </a:ext>
            </a:extLst>
          </p:cNvPr>
          <p:cNvSpPr/>
          <p:nvPr/>
        </p:nvSpPr>
        <p:spPr>
          <a:xfrm>
            <a:off x="4975412" y="2814918"/>
            <a:ext cx="519953" cy="493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13975-95F6-4CA2-BD8A-C611640948F0}"/>
              </a:ext>
            </a:extLst>
          </p:cNvPr>
          <p:cNvSpPr txBox="1"/>
          <p:nvPr/>
        </p:nvSpPr>
        <p:spPr>
          <a:xfrm>
            <a:off x="0" y="4861805"/>
            <a:ext cx="266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FDC55-7493-4B4B-BDB1-3F7E8DE14DBA}"/>
              </a:ext>
            </a:extLst>
          </p:cNvPr>
          <p:cNvSpPr txBox="1"/>
          <p:nvPr/>
        </p:nvSpPr>
        <p:spPr>
          <a:xfrm>
            <a:off x="123700" y="5593976"/>
            <a:ext cx="1170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Accessories having the largest , Notebook and  Peripherals has the moderate increase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Storage and Networking are experiencing the slower production growth compare to others.</a:t>
            </a:r>
          </a:p>
        </p:txBody>
      </p:sp>
    </p:spTree>
    <p:extLst>
      <p:ext uri="{BB962C8B-B14F-4D97-AF65-F5344CB8AC3E}">
        <p14:creationId xmlns:p14="http://schemas.microsoft.com/office/powerpoint/2010/main" val="21007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001B30-C1F0-4DB4-828E-FBBB1574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05" y="2310408"/>
            <a:ext cx="7317772" cy="1427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D4E69-C5FD-44DC-B733-29C7A1C1C733}"/>
              </a:ext>
            </a:extLst>
          </p:cNvPr>
          <p:cNvSpPr txBox="1"/>
          <p:nvPr/>
        </p:nvSpPr>
        <p:spPr>
          <a:xfrm>
            <a:off x="331694" y="179294"/>
            <a:ext cx="1167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5. Get the products that have the highest and lowest manufacturing costs. The final output should contain these fields</a:t>
            </a:r>
            <a:r>
              <a:rPr lang="en-US" sz="2400" dirty="0">
                <a:latin typeface="Proxinoma"/>
              </a:rPr>
              <a:t>,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42892-2DC9-4DE9-98A1-1AA26DC588F7}"/>
              </a:ext>
            </a:extLst>
          </p:cNvPr>
          <p:cNvSpPr txBox="1"/>
          <p:nvPr/>
        </p:nvSpPr>
        <p:spPr>
          <a:xfrm>
            <a:off x="3592275" y="640959"/>
            <a:ext cx="2647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  <a:latin typeface="Proxinoma"/>
            </a:endParaRP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product_code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manufacturing_cost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9F362-8EAD-49B0-A167-AE3A564659B6}"/>
              </a:ext>
            </a:extLst>
          </p:cNvPr>
          <p:cNvSpPr txBox="1"/>
          <p:nvPr/>
        </p:nvSpPr>
        <p:spPr>
          <a:xfrm>
            <a:off x="331694" y="4145432"/>
            <a:ext cx="2277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Insights:</a:t>
            </a:r>
          </a:p>
          <a:p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1F03D-6D69-4092-9AEC-6D6E74B4522B}"/>
              </a:ext>
            </a:extLst>
          </p:cNvPr>
          <p:cNvSpPr txBox="1"/>
          <p:nvPr/>
        </p:nvSpPr>
        <p:spPr>
          <a:xfrm>
            <a:off x="448235" y="4876800"/>
            <a:ext cx="1155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Mouse: </a:t>
            </a:r>
            <a:r>
              <a:rPr lang="en-US" b="1" dirty="0">
                <a:latin typeface="Proxinoma"/>
              </a:rPr>
              <a:t>AQ Master wired x1 Ms has the Low manufacturing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roxinoma"/>
              </a:rPr>
              <a:t>Personal Desktop: AQ Home Allin 1 Gen 2 has the High manufacturing cost.</a:t>
            </a:r>
            <a:endParaRPr lang="en-IN" b="1" dirty="0">
              <a:latin typeface="Proxinoma"/>
            </a:endParaRPr>
          </a:p>
        </p:txBody>
      </p:sp>
    </p:spTree>
    <p:extLst>
      <p:ext uri="{BB962C8B-B14F-4D97-AF65-F5344CB8AC3E}">
        <p14:creationId xmlns:p14="http://schemas.microsoft.com/office/powerpoint/2010/main" val="114752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6CA8FF-6996-469C-B1B8-E427F6C04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4" y="2207950"/>
            <a:ext cx="3467100" cy="1886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D91822-E423-49C3-9D54-6A3209C4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0" y="1032952"/>
            <a:ext cx="5025973" cy="449626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B2435B6-E6C3-4417-A3C1-EE6E9C323FC7}"/>
              </a:ext>
            </a:extLst>
          </p:cNvPr>
          <p:cNvSpPr/>
          <p:nvPr/>
        </p:nvSpPr>
        <p:spPr>
          <a:xfrm>
            <a:off x="4159624" y="2707341"/>
            <a:ext cx="1264023" cy="57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43016-3589-459B-8DD6-2447907067FB}"/>
              </a:ext>
            </a:extLst>
          </p:cNvPr>
          <p:cNvSpPr txBox="1"/>
          <p:nvPr/>
        </p:nvSpPr>
        <p:spPr>
          <a:xfrm>
            <a:off x="152400" y="80682"/>
            <a:ext cx="1163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6. Generate a report which contains the top 5 customers who received an average high </a:t>
            </a:r>
            <a:r>
              <a:rPr lang="en-US" dirty="0" err="1">
                <a:latin typeface="Proxinoma"/>
              </a:rPr>
              <a:t>pre_invoice_discount_pct</a:t>
            </a:r>
            <a:r>
              <a:rPr lang="en-US" dirty="0">
                <a:latin typeface="Proxinoma"/>
              </a:rPr>
              <a:t> for the fiscal year 2021 and in the Indian market. The final output </a:t>
            </a:r>
            <a:r>
              <a:rPr lang="en-IN" dirty="0">
                <a:latin typeface="Proxinoma"/>
              </a:rPr>
              <a:t>contains these fields,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E4699-5538-414D-BEDB-53F41ECF450D}"/>
              </a:ext>
            </a:extLst>
          </p:cNvPr>
          <p:cNvSpPr txBox="1"/>
          <p:nvPr/>
        </p:nvSpPr>
        <p:spPr>
          <a:xfrm>
            <a:off x="959224" y="950259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customer_code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customer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average_discount_percentage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59F10-6DAE-4920-8E67-DCC4C810D97A}"/>
              </a:ext>
            </a:extLst>
          </p:cNvPr>
          <p:cNvSpPr txBox="1"/>
          <p:nvPr/>
        </p:nvSpPr>
        <p:spPr>
          <a:xfrm>
            <a:off x="464484" y="4921624"/>
            <a:ext cx="2717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Insights:</a:t>
            </a:r>
          </a:p>
          <a:p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13EEB-BC09-44C2-A2E3-9DD2D9C1CBB4}"/>
              </a:ext>
            </a:extLst>
          </p:cNvPr>
          <p:cNvSpPr txBox="1"/>
          <p:nvPr/>
        </p:nvSpPr>
        <p:spPr>
          <a:xfrm>
            <a:off x="464484" y="5656729"/>
            <a:ext cx="1132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Flipkart has given the Highest average pre-invoice discount.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Amazon has given the Lowest.</a:t>
            </a:r>
          </a:p>
        </p:txBody>
      </p:sp>
    </p:spTree>
    <p:extLst>
      <p:ext uri="{BB962C8B-B14F-4D97-AF65-F5344CB8AC3E}">
        <p14:creationId xmlns:p14="http://schemas.microsoft.com/office/powerpoint/2010/main" val="184986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08276-36FB-41FB-93BD-4D84201F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6" y="760295"/>
            <a:ext cx="3654104" cy="5803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CFCA7A-3B06-4D1A-8576-11F3C50F8928}"/>
              </a:ext>
            </a:extLst>
          </p:cNvPr>
          <p:cNvCxnSpPr>
            <a:cxnSpLocks/>
          </p:cNvCxnSpPr>
          <p:nvPr/>
        </p:nvCxnSpPr>
        <p:spPr>
          <a:xfrm>
            <a:off x="7324165" y="3799354"/>
            <a:ext cx="3666564" cy="0"/>
          </a:xfrm>
          <a:prstGeom prst="line">
            <a:avLst/>
          </a:prstGeom>
          <a:effectLst>
            <a:glow rad="76200">
              <a:schemeClr val="accent1">
                <a:alpha val="34000"/>
              </a:schemeClr>
            </a:glow>
            <a:outerShdw blurRad="215900" dist="50800" dir="5400000" sx="107000" sy="107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382FEB-B776-42EC-970C-A4870CDBA3C2}"/>
              </a:ext>
            </a:extLst>
          </p:cNvPr>
          <p:cNvSpPr txBox="1"/>
          <p:nvPr/>
        </p:nvSpPr>
        <p:spPr>
          <a:xfrm>
            <a:off x="152400" y="0"/>
            <a:ext cx="1194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7. Get the complete report of the Gross sales amount for the customer “Atliq Exclusive” for each month. This analysis helps to get an idea of low and high-performing months and take strategic decisions. The final </a:t>
            </a:r>
            <a:r>
              <a:rPr lang="en-IN" dirty="0">
                <a:latin typeface="Proxinoma"/>
              </a:rPr>
              <a:t>report contains these columns: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C6B98-761B-426E-B8CE-3419CB19B252}"/>
              </a:ext>
            </a:extLst>
          </p:cNvPr>
          <p:cNvSpPr txBox="1"/>
          <p:nvPr/>
        </p:nvSpPr>
        <p:spPr>
          <a:xfrm>
            <a:off x="10978270" y="1398494"/>
            <a:ext cx="1213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FY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D4E1A-0B97-4F0D-AEE7-2EE07F7AF742}"/>
              </a:ext>
            </a:extLst>
          </p:cNvPr>
          <p:cNvSpPr txBox="1"/>
          <p:nvPr/>
        </p:nvSpPr>
        <p:spPr>
          <a:xfrm>
            <a:off x="10990729" y="4216604"/>
            <a:ext cx="1111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FY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F42D1-79FC-487F-8488-491510851C86}"/>
              </a:ext>
            </a:extLst>
          </p:cNvPr>
          <p:cNvSpPr txBox="1"/>
          <p:nvPr/>
        </p:nvSpPr>
        <p:spPr>
          <a:xfrm>
            <a:off x="2545976" y="851647"/>
            <a:ext cx="329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Month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Year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Gross sales Amount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EF0B5-FC33-4CF9-A5DB-1216887FF5D3}"/>
              </a:ext>
            </a:extLst>
          </p:cNvPr>
          <p:cNvSpPr txBox="1"/>
          <p:nvPr/>
        </p:nvSpPr>
        <p:spPr>
          <a:xfrm>
            <a:off x="322729" y="3774607"/>
            <a:ext cx="272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38336-6D04-4C9C-B5B9-03B712A73D2D}"/>
              </a:ext>
            </a:extLst>
          </p:cNvPr>
          <p:cNvSpPr txBox="1"/>
          <p:nvPr/>
        </p:nvSpPr>
        <p:spPr>
          <a:xfrm>
            <a:off x="322729" y="4425297"/>
            <a:ext cx="680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Overall Lowest Gross sales is recorded in March(2020).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The highest in the Overall Sales Recorded in November(2020).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73.8% of the total gross sales is in FY 2021.</a:t>
            </a:r>
          </a:p>
        </p:txBody>
      </p:sp>
    </p:spTree>
    <p:extLst>
      <p:ext uri="{BB962C8B-B14F-4D97-AF65-F5344CB8AC3E}">
        <p14:creationId xmlns:p14="http://schemas.microsoft.com/office/powerpoint/2010/main" val="156532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0E4F9-5251-45C9-9C5A-FAEF30C7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47" y="0"/>
            <a:ext cx="9790204" cy="5120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630BAE-BF1C-4082-A7FD-418AD59B8384}"/>
              </a:ext>
            </a:extLst>
          </p:cNvPr>
          <p:cNvSpPr txBox="1"/>
          <p:nvPr/>
        </p:nvSpPr>
        <p:spPr>
          <a:xfrm>
            <a:off x="342900" y="524351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Reason: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54DFC-0322-4EE3-A448-3295893B7B8D}"/>
              </a:ext>
            </a:extLst>
          </p:cNvPr>
          <p:cNvSpPr txBox="1"/>
          <p:nvPr/>
        </p:nvSpPr>
        <p:spPr>
          <a:xfrm>
            <a:off x="342900" y="5810250"/>
            <a:ext cx="1123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Due  to covid_19 there has been a very low Gross sales in the month of March and April in 2020.</a:t>
            </a:r>
          </a:p>
        </p:txBody>
      </p:sp>
    </p:spTree>
    <p:extLst>
      <p:ext uri="{BB962C8B-B14F-4D97-AF65-F5344CB8AC3E}">
        <p14:creationId xmlns:p14="http://schemas.microsoft.com/office/powerpoint/2010/main" val="320088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AA92B2C-F442-4E71-BAC1-419C8BF06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3" b="3640"/>
          <a:stretch/>
        </p:blipFill>
        <p:spPr>
          <a:xfrm>
            <a:off x="5937652" y="1135179"/>
            <a:ext cx="4911323" cy="4170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E6B83-C98E-4D7C-846B-C7E0E1BBEB5E}"/>
              </a:ext>
            </a:extLst>
          </p:cNvPr>
          <p:cNvSpPr txBox="1"/>
          <p:nvPr/>
        </p:nvSpPr>
        <p:spPr>
          <a:xfrm>
            <a:off x="228600" y="66675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8. In which quarter of 2020, got the maximum </a:t>
            </a:r>
            <a:r>
              <a:rPr lang="en-US" dirty="0" err="1">
                <a:latin typeface="Proxinoma"/>
              </a:rPr>
              <a:t>total_sold_quantity</a:t>
            </a:r>
            <a:r>
              <a:rPr lang="en-US" dirty="0">
                <a:latin typeface="Proxinoma"/>
              </a:rPr>
              <a:t>? The final output contains these fields sorted by the </a:t>
            </a:r>
            <a:r>
              <a:rPr lang="en-US" dirty="0" err="1">
                <a:latin typeface="Proxinoma"/>
              </a:rPr>
              <a:t>total_sold_quantity</a:t>
            </a:r>
            <a:r>
              <a:rPr lang="en-US" dirty="0">
                <a:latin typeface="Proxinoma"/>
              </a:rPr>
              <a:t>,</a:t>
            </a:r>
            <a:endParaRPr lang="en-IN" dirty="0">
              <a:latin typeface="Proxin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9EA18-B264-4908-A1E5-3D0F72CB62C7}"/>
              </a:ext>
            </a:extLst>
          </p:cNvPr>
          <p:cNvSpPr txBox="1"/>
          <p:nvPr/>
        </p:nvSpPr>
        <p:spPr>
          <a:xfrm>
            <a:off x="1685925" y="876300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Quarter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total_sold_quantity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DC915-7D6B-476E-900E-E49B0E118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1" y="1628775"/>
            <a:ext cx="3056381" cy="3600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FABA983-EB48-4F52-9F63-F03728211EE4}"/>
              </a:ext>
            </a:extLst>
          </p:cNvPr>
          <p:cNvSpPr/>
          <p:nvPr/>
        </p:nvSpPr>
        <p:spPr>
          <a:xfrm>
            <a:off x="4029075" y="2860056"/>
            <a:ext cx="1398654" cy="77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6457F-B11A-41FC-A261-94E99AD919B9}"/>
              </a:ext>
            </a:extLst>
          </p:cNvPr>
          <p:cNvSpPr txBox="1"/>
          <p:nvPr/>
        </p:nvSpPr>
        <p:spPr>
          <a:xfrm>
            <a:off x="142875" y="5305741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58866-BD4C-47E8-B40A-894035A2A566}"/>
              </a:ext>
            </a:extLst>
          </p:cNvPr>
          <p:cNvSpPr txBox="1"/>
          <p:nvPr/>
        </p:nvSpPr>
        <p:spPr>
          <a:xfrm>
            <a:off x="142875" y="5890516"/>
            <a:ext cx="1190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Proxinoma"/>
              </a:rPr>
              <a:t>Qtr</a:t>
            </a:r>
            <a:r>
              <a:rPr lang="en-IN" b="1" dirty="0">
                <a:latin typeface="Proxinoma"/>
              </a:rPr>
              <a:t> has recorded the highest sales and Q3 is the lowest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roxinoma"/>
              </a:rPr>
              <a:t>December and march has recorded the highest and the lowest respectively By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Proxinoma"/>
            </a:endParaRPr>
          </a:p>
        </p:txBody>
      </p:sp>
    </p:spTree>
    <p:extLst>
      <p:ext uri="{BB962C8B-B14F-4D97-AF65-F5344CB8AC3E}">
        <p14:creationId xmlns:p14="http://schemas.microsoft.com/office/powerpoint/2010/main" val="18254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1858EF-654D-4B73-AB2E-886F19989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6" y="2726221"/>
            <a:ext cx="4481799" cy="1463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64D317-2741-4C5F-A3D4-D63E0CA7BB4E}"/>
              </a:ext>
            </a:extLst>
          </p:cNvPr>
          <p:cNvSpPr txBox="1"/>
          <p:nvPr/>
        </p:nvSpPr>
        <p:spPr>
          <a:xfrm>
            <a:off x="88376" y="66675"/>
            <a:ext cx="1192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9. Which channel helped to bring more gross sales in the fiscal year 2021 and the percentage of contribution? The final output contains these fields,</a:t>
            </a:r>
            <a:endParaRPr lang="en-IN" dirty="0">
              <a:latin typeface="Proxin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F7EC5-92CC-4910-AA54-900E09B8874F}"/>
              </a:ext>
            </a:extLst>
          </p:cNvPr>
          <p:cNvSpPr txBox="1"/>
          <p:nvPr/>
        </p:nvSpPr>
        <p:spPr>
          <a:xfrm>
            <a:off x="4029075" y="713006"/>
            <a:ext cx="305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channel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gross_sales_mln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percentage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6BDDE5-C3B8-4561-A375-60966BF6C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3766" r="2439" b="5367"/>
          <a:stretch/>
        </p:blipFill>
        <p:spPr>
          <a:xfrm>
            <a:off x="6643594" y="1636336"/>
            <a:ext cx="5004457" cy="377124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9B0981-0266-4713-83B3-AEC2D03B2D5A}"/>
              </a:ext>
            </a:extLst>
          </p:cNvPr>
          <p:cNvSpPr/>
          <p:nvPr/>
        </p:nvSpPr>
        <p:spPr>
          <a:xfrm>
            <a:off x="5297225" y="3186112"/>
            <a:ext cx="7524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90A40-17B4-4FE6-9BC9-B7FBF5E1D4C8}"/>
              </a:ext>
            </a:extLst>
          </p:cNvPr>
          <p:cNvSpPr txBox="1"/>
          <p:nvPr/>
        </p:nvSpPr>
        <p:spPr>
          <a:xfrm>
            <a:off x="171450" y="4781550"/>
            <a:ext cx="233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330D3-5255-44B8-B4EA-B7D86A211EAA}"/>
              </a:ext>
            </a:extLst>
          </p:cNvPr>
          <p:cNvSpPr txBox="1"/>
          <p:nvPr/>
        </p:nvSpPr>
        <p:spPr>
          <a:xfrm>
            <a:off x="88376" y="5495925"/>
            <a:ext cx="11989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roxinoma"/>
              </a:rPr>
              <a:t>1. "Retailer" channel played a significant role by contributing 73.22% to the company's highest sales.</a:t>
            </a:r>
          </a:p>
          <a:p>
            <a:r>
              <a:rPr lang="en-US" b="1" dirty="0">
                <a:latin typeface="Proxinoma"/>
              </a:rPr>
              <a:t>2. On the other hand, the "Distributor" channel had the lowest contribution percentage, accounting for just 11.31% of the total sales.</a:t>
            </a:r>
            <a:endParaRPr lang="en-IN" b="1" dirty="0">
              <a:latin typeface="Proxinoma"/>
            </a:endParaRPr>
          </a:p>
        </p:txBody>
      </p:sp>
    </p:spTree>
    <p:extLst>
      <p:ext uri="{BB962C8B-B14F-4D97-AF65-F5344CB8AC3E}">
        <p14:creationId xmlns:p14="http://schemas.microsoft.com/office/powerpoint/2010/main" val="280067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CDE2A-72AD-40CD-975B-4BF7CBDA11DC}"/>
              </a:ext>
            </a:extLst>
          </p:cNvPr>
          <p:cNvSpPr txBox="1"/>
          <p:nvPr/>
        </p:nvSpPr>
        <p:spPr>
          <a:xfrm>
            <a:off x="152400" y="104775"/>
            <a:ext cx="1185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10. Get the Top 3 products in each division that have a high </a:t>
            </a:r>
            <a:r>
              <a:rPr lang="en-US" dirty="0" err="1">
                <a:latin typeface="Proxinoma"/>
              </a:rPr>
              <a:t>total_sold_quantity</a:t>
            </a:r>
            <a:r>
              <a:rPr lang="en-US" dirty="0">
                <a:latin typeface="Proxinoma"/>
              </a:rPr>
              <a:t> in the </a:t>
            </a:r>
            <a:r>
              <a:rPr lang="en-US" dirty="0" err="1">
                <a:latin typeface="Proxinoma"/>
              </a:rPr>
              <a:t>fiscal_year</a:t>
            </a:r>
            <a:r>
              <a:rPr lang="en-US" dirty="0">
                <a:latin typeface="Proxinoma"/>
              </a:rPr>
              <a:t> 2021? The final output contains these fields,</a:t>
            </a:r>
            <a:endParaRPr lang="en-IN" dirty="0">
              <a:latin typeface="Proxin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82114-770A-44D8-9E17-2C58355BF585}"/>
              </a:ext>
            </a:extLst>
          </p:cNvPr>
          <p:cNvSpPr txBox="1"/>
          <p:nvPr/>
        </p:nvSpPr>
        <p:spPr>
          <a:xfrm>
            <a:off x="3695700" y="561975"/>
            <a:ext cx="3667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division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product_code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total_sold_quantity</a:t>
            </a:r>
          </a:p>
          <a:p>
            <a:pPr algn="ct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rank_order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54796-337D-481C-8533-E739774A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8" y="2057333"/>
            <a:ext cx="7177373" cy="3113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84688-FBFE-448C-A7B8-9EE5F15DA0BD}"/>
              </a:ext>
            </a:extLst>
          </p:cNvPr>
          <p:cNvSpPr txBox="1"/>
          <p:nvPr/>
        </p:nvSpPr>
        <p:spPr>
          <a:xfrm>
            <a:off x="333375" y="5171047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roxinoma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A1110-0ACB-4BE8-90E9-D5DC697D7A8D}"/>
              </a:ext>
            </a:extLst>
          </p:cNvPr>
          <p:cNvSpPr txBox="1"/>
          <p:nvPr/>
        </p:nvSpPr>
        <p:spPr>
          <a:xfrm>
            <a:off x="228600" y="5822497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roxinoma"/>
              </a:rPr>
              <a:t> In each division, there are unique product variants that appear twice within the top three products for that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roxinoma"/>
              </a:rPr>
              <a:t> Across all divisions, the top three products list includes distinct product variants that repeat.</a:t>
            </a:r>
            <a:endParaRPr lang="en-IN" b="1" dirty="0">
              <a:latin typeface="Proxinoma"/>
            </a:endParaRPr>
          </a:p>
        </p:txBody>
      </p:sp>
    </p:spTree>
    <p:extLst>
      <p:ext uri="{BB962C8B-B14F-4D97-AF65-F5344CB8AC3E}">
        <p14:creationId xmlns:p14="http://schemas.microsoft.com/office/powerpoint/2010/main" val="115385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6257E-E579-4AF0-B3BB-0CB415E0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12"/>
            <a:ext cx="3851110" cy="2654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9904F-76CE-4623-B824-68A057E7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68" y="2433264"/>
            <a:ext cx="3870802" cy="2654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63670-DB70-4B93-B2D1-906BA2360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43" y="4081090"/>
            <a:ext cx="3853107" cy="2654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77765-7B66-4842-AC5D-1EC4AB199EFD}"/>
              </a:ext>
            </a:extLst>
          </p:cNvPr>
          <p:cNvSpPr txBox="1"/>
          <p:nvPr/>
        </p:nvSpPr>
        <p:spPr>
          <a:xfrm>
            <a:off x="2668619" y="32486"/>
            <a:ext cx="827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Top 3</a:t>
            </a:r>
            <a:r>
              <a:rPr lang="en-US" sz="2800" dirty="0"/>
              <a:t> highest-selling products by </a:t>
            </a:r>
            <a:r>
              <a:rPr lang="en-US" sz="2800" b="1" dirty="0"/>
              <a:t>Division </a:t>
            </a:r>
            <a:r>
              <a:rPr lang="en-US" sz="2800" dirty="0"/>
              <a:t>for </a:t>
            </a:r>
            <a:r>
              <a:rPr lang="en-US" sz="2800" b="1" dirty="0"/>
              <a:t>FY 2021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9254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A11C60-F272-4DE0-8F4C-4EF53B03EC63}"/>
              </a:ext>
            </a:extLst>
          </p:cNvPr>
          <p:cNvSpPr/>
          <p:nvPr/>
        </p:nvSpPr>
        <p:spPr>
          <a:xfrm>
            <a:off x="4183298" y="2967335"/>
            <a:ext cx="3825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33363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DFF5A-23C9-4356-832B-5E0FCFB7463E}"/>
              </a:ext>
            </a:extLst>
          </p:cNvPr>
          <p:cNvSpPr txBox="1"/>
          <p:nvPr/>
        </p:nvSpPr>
        <p:spPr>
          <a:xfrm>
            <a:off x="285750" y="266700"/>
            <a:ext cx="369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rgbClr val="002060"/>
                </a:solidFill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B71F9-012F-469E-8CC1-8F345E924F55}"/>
              </a:ext>
            </a:extLst>
          </p:cNvPr>
          <p:cNvSpPr txBox="1"/>
          <p:nvPr/>
        </p:nvSpPr>
        <p:spPr>
          <a:xfrm>
            <a:off x="3790950" y="3104079"/>
            <a:ext cx="407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accent2">
                    <a:lumMod val="75000"/>
                  </a:schemeClr>
                </a:solidFill>
              </a:rPr>
              <a:t>Company’s detail and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E980D-0E60-44BB-92A9-48BC47C786F4}"/>
              </a:ext>
            </a:extLst>
          </p:cNvPr>
          <p:cNvSpPr txBox="1"/>
          <p:nvPr/>
        </p:nvSpPr>
        <p:spPr>
          <a:xfrm>
            <a:off x="3981450" y="1953429"/>
            <a:ext cx="369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002060"/>
                </a:solidFill>
              </a:rPr>
              <a:t>WHAT?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AB4FC-16F1-4DC9-98BB-A18BC6D7E539}"/>
              </a:ext>
            </a:extLst>
          </p:cNvPr>
          <p:cNvSpPr txBox="1"/>
          <p:nvPr/>
        </p:nvSpPr>
        <p:spPr>
          <a:xfrm>
            <a:off x="8267700" y="5580847"/>
            <a:ext cx="3786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accent2">
                    <a:lumMod val="75000"/>
                  </a:schemeClr>
                </a:solidFill>
              </a:rPr>
              <a:t>Data, Requests, and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B25A9-BB6D-43E1-9611-F53D1F4B6979}"/>
              </a:ext>
            </a:extLst>
          </p:cNvPr>
          <p:cNvSpPr txBox="1"/>
          <p:nvPr/>
        </p:nvSpPr>
        <p:spPr>
          <a:xfrm>
            <a:off x="8267700" y="4257408"/>
            <a:ext cx="3705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002060"/>
                </a:solidFill>
              </a:rPr>
              <a:t>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3BFEA-98FC-4597-8460-6DDA31EC07CB}"/>
              </a:ext>
            </a:extLst>
          </p:cNvPr>
          <p:cNvSpPr txBox="1"/>
          <p:nvPr/>
        </p:nvSpPr>
        <p:spPr>
          <a:xfrm>
            <a:off x="371475" y="1476375"/>
            <a:ext cx="2400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5203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8DC13-8D57-43D8-961F-EC6805D6D060}"/>
              </a:ext>
            </a:extLst>
          </p:cNvPr>
          <p:cNvSpPr txBox="1"/>
          <p:nvPr/>
        </p:nvSpPr>
        <p:spPr>
          <a:xfrm>
            <a:off x="1057274" y="1845886"/>
            <a:ext cx="107346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Proxinoma"/>
              </a:rPr>
              <a:t>Atliq Hardware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roxinoma"/>
              </a:rPr>
              <a:t>, a fictional corporation, is a prominent computer hardware manufacturer in India and has a significant international presence. However, the management has acknowledged a lack of adequate information for making timely and informed decisions.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roxinoma"/>
              </a:rPr>
              <a:t>To address this issue, the company is planning to enhance its data analytics team by hiring junior data analysts. Tony Sharma, the Data Analytics Director, intends to assess potential candidates through a SQL challenge to evaluate their technical and interpersonal skills.</a:t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latin typeface="Proxinoma"/>
              </a:rPr>
            </a:br>
            <a:endParaRPr lang="en-US" sz="2400" dirty="0">
              <a:solidFill>
                <a:schemeClr val="accent6">
                  <a:lumMod val="50000"/>
                </a:schemeClr>
              </a:solidFill>
              <a:latin typeface="Proxin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Proxinoma"/>
              </a:rPr>
              <a:t>The company has identified the need for insights on 10 specific ad hoc requests, highlighting the importance of data-driven decision-making in their operations.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F0011-DCAF-4A1A-8052-C88B1035CB6D}"/>
              </a:ext>
            </a:extLst>
          </p:cNvPr>
          <p:cNvSpPr txBox="1"/>
          <p:nvPr/>
        </p:nvSpPr>
        <p:spPr>
          <a:xfrm>
            <a:off x="2514600" y="276225"/>
            <a:ext cx="6238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EAE4A-BA19-4A77-A311-9E4882132F2E}"/>
              </a:ext>
            </a:extLst>
          </p:cNvPr>
          <p:cNvSpPr txBox="1"/>
          <p:nvPr/>
        </p:nvSpPr>
        <p:spPr>
          <a:xfrm>
            <a:off x="0" y="91559"/>
            <a:ext cx="1800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808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27A66-3517-49C5-BD5C-4F684795D57C}"/>
              </a:ext>
            </a:extLst>
          </p:cNvPr>
          <p:cNvSpPr txBox="1"/>
          <p:nvPr/>
        </p:nvSpPr>
        <p:spPr>
          <a:xfrm>
            <a:off x="14287" y="24393"/>
            <a:ext cx="156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What?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3AD95-7382-4B8D-94F6-4FBCF8A50767}"/>
              </a:ext>
            </a:extLst>
          </p:cNvPr>
          <p:cNvSpPr txBox="1"/>
          <p:nvPr/>
        </p:nvSpPr>
        <p:spPr>
          <a:xfrm>
            <a:off x="3257550" y="0"/>
            <a:ext cx="491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50000"/>
                  </a:schemeClr>
                </a:solidFill>
              </a:rPr>
              <a:t>Company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C54C3-E87E-4560-92C0-2A4B1CDB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19" y="976042"/>
            <a:ext cx="6387735" cy="5367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7F445-3C11-4FB2-B482-E879BEFCB71C}"/>
              </a:ext>
            </a:extLst>
          </p:cNvPr>
          <p:cNvSpPr txBox="1"/>
          <p:nvPr/>
        </p:nvSpPr>
        <p:spPr>
          <a:xfrm>
            <a:off x="852487" y="6396335"/>
            <a:ext cx="1048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Atliq Hardware is a computer hardware and accessory manufacturer.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B6DD4-7545-4E27-B779-EC5E74D7DBCB}"/>
              </a:ext>
            </a:extLst>
          </p:cNvPr>
          <p:cNvSpPr txBox="1"/>
          <p:nvPr/>
        </p:nvSpPr>
        <p:spPr>
          <a:xfrm>
            <a:off x="-80964" y="107632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FISCAL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8DD1B-4D85-4C1C-943B-84ECA6D37E97}"/>
              </a:ext>
            </a:extLst>
          </p:cNvPr>
          <p:cNvSpPr txBox="1"/>
          <p:nvPr/>
        </p:nvSpPr>
        <p:spPr>
          <a:xfrm>
            <a:off x="0" y="1445657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SEP 2019 – AUG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9451-6C0F-42DC-B93F-E8979C14607F}"/>
              </a:ext>
            </a:extLst>
          </p:cNvPr>
          <p:cNvSpPr txBox="1"/>
          <p:nvPr/>
        </p:nvSpPr>
        <p:spPr>
          <a:xfrm>
            <a:off x="590550" y="1895475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FY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CA9D7-7703-4D87-846A-0C2F4A0DE780}"/>
              </a:ext>
            </a:extLst>
          </p:cNvPr>
          <p:cNvSpPr txBox="1"/>
          <p:nvPr/>
        </p:nvSpPr>
        <p:spPr>
          <a:xfrm>
            <a:off x="0" y="2264807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SEP 2020 – AUG 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B6B59-A853-4AE0-8CC2-980A0A1CE0E2}"/>
              </a:ext>
            </a:extLst>
          </p:cNvPr>
          <p:cNvSpPr txBox="1"/>
          <p:nvPr/>
        </p:nvSpPr>
        <p:spPr>
          <a:xfrm>
            <a:off x="590550" y="2654171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FY 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78947-8DAD-4BFD-9E3F-2003782D0CFA}"/>
              </a:ext>
            </a:extLst>
          </p:cNvPr>
          <p:cNvSpPr txBox="1"/>
          <p:nvPr/>
        </p:nvSpPr>
        <p:spPr>
          <a:xfrm>
            <a:off x="9339260" y="549471"/>
            <a:ext cx="2705100" cy="830997"/>
          </a:xfrm>
          <a:prstGeom prst="rect">
            <a:avLst/>
          </a:prstGeom>
          <a:noFill/>
          <a:ln>
            <a:solidFill>
              <a:srgbClr val="D9D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Outer Circle:</a:t>
            </a:r>
          </a:p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1E7A3E6-D0E9-42CA-8C9F-43319EE5457F}"/>
              </a:ext>
            </a:extLst>
          </p:cNvPr>
          <p:cNvSpPr/>
          <p:nvPr/>
        </p:nvSpPr>
        <p:spPr>
          <a:xfrm>
            <a:off x="10415587" y="1666875"/>
            <a:ext cx="561975" cy="107632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AC988-46BB-4958-BC68-8FACBB3A58B0}"/>
              </a:ext>
            </a:extLst>
          </p:cNvPr>
          <p:cNvSpPr txBox="1"/>
          <p:nvPr/>
        </p:nvSpPr>
        <p:spPr>
          <a:xfrm>
            <a:off x="9389881" y="2991890"/>
            <a:ext cx="271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Mid Circle:</a:t>
            </a:r>
          </a:p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Segment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DFEF96D-F6CE-4A08-85E1-8ADE38419B9B}"/>
              </a:ext>
            </a:extLst>
          </p:cNvPr>
          <p:cNvSpPr/>
          <p:nvPr/>
        </p:nvSpPr>
        <p:spPr>
          <a:xfrm>
            <a:off x="10415587" y="3945789"/>
            <a:ext cx="561975" cy="105417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356CD-2E6C-4821-A22D-34D478AF12C7}"/>
              </a:ext>
            </a:extLst>
          </p:cNvPr>
          <p:cNvSpPr txBox="1"/>
          <p:nvPr/>
        </p:nvSpPr>
        <p:spPr>
          <a:xfrm>
            <a:off x="9686923" y="5278931"/>
            <a:ext cx="200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Inner Circle:</a:t>
            </a:r>
          </a:p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Division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89D99F02-A122-442C-B073-54CA58EE66E9}"/>
              </a:ext>
            </a:extLst>
          </p:cNvPr>
          <p:cNvSpPr/>
          <p:nvPr/>
        </p:nvSpPr>
        <p:spPr>
          <a:xfrm rot="17381814">
            <a:off x="7376809" y="1025226"/>
            <a:ext cx="3087168" cy="2264269"/>
          </a:xfrm>
          <a:prstGeom prst="arc">
            <a:avLst>
              <a:gd name="adj1" fmla="val 16169090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CE94F3AD-4D6E-410F-B3DE-4DF1BCAE2B6B}"/>
              </a:ext>
            </a:extLst>
          </p:cNvPr>
          <p:cNvSpPr/>
          <p:nvPr/>
        </p:nvSpPr>
        <p:spPr>
          <a:xfrm>
            <a:off x="7696200" y="1666875"/>
            <a:ext cx="333375" cy="28575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F48B8B-2AFD-41B5-A65C-8A5AA76CF223}"/>
              </a:ext>
            </a:extLst>
          </p:cNvPr>
          <p:cNvCxnSpPr>
            <a:cxnSpLocks/>
          </p:cNvCxnSpPr>
          <p:nvPr/>
        </p:nvCxnSpPr>
        <p:spPr>
          <a:xfrm flipH="1">
            <a:off x="7435273" y="3084094"/>
            <a:ext cx="25234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BD27B8-9D74-4520-BE6B-485444BE4992}"/>
              </a:ext>
            </a:extLst>
          </p:cNvPr>
          <p:cNvCxnSpPr>
            <a:cxnSpLocks/>
          </p:cNvCxnSpPr>
          <p:nvPr/>
        </p:nvCxnSpPr>
        <p:spPr>
          <a:xfrm flipH="1" flipV="1">
            <a:off x="6734175" y="4137253"/>
            <a:ext cx="2952749" cy="1311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60AA2-576C-49B3-A55D-CCA3F30638C7}"/>
              </a:ext>
            </a:extLst>
          </p:cNvPr>
          <p:cNvSpPr txBox="1"/>
          <p:nvPr/>
        </p:nvSpPr>
        <p:spPr>
          <a:xfrm>
            <a:off x="2409825" y="295274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2">
                    <a:lumMod val="50000"/>
                  </a:schemeClr>
                </a:solidFill>
              </a:rPr>
              <a:t>Company’s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4706F-0718-4A56-8AF2-9ECFFD1C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833883"/>
            <a:ext cx="1861694" cy="4482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913BB-08B0-4BFB-B90D-8B64E5D236BD}"/>
              </a:ext>
            </a:extLst>
          </p:cNvPr>
          <p:cNvSpPr txBox="1"/>
          <p:nvPr/>
        </p:nvSpPr>
        <p:spPr>
          <a:xfrm>
            <a:off x="440225" y="46455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C226A-709A-4FA6-BAAA-A5F592368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803853"/>
            <a:ext cx="2766300" cy="4183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9D1AEC-3638-46D5-86DF-A8488EB6D8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1"/>
          <a:stretch/>
        </p:blipFill>
        <p:spPr>
          <a:xfrm>
            <a:off x="5618079" y="1803853"/>
            <a:ext cx="2766299" cy="4836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50B6F-4674-4A4E-A510-7B089912E1D2}"/>
              </a:ext>
            </a:extLst>
          </p:cNvPr>
          <p:cNvSpPr txBox="1"/>
          <p:nvPr/>
        </p:nvSpPr>
        <p:spPr>
          <a:xfrm>
            <a:off x="2686050" y="137529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2B226-D1E4-4848-AE7F-F25A74143BB1}"/>
              </a:ext>
            </a:extLst>
          </p:cNvPr>
          <p:cNvSpPr txBox="1"/>
          <p:nvPr/>
        </p:nvSpPr>
        <p:spPr>
          <a:xfrm>
            <a:off x="5947528" y="137529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6FDDA1-773E-47E2-8FF7-9438D84610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4575" r="7688" b="8434"/>
          <a:stretch/>
        </p:blipFill>
        <p:spPr>
          <a:xfrm>
            <a:off x="8566780" y="664606"/>
            <a:ext cx="3406229" cy="40407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8C3A11-C640-41A9-B5FF-1D1C4ABDE852}"/>
              </a:ext>
            </a:extLst>
          </p:cNvPr>
          <p:cNvSpPr txBox="1"/>
          <p:nvPr/>
        </p:nvSpPr>
        <p:spPr>
          <a:xfrm>
            <a:off x="9353550" y="4843991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B9773-2C70-4FF8-BEFB-885AF44E130F}"/>
              </a:ext>
            </a:extLst>
          </p:cNvPr>
          <p:cNvSpPr txBox="1"/>
          <p:nvPr/>
        </p:nvSpPr>
        <p:spPr>
          <a:xfrm>
            <a:off x="9191625" y="6310903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Atliq Hardware</a:t>
            </a:r>
          </a:p>
        </p:txBody>
      </p:sp>
    </p:spTree>
    <p:extLst>
      <p:ext uri="{BB962C8B-B14F-4D97-AF65-F5344CB8AC3E}">
        <p14:creationId xmlns:p14="http://schemas.microsoft.com/office/powerpoint/2010/main" val="77782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58836-8EA2-4343-B45E-D61900986FDF}"/>
              </a:ext>
            </a:extLst>
          </p:cNvPr>
          <p:cNvSpPr txBox="1"/>
          <p:nvPr/>
        </p:nvSpPr>
        <p:spPr>
          <a:xfrm>
            <a:off x="3767137" y="152400"/>
            <a:ext cx="471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DATA, Requests, and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6CB8D-FF18-41D0-84E0-73C804CFA55B}"/>
              </a:ext>
            </a:extLst>
          </p:cNvPr>
          <p:cNvSpPr txBox="1"/>
          <p:nvPr/>
        </p:nvSpPr>
        <p:spPr>
          <a:xfrm>
            <a:off x="0" y="7620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ADDE8-3E67-4E70-9778-694D9E803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6517" r="10895" b="7553"/>
          <a:stretch/>
        </p:blipFill>
        <p:spPr>
          <a:xfrm>
            <a:off x="114300" y="1183817"/>
            <a:ext cx="5267325" cy="4626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21CA8-3049-48AB-B73C-2B79925B1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1" y="1183817"/>
            <a:ext cx="3386784" cy="4289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80CB3-7D95-4DB9-8CDB-B6851CBE69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2042"/>
          <a:stretch/>
        </p:blipFill>
        <p:spPr>
          <a:xfrm>
            <a:off x="8924925" y="2466974"/>
            <a:ext cx="3067316" cy="41120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25E5E90-B32D-411E-819E-BBF2ACC96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1" y="5496098"/>
            <a:ext cx="761827" cy="7618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7F6526-32EB-4326-A581-FB66D61FD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33" y="6048566"/>
            <a:ext cx="761827" cy="5256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357800-B5CA-48B4-BC1F-A9F3ADB639DC}"/>
              </a:ext>
            </a:extLst>
          </p:cNvPr>
          <p:cNvSpPr txBox="1"/>
          <p:nvPr/>
        </p:nvSpPr>
        <p:spPr>
          <a:xfrm>
            <a:off x="6134309" y="6466457"/>
            <a:ext cx="1333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Power BI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60E49A-013C-4B68-8CEB-474C4FC5C22E}"/>
              </a:ext>
            </a:extLst>
          </p:cNvPr>
          <p:cNvSpPr/>
          <p:nvPr/>
        </p:nvSpPr>
        <p:spPr>
          <a:xfrm>
            <a:off x="5657850" y="5496098"/>
            <a:ext cx="1333501" cy="1361902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3E17A-41AC-49BB-ACDE-33BC82BB3814}"/>
              </a:ext>
            </a:extLst>
          </p:cNvPr>
          <p:cNvSpPr txBox="1"/>
          <p:nvPr/>
        </p:nvSpPr>
        <p:spPr>
          <a:xfrm>
            <a:off x="2724150" y="6466457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021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ED344E-410A-4DBA-B554-279BABF8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90" t="53164" r="-188568" b="-65950"/>
          <a:stretch/>
        </p:blipFill>
        <p:spPr>
          <a:xfrm>
            <a:off x="5321591" y="2682162"/>
            <a:ext cx="1167818" cy="1798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F3921E-D154-4452-AAF0-36D247C30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4"/>
          <a:stretch/>
        </p:blipFill>
        <p:spPr>
          <a:xfrm>
            <a:off x="1666876" y="1061586"/>
            <a:ext cx="1996464" cy="4362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3D2AC7-56BF-4FFC-A095-03E7AAC7B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16" y="1302318"/>
            <a:ext cx="6904318" cy="4999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4547B8-987C-4EBD-A237-09A87205E2E3}"/>
              </a:ext>
            </a:extLst>
          </p:cNvPr>
          <p:cNvSpPr txBox="1"/>
          <p:nvPr/>
        </p:nvSpPr>
        <p:spPr>
          <a:xfrm>
            <a:off x="857250" y="142875"/>
            <a:ext cx="110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noma"/>
              </a:rPr>
              <a:t>1. Provide the list of markets in which customer "Atliq Exclusive" operates its business in the APAC region.</a:t>
            </a:r>
            <a:endParaRPr lang="en-IN" dirty="0">
              <a:latin typeface="Proxinoma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4F4DA66A-56DA-4190-A54E-158F1D20E334}"/>
              </a:ext>
            </a:extLst>
          </p:cNvPr>
          <p:cNvSpPr/>
          <p:nvPr/>
        </p:nvSpPr>
        <p:spPr>
          <a:xfrm rot="18407551">
            <a:off x="3653599" y="656994"/>
            <a:ext cx="1143000" cy="1781175"/>
          </a:xfrm>
          <a:prstGeom prst="arc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6FFF994-04EB-43B6-9F0A-E489ACA3A689}"/>
              </a:ext>
            </a:extLst>
          </p:cNvPr>
          <p:cNvSpPr/>
          <p:nvPr/>
        </p:nvSpPr>
        <p:spPr>
          <a:xfrm rot="16362333">
            <a:off x="4429779" y="936771"/>
            <a:ext cx="219075" cy="2643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CD448-B7CD-48F8-8BB0-F532CE97B8DD}"/>
              </a:ext>
            </a:extLst>
          </p:cNvPr>
          <p:cNvSpPr txBox="1"/>
          <p:nvPr/>
        </p:nvSpPr>
        <p:spPr>
          <a:xfrm>
            <a:off x="125506" y="6140824"/>
            <a:ext cx="2142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Insight:</a:t>
            </a:r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FBF79-9D65-4D2B-B5F9-877AC76632E9}"/>
              </a:ext>
            </a:extLst>
          </p:cNvPr>
          <p:cNvSpPr txBox="1"/>
          <p:nvPr/>
        </p:nvSpPr>
        <p:spPr>
          <a:xfrm>
            <a:off x="1666876" y="6293389"/>
            <a:ext cx="1020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roxinoma"/>
              </a:rPr>
              <a:t>There are 8 Markets in </a:t>
            </a:r>
            <a:r>
              <a:rPr lang="en-US" b="1" dirty="0">
                <a:latin typeface="Proxinoma"/>
              </a:rPr>
              <a:t>which customer "Atliq Exclusive" operates its business in the APAC region.</a:t>
            </a:r>
            <a:endParaRPr lang="en-IN" b="1" dirty="0">
              <a:latin typeface="Proxinoma"/>
            </a:endParaRPr>
          </a:p>
        </p:txBody>
      </p:sp>
    </p:spTree>
    <p:extLst>
      <p:ext uri="{BB962C8B-B14F-4D97-AF65-F5344CB8AC3E}">
        <p14:creationId xmlns:p14="http://schemas.microsoft.com/office/powerpoint/2010/main" val="261649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1E8939-D29C-4F87-8B68-093C027E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6" y="2838629"/>
            <a:ext cx="4578654" cy="590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45B02-4525-4B75-B64A-9D81386AD047}"/>
              </a:ext>
            </a:extLst>
          </p:cNvPr>
          <p:cNvSpPr txBox="1"/>
          <p:nvPr/>
        </p:nvSpPr>
        <p:spPr>
          <a:xfrm>
            <a:off x="355296" y="304800"/>
            <a:ext cx="116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What is the percentage of unique product increase in 2021 vs. 2020? The final output contains these fields,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36EE9-5525-4862-9E1E-21BFE341CE99}"/>
              </a:ext>
            </a:extLst>
          </p:cNvPr>
          <p:cNvSpPr txBox="1"/>
          <p:nvPr/>
        </p:nvSpPr>
        <p:spPr>
          <a:xfrm>
            <a:off x="2543175" y="847725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unique_products_2020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unique_products_2021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percentage_chg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9915B-3FA2-4C95-ACC4-13D330865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2065" r="9398" b="3917"/>
          <a:stretch/>
        </p:blipFill>
        <p:spPr>
          <a:xfrm>
            <a:off x="5442698" y="1183340"/>
            <a:ext cx="6544236" cy="5266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F3295A-5376-4422-B3F5-CBC7ED4C81E9}"/>
              </a:ext>
            </a:extLst>
          </p:cNvPr>
          <p:cNvSpPr txBox="1"/>
          <p:nvPr/>
        </p:nvSpPr>
        <p:spPr>
          <a:xfrm>
            <a:off x="355296" y="4527176"/>
            <a:ext cx="18948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Insight: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4361A-92EB-4EC9-B12A-27992A78BEF6}"/>
              </a:ext>
            </a:extLst>
          </p:cNvPr>
          <p:cNvSpPr txBox="1"/>
          <p:nvPr/>
        </p:nvSpPr>
        <p:spPr>
          <a:xfrm>
            <a:off x="355296" y="5158118"/>
            <a:ext cx="493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Proxinoma"/>
              </a:rPr>
              <a:t>Production Increased by 36%.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A6BE0B-453A-4A30-AD9A-42511B054970}"/>
              </a:ext>
            </a:extLst>
          </p:cNvPr>
          <p:cNvSpPr/>
          <p:nvPr/>
        </p:nvSpPr>
        <p:spPr>
          <a:xfrm>
            <a:off x="5047129" y="2967318"/>
            <a:ext cx="353546" cy="286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1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BA55-CD2A-41B6-9F75-B73AE73C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5976F-54E1-4133-88DF-A1861ED11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11490"/>
          <a:stretch/>
        </p:blipFill>
        <p:spPr>
          <a:xfrm>
            <a:off x="1093134" y="1967193"/>
            <a:ext cx="3095625" cy="2409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F19090-B6C8-4BB4-905F-BB1AE169E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89" y="1073011"/>
            <a:ext cx="5829300" cy="4533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5E97A0-61D3-467A-B0CC-395002539E36}"/>
              </a:ext>
            </a:extLst>
          </p:cNvPr>
          <p:cNvSpPr txBox="1"/>
          <p:nvPr/>
        </p:nvSpPr>
        <p:spPr>
          <a:xfrm>
            <a:off x="259976" y="161365"/>
            <a:ext cx="1170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xinoma"/>
              </a:rPr>
              <a:t>3. Provide a report with all the unique product counts for each segment and sort them in descending order of</a:t>
            </a:r>
          </a:p>
          <a:p>
            <a:r>
              <a:rPr lang="en-US" sz="2000" dirty="0">
                <a:latin typeface="Proxinoma"/>
              </a:rPr>
              <a:t>product counts. The final output contains 2 fields,</a:t>
            </a:r>
            <a:endParaRPr lang="en-IN" sz="2000" dirty="0">
              <a:latin typeface="Proxin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B645E-4854-48A6-9928-3339237A8AAC}"/>
              </a:ext>
            </a:extLst>
          </p:cNvPr>
          <p:cNvSpPr txBox="1"/>
          <p:nvPr/>
        </p:nvSpPr>
        <p:spPr>
          <a:xfrm>
            <a:off x="1909482" y="869251"/>
            <a:ext cx="309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segment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product_count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4A5C1F-215B-481A-9E63-D78968F23EE9}"/>
              </a:ext>
            </a:extLst>
          </p:cNvPr>
          <p:cNvSpPr/>
          <p:nvPr/>
        </p:nvSpPr>
        <p:spPr>
          <a:xfrm>
            <a:off x="4706471" y="2876271"/>
            <a:ext cx="753035" cy="29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6BAD-21A6-4BAE-B269-E2F45BBD78BA}"/>
              </a:ext>
            </a:extLst>
          </p:cNvPr>
          <p:cNvSpPr txBox="1"/>
          <p:nvPr/>
        </p:nvSpPr>
        <p:spPr>
          <a:xfrm>
            <a:off x="259976" y="5002306"/>
            <a:ext cx="22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Insights: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195A9-3DE9-4B7B-A4D0-3EF81A43FC4C}"/>
              </a:ext>
            </a:extLst>
          </p:cNvPr>
          <p:cNvSpPr txBox="1"/>
          <p:nvPr/>
        </p:nvSpPr>
        <p:spPr>
          <a:xfrm>
            <a:off x="259976" y="5540116"/>
            <a:ext cx="11214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roxinoma"/>
              </a:rPr>
              <a:t>Notebooks, accessories, and peripherals are experiencing substantial growth in manufacturing when compared to desktops, storage devices, and networking equipment.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 o</a:t>
            </a:r>
            <a:r>
              <a:rPr lang="en-US" b="1" dirty="0">
                <a:latin typeface="Proxinoma"/>
              </a:rPr>
              <a:t>f all the products being made, notebooks, accessories, and peripherals make up a whopping 83% of the total.</a:t>
            </a:r>
            <a:endParaRPr lang="en-IN" b="1" dirty="0">
              <a:latin typeface="Proxinoma"/>
            </a:endParaRPr>
          </a:p>
        </p:txBody>
      </p:sp>
    </p:spTree>
    <p:extLst>
      <p:ext uri="{BB962C8B-B14F-4D97-AF65-F5344CB8AC3E}">
        <p14:creationId xmlns:p14="http://schemas.microsoft.com/office/powerpoint/2010/main" val="38474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865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Proxinoma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Kandula</dc:creator>
  <cp:lastModifiedBy>Rohith Kandula</cp:lastModifiedBy>
  <cp:revision>33</cp:revision>
  <dcterms:created xsi:type="dcterms:W3CDTF">2023-09-20T20:01:51Z</dcterms:created>
  <dcterms:modified xsi:type="dcterms:W3CDTF">2023-09-22T07:43:36Z</dcterms:modified>
</cp:coreProperties>
</file>