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73" r:id="rId5"/>
    <p:sldId id="272" r:id="rId6"/>
    <p:sldId id="260" r:id="rId7"/>
    <p:sldId id="275" r:id="rId8"/>
    <p:sldId id="276" r:id="rId9"/>
    <p:sldId id="263" r:id="rId10"/>
    <p:sldId id="261" r:id="rId11"/>
    <p:sldId id="264" r:id="rId12"/>
    <p:sldId id="265" r:id="rId13"/>
    <p:sldId id="277" r:id="rId14"/>
    <p:sldId id="278" r:id="rId15"/>
    <p:sldId id="279" r:id="rId16"/>
    <p:sldId id="267" r:id="rId17"/>
    <p:sldId id="282" r:id="rId18"/>
    <p:sldId id="281" r:id="rId19"/>
    <p:sldId id="280" r:id="rId20"/>
    <p:sldId id="284" r:id="rId21"/>
    <p:sldId id="269" r:id="rId22"/>
    <p:sldId id="283" r:id="rId23"/>
    <p:sldId id="271" r:id="rId24"/>
    <p:sldId id="270" r:id="rId25"/>
    <p:sldId id="259" r:id="rId26"/>
  </p:sldIdLst>
  <p:sldSz cx="12192000" cy="6858000"/>
  <p:notesSz cx="6858000" cy="9144000"/>
  <p:embeddedFontLst>
    <p:embeddedFont>
      <p:font typeface="Lato Black" panose="020F0502020204030203" pitchFamily="34" charset="0"/>
      <p:bold r:id="rId28"/>
      <p:boldItalic r:id="rId29"/>
    </p:embeddedFont>
    <p:embeddedFont>
      <p:font typeface="Libre Baskerville" panose="02000000000000000000" pitchFamily="2"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0F4AEAD-BBFB-2D9C-E34C-105FBE0AFCF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082C363-9E33-434F-5706-B11456F47F8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C47B2B9-8092-B95B-71AB-AB5770AA42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28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C964EAC-35A0-2948-281F-068C60732C3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FA1EE9E-5270-7BDB-9C71-BD2B92CD89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FE9D066-1DA0-5308-C0E2-814F35948D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40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937F55-6AB4-2132-B746-84C16B7B5A6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649270B-D7A3-92D4-99CC-4D0FB97E876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3AD4F39-4073-4ADB-6EB7-87D10FA3D2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6592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BA5C0FC-AA86-62B6-98D7-452FC49604F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D4BBBF3-E895-0685-B04A-0A6BCA32112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A67B22B-E7DC-6F5F-864E-4CED126C4F6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605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0694A9E-CAB8-9EA4-67FC-CDC3CC685614}"/>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C6F3A218-0889-1079-4BE5-8B41859CEB0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2C8B7FF-076B-6997-3DA6-BD124B19A7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6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600EEFA-84A9-E485-4577-EC53D93A066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A54B4A4-5724-3264-588F-648309DC5E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231FC31-00D6-0DDE-9A71-387540951C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331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F5B5F71-CF4F-E947-B069-07ECDDBD549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10C1FF35-A397-9325-A9A0-07246EB9BEE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3B36B2A-AC4D-08DE-6CC4-F5D097B04B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028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EFF40DA-902A-DA34-B0A4-3868018D576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CCAC713B-CC7C-B507-9E1C-F137C0673BE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8E3FC2A-3A5A-1CAE-B899-A41D96B1AF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986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4B31C32-E08B-297A-9EF5-8A84BA7470D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A8F2FE4-AA71-E939-5051-0274A58FB63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331AB49-741F-788F-9BAF-13C36E4131A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4022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F8F0F99-1F15-3847-2B9E-4E34DA04F82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D508755-6F43-A2FC-50B3-14231523749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39D9A04-8985-BF6E-BC2B-A2E92D963A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69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AB2A09D-7548-F8F9-909D-9B8E666ADAD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D13C5A6-5A97-5B07-BB99-E7298C6352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587C63D-6C93-B0D9-3C96-F68F57F3C5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18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928428B-BDF5-6A78-6410-5E1286B2805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4BB274-2556-9878-16EA-6881E6DF5DA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34DC86C-8B9C-F566-3B97-F544C8DCDCD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71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E2B45E8-D73E-5035-6413-7951F427B1F4}"/>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4E17D03-9771-52ED-DB29-6A24EACB65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CAD8659-78B8-C00E-C38E-4E6E094762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270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580C00C-38F4-4355-9BE3-AE07C26D245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52B256B-7781-3D93-8510-E1C70EC864C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B4D9607-2A3E-EC56-3DB3-FABCE1B4E8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0640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7F46A72-7DCD-8750-EAE5-718DC038E114}"/>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29138C9-9645-08A9-CBB2-908AD62487B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F3D41E2-EBAF-D86C-F26B-36539D378B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5089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434459-1F6B-C0BF-F15B-037505B0965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1F9C11CE-79A1-A7AC-E613-B830357CBBB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F0A4B15-C801-961E-A54A-D6D7E5C9F00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77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C7CE52C-A64E-9329-1A1A-8057FFC27841}"/>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18777EE6-00BB-8AC3-2870-5F8BF9163EE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F944FC3-297E-E3A7-1623-102AA9E023A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8597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A600F52-E3D0-11D5-70B3-EE3D612F7B8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C05DF2E4-B083-2A9E-FEB6-7F2957D2F40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B615FD9-72E4-B635-9C47-A220C9C9D35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75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5054EA1-6121-3CFB-B11E-3AAF25DEF0A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FF5C21E-2F4B-FCBE-D2E5-C5CB04A5258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1085ED94-F39D-E98C-07BC-B84C5574D25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183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1B4DBD8-3649-D2BE-7354-DE50ABFA46D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D16F51F-A28B-43E8-0DF4-E81B3979C40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4B7D6CE-D6A2-E2FC-E636-DD523D1BF5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693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7E1E93B-1123-A4EE-E77E-9D2EEF26B471}"/>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CF55E9FD-554A-43B4-10D5-63F2211962A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BF78F2FB-C568-B125-B450-1660DE3B18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738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ohith-kumar-99720b28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Rohithmasinen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pkart.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43544"/>
            <a:ext cx="12190815" cy="6694098"/>
          </a:xfrm>
          <a:prstGeom prst="rect">
            <a:avLst/>
          </a:prstGeom>
          <a:noFill/>
          <a:ln>
            <a:noFill/>
          </a:ln>
        </p:spPr>
      </p:pic>
      <p:sp>
        <p:nvSpPr>
          <p:cNvPr id="99" name="Google Shape;99;p1"/>
          <p:cNvSpPr txBox="1"/>
          <p:nvPr/>
        </p:nvSpPr>
        <p:spPr>
          <a:xfrm>
            <a:off x="2623456" y="3690256"/>
            <a:ext cx="7456715"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Analysis on Refrigerators of Various Brands from Flipkart</a:t>
            </a:r>
            <a:endParaRPr lang="en-IN"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CE2C27B-B698-8E1E-D7D9-7BC1F7DBDD43}"/>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4DA51F74-4590-ABE5-3CF1-F7E34E680371}"/>
              </a:ext>
            </a:extLst>
          </p:cNvPr>
          <p:cNvSpPr txBox="1">
            <a:spLocks noGrp="1"/>
          </p:cNvSpPr>
          <p:nvPr>
            <p:ph type="body" idx="1"/>
          </p:nvPr>
        </p:nvSpPr>
        <p:spPr>
          <a:xfrm>
            <a:off x="598714" y="511630"/>
            <a:ext cx="11027230" cy="57041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rgbClr val="FF0000"/>
              </a:buClr>
              <a:buSzPct val="100000"/>
              <a:buNone/>
            </a:pPr>
            <a:r>
              <a:rPr lang="en-IN" b="1" dirty="0">
                <a:solidFill>
                  <a:srgbClr val="FF0000"/>
                </a:solidFill>
              </a:rPr>
              <a:t>Exploratory Data Analysis</a:t>
            </a:r>
          </a:p>
          <a:p>
            <a:pPr marL="0" lvl="0" indent="0" algn="l" rtl="0">
              <a:lnSpc>
                <a:spcPct val="90000"/>
              </a:lnSpc>
              <a:spcBef>
                <a:spcPts val="1000"/>
              </a:spcBef>
              <a:spcAft>
                <a:spcPts val="0"/>
              </a:spcAft>
              <a:buClr>
                <a:srgbClr val="FF0000"/>
              </a:buClr>
              <a:buSzPct val="100000"/>
              <a:buNone/>
            </a:pPr>
            <a:endParaRPr sz="2000" dirty="0"/>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IN" sz="1800" b="1" i="1" dirty="0"/>
              <a:t>Data Cleaning Steps :  </a:t>
            </a:r>
            <a:r>
              <a:rPr lang="en-IN" sz="1800" i="1" dirty="0"/>
              <a:t>To prepare raw data for analysis by fixing errors and ensuring consistency</a:t>
            </a:r>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IN" sz="1800" dirty="0"/>
              <a:t>Data cleaning involves imputing missing values, fixing data types of each columns etc…</a:t>
            </a:r>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IN" sz="1800" dirty="0"/>
              <a:t>We have had 3 columns with null values. They are: </a:t>
            </a:r>
            <a:r>
              <a:rPr lang="en-IN" sz="1800" dirty="0" err="1"/>
              <a:t>Energy_Efficiency_Rating</a:t>
            </a:r>
            <a:r>
              <a:rPr lang="en-IN" sz="1800" dirty="0"/>
              <a:t>, </a:t>
            </a:r>
            <a:r>
              <a:rPr lang="en-IN" sz="1800" dirty="0" err="1"/>
              <a:t>Compressor_Type</a:t>
            </a:r>
            <a:r>
              <a:rPr lang="en-IN" sz="1800" dirty="0"/>
              <a:t> &amp; </a:t>
            </a:r>
            <a:r>
              <a:rPr lang="en-IN" sz="1800" dirty="0" err="1"/>
              <a:t>Actual_Price</a:t>
            </a:r>
            <a:r>
              <a:rPr lang="en-IN" sz="1800" dirty="0"/>
              <a:t>.</a:t>
            </a:r>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IN" sz="1800" dirty="0"/>
              <a:t>These missing values are filled by researching about the factors that are effecting these features.</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Ø"/>
            </a:pPr>
            <a:r>
              <a:rPr lang="en-IN" sz="1800" b="1" i="1" dirty="0"/>
              <a:t>   </a:t>
            </a:r>
            <a:r>
              <a:rPr lang="en-IN" sz="1800" b="1" dirty="0"/>
              <a:t>For example: </a:t>
            </a:r>
            <a:r>
              <a:rPr lang="en-IN" sz="1800" dirty="0"/>
              <a:t>The factors that effect </a:t>
            </a:r>
            <a:r>
              <a:rPr lang="en-IN" sz="1800" dirty="0" err="1"/>
              <a:t>Energy_Efficiency_Rating</a:t>
            </a:r>
            <a:r>
              <a:rPr lang="en-IN" sz="1800" dirty="0"/>
              <a:t> are: </a:t>
            </a:r>
            <a:r>
              <a:rPr lang="en-IN" sz="1800" dirty="0" err="1"/>
              <a:t>No.of</a:t>
            </a:r>
            <a:r>
              <a:rPr lang="en-IN" sz="1800" dirty="0"/>
              <a:t> doors, and price</a:t>
            </a:r>
          </a:p>
          <a:p>
            <a:pPr marL="0" lvl="0" indent="0" algn="just" rtl="0">
              <a:lnSpc>
                <a:spcPct val="90000"/>
              </a:lnSpc>
              <a:spcBef>
                <a:spcPts val="1000"/>
              </a:spcBef>
              <a:spcAft>
                <a:spcPts val="0"/>
              </a:spcAft>
              <a:buClr>
                <a:schemeClr val="dk1"/>
              </a:buClr>
              <a:buSzPct val="100000"/>
              <a:buNone/>
            </a:pPr>
            <a:endParaRPr lang="en-IN" sz="2000" b="1" i="1" dirty="0"/>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US" sz="1900" b="1" i="1" dirty="0"/>
              <a:t>Data Manipulation Steps :  </a:t>
            </a:r>
            <a:r>
              <a:rPr lang="en-US" sz="1900" i="1" dirty="0"/>
              <a:t>To transform and prepare data for specific analysis tasks</a:t>
            </a:r>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US" sz="1900" dirty="0"/>
              <a:t>With the help of regular expressions new columns are extracted from the raw dataset.</a:t>
            </a:r>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US" sz="1900" dirty="0"/>
              <a:t>As we want only relevant data for analysis, the first column is extracted as brand name, capacity in liters, door type, and energy efficiency rating.</a:t>
            </a:r>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US" sz="1900" dirty="0"/>
              <a:t>And from the features column, few more columns like compressor type, and cooling type are extracted.</a:t>
            </a:r>
          </a:p>
          <a:p>
            <a:pPr marL="0" lvl="0" indent="0" algn="just" rtl="0">
              <a:lnSpc>
                <a:spcPct val="90000"/>
              </a:lnSpc>
              <a:spcBef>
                <a:spcPts val="1000"/>
              </a:spcBef>
              <a:spcAft>
                <a:spcPts val="0"/>
              </a:spcAft>
              <a:buClr>
                <a:schemeClr val="dk1"/>
              </a:buClr>
              <a:buSzPct val="100000"/>
              <a:buNone/>
            </a:pP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405060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114EFB8-7EDD-DCC3-FFA6-B570CD649535}"/>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A2829CCB-997A-58DE-0C14-88CA971FB493}"/>
              </a:ext>
            </a:extLst>
          </p:cNvPr>
          <p:cNvSpPr txBox="1">
            <a:spLocks noGrp="1"/>
          </p:cNvSpPr>
          <p:nvPr>
            <p:ph type="body" idx="1"/>
          </p:nvPr>
        </p:nvSpPr>
        <p:spPr>
          <a:xfrm>
            <a:off x="566056" y="566057"/>
            <a:ext cx="11059888" cy="567145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r>
              <a:rPr lang="en-IN" sz="1800" dirty="0"/>
              <a:t>                                                                                                                                    </a:t>
            </a:r>
          </a:p>
          <a:p>
            <a:pPr marL="0" indent="0" algn="just">
              <a:buSzPct val="100000"/>
              <a:buNone/>
            </a:pPr>
            <a:r>
              <a:rPr lang="en-IN" sz="1800" dirty="0"/>
              <a:t>                                                                       </a:t>
            </a:r>
          </a:p>
          <a:p>
            <a:pPr marL="0" indent="0" algn="just">
              <a:buSzPct val="100000"/>
              <a:buNone/>
            </a:pPr>
            <a:r>
              <a:rPr lang="en-IN" sz="1800" dirty="0"/>
              <a:t>                                                                               Before Data Manipulation</a:t>
            </a:r>
          </a:p>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r>
              <a:rPr lang="en-IN" sz="1800" dirty="0"/>
              <a:t>        </a:t>
            </a:r>
          </a:p>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endParaRPr lang="en-IN" sz="1800" dirty="0"/>
          </a:p>
          <a:p>
            <a:pPr marL="0" lvl="0" indent="0" algn="just" rtl="0">
              <a:lnSpc>
                <a:spcPct val="90000"/>
              </a:lnSpc>
              <a:spcBef>
                <a:spcPts val="1000"/>
              </a:spcBef>
              <a:spcAft>
                <a:spcPts val="0"/>
              </a:spcAft>
              <a:buClr>
                <a:schemeClr val="dk1"/>
              </a:buClr>
              <a:buSzPct val="100000"/>
              <a:buNone/>
            </a:pPr>
            <a:r>
              <a:rPr lang="en-IN" sz="1800" dirty="0"/>
              <a:t>                                                                          After Data Manipulation and Cleaning</a:t>
            </a:r>
          </a:p>
        </p:txBody>
      </p:sp>
      <p:pic>
        <p:nvPicPr>
          <p:cNvPr id="3" name="Picture 2">
            <a:extLst>
              <a:ext uri="{FF2B5EF4-FFF2-40B4-BE49-F238E27FC236}">
                <a16:creationId xmlns:a16="http://schemas.microsoft.com/office/drawing/2014/main" id="{27B28C9C-032B-043C-B39D-CB5542763D3C}"/>
              </a:ext>
            </a:extLst>
          </p:cNvPr>
          <p:cNvPicPr>
            <a:picLocks noChangeAspect="1"/>
          </p:cNvPicPr>
          <p:nvPr/>
        </p:nvPicPr>
        <p:blipFill>
          <a:blip r:embed="rId3"/>
          <a:stretch>
            <a:fillRect/>
          </a:stretch>
        </p:blipFill>
        <p:spPr>
          <a:xfrm>
            <a:off x="1590249" y="838200"/>
            <a:ext cx="8718522" cy="1904999"/>
          </a:xfrm>
          <a:prstGeom prst="rect">
            <a:avLst/>
          </a:prstGeom>
        </p:spPr>
      </p:pic>
      <p:pic>
        <p:nvPicPr>
          <p:cNvPr id="4" name="Picture 3">
            <a:extLst>
              <a:ext uri="{FF2B5EF4-FFF2-40B4-BE49-F238E27FC236}">
                <a16:creationId xmlns:a16="http://schemas.microsoft.com/office/drawing/2014/main" id="{7F33E05D-820A-01D7-16E6-A2F5CE7D170A}"/>
              </a:ext>
            </a:extLst>
          </p:cNvPr>
          <p:cNvPicPr>
            <a:picLocks noChangeAspect="1"/>
          </p:cNvPicPr>
          <p:nvPr/>
        </p:nvPicPr>
        <p:blipFill>
          <a:blip r:embed="rId4"/>
          <a:stretch>
            <a:fillRect/>
          </a:stretch>
        </p:blipFill>
        <p:spPr>
          <a:xfrm>
            <a:off x="1590249" y="3401786"/>
            <a:ext cx="8718521" cy="2051957"/>
          </a:xfrm>
          <a:prstGeom prst="rect">
            <a:avLst/>
          </a:prstGeom>
        </p:spPr>
      </p:pic>
    </p:spTree>
    <p:extLst>
      <p:ext uri="{BB962C8B-B14F-4D97-AF65-F5344CB8AC3E}">
        <p14:creationId xmlns:p14="http://schemas.microsoft.com/office/powerpoint/2010/main" val="44565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40CD8A8-7386-6EA2-A4FA-D87B25227654}"/>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676A136E-5753-ED4F-3EE4-1A0A3559644C}"/>
              </a:ext>
            </a:extLst>
          </p:cNvPr>
          <p:cNvSpPr txBox="1">
            <a:spLocks noGrp="1"/>
          </p:cNvSpPr>
          <p:nvPr>
            <p:ph type="body" idx="1"/>
          </p:nvPr>
        </p:nvSpPr>
        <p:spPr>
          <a:xfrm>
            <a:off x="555171" y="446314"/>
            <a:ext cx="11070773" cy="576942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b="1" i="1" dirty="0">
                <a:solidFill>
                  <a:srgbClr val="FF0000"/>
                </a:solidFill>
              </a:rPr>
              <a:t>Univariate Analysis Steps</a:t>
            </a:r>
          </a:p>
          <a:p>
            <a:pPr marL="0" lvl="0" indent="0" algn="just" rtl="0">
              <a:lnSpc>
                <a:spcPct val="90000"/>
              </a:lnSpc>
              <a:spcBef>
                <a:spcPts val="1000"/>
              </a:spcBef>
              <a:spcAft>
                <a:spcPts val="0"/>
              </a:spcAft>
              <a:buClr>
                <a:schemeClr val="dk1"/>
              </a:buClr>
              <a:buSzPct val="100000"/>
              <a:buNone/>
            </a:pPr>
            <a:r>
              <a:rPr lang="en-IN" sz="2000" b="1" i="1" dirty="0"/>
              <a:t># Market Share of Various Refrigerator Brands Within the Dataset</a:t>
            </a:r>
          </a:p>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r>
              <a:rPr lang="en-US" sz="1800" dirty="0"/>
              <a:t>This distribution highlights that Whirlpool, LG, and Samsung are the top three refrigerator brands, making up most of the market in the dataset.</a:t>
            </a:r>
          </a:p>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r>
              <a:rPr lang="en-US" sz="1800" dirty="0"/>
              <a:t>Haier and CANDY have the smallest presence, showing they are less popular compared to the other brands.</a:t>
            </a:r>
          </a:p>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endParaRPr lang="en-IN" sz="1800" b="1" i="1" dirty="0"/>
          </a:p>
          <a:p>
            <a:pPr marL="0" lvl="0" indent="0" algn="just" rtl="0">
              <a:lnSpc>
                <a:spcPct val="90000"/>
              </a:lnSpc>
              <a:spcBef>
                <a:spcPts val="1000"/>
              </a:spcBef>
              <a:spcAft>
                <a:spcPts val="0"/>
              </a:spcAft>
              <a:buClr>
                <a:schemeClr val="dk1"/>
              </a:buClr>
              <a:buSzPct val="100000"/>
              <a:buNone/>
            </a:pPr>
            <a:endParaRPr lang="en-IN" sz="1800" b="1" i="1" dirty="0"/>
          </a:p>
          <a:p>
            <a:pPr marL="0" lvl="0" indent="0"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pic>
        <p:nvPicPr>
          <p:cNvPr id="5" name="Picture 4">
            <a:extLst>
              <a:ext uri="{FF2B5EF4-FFF2-40B4-BE49-F238E27FC236}">
                <a16:creationId xmlns:a16="http://schemas.microsoft.com/office/drawing/2014/main" id="{08D709EA-F98C-1E22-B351-1B88450E3AD9}"/>
              </a:ext>
            </a:extLst>
          </p:cNvPr>
          <p:cNvPicPr>
            <a:picLocks noChangeAspect="1"/>
          </p:cNvPicPr>
          <p:nvPr/>
        </p:nvPicPr>
        <p:blipFill>
          <a:blip r:embed="rId3"/>
          <a:stretch>
            <a:fillRect/>
          </a:stretch>
        </p:blipFill>
        <p:spPr>
          <a:xfrm>
            <a:off x="3436312" y="2688771"/>
            <a:ext cx="5308489" cy="3320143"/>
          </a:xfrm>
          <a:prstGeom prst="rect">
            <a:avLst/>
          </a:prstGeom>
        </p:spPr>
      </p:pic>
    </p:spTree>
    <p:extLst>
      <p:ext uri="{BB962C8B-B14F-4D97-AF65-F5344CB8AC3E}">
        <p14:creationId xmlns:p14="http://schemas.microsoft.com/office/powerpoint/2010/main" val="378911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C089957-859D-2CFA-39B1-10EA72415E63}"/>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5B2AA004-2377-BCA0-D098-0D6C8FE6C9A6}"/>
              </a:ext>
            </a:extLst>
          </p:cNvPr>
          <p:cNvSpPr txBox="1">
            <a:spLocks noGrp="1"/>
          </p:cNvSpPr>
          <p:nvPr>
            <p:ph type="body" idx="1"/>
          </p:nvPr>
        </p:nvSpPr>
        <p:spPr>
          <a:xfrm>
            <a:off x="555171" y="446314"/>
            <a:ext cx="11070773" cy="576942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000" b="1" i="1" dirty="0"/>
              <a:t># Distribution of Refrigerator Capacities in Liters </a:t>
            </a:r>
          </a:p>
          <a:p>
            <a:pPr lvl="0" indent="-457200" algn="just" rtl="0">
              <a:lnSpc>
                <a:spcPct val="100000"/>
              </a:lnSpc>
              <a:spcBef>
                <a:spcPts val="1000"/>
              </a:spcBef>
              <a:spcAft>
                <a:spcPts val="0"/>
              </a:spcAft>
              <a:buClr>
                <a:schemeClr val="dk1"/>
              </a:buClr>
              <a:buSzPct val="100000"/>
              <a:buFont typeface="Wingdings" panose="05000000000000000000" pitchFamily="2" charset="2"/>
              <a:buChar char="Ø"/>
            </a:pPr>
            <a:r>
              <a:rPr lang="en-US" sz="2000" dirty="0"/>
              <a:t>The graph is box plot, illustrating the distribution of refrigerator capacities in liters:</a:t>
            </a:r>
          </a:p>
          <a:p>
            <a:pPr lvl="0" indent="-457200" algn="just" rtl="0">
              <a:lnSpc>
                <a:spcPct val="100000"/>
              </a:lnSpc>
              <a:spcBef>
                <a:spcPts val="1000"/>
              </a:spcBef>
              <a:spcAft>
                <a:spcPts val="0"/>
              </a:spcAft>
              <a:buClr>
                <a:schemeClr val="dk1"/>
              </a:buClr>
              <a:buSzPct val="100000"/>
              <a:buFont typeface="Wingdings" panose="05000000000000000000" pitchFamily="2" charset="2"/>
              <a:buChar char="Ø"/>
            </a:pPr>
            <a:r>
              <a:rPr lang="en-US" sz="1800" b="1" dirty="0"/>
              <a:t>Median</a:t>
            </a:r>
            <a:r>
              <a:rPr lang="en-US" sz="1800" dirty="0"/>
              <a:t>: The line inside the box represents the median, which is around 185 liters</a:t>
            </a:r>
            <a:endParaRPr lang="en-IN" sz="1800" dirty="0"/>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US" sz="1800" b="1" dirty="0"/>
              <a:t>Interquartile Range(IQR): </a:t>
            </a:r>
          </a:p>
          <a:p>
            <a:pPr marL="742950" lvl="1" indent="-285750" algn="just">
              <a:spcBef>
                <a:spcPts val="1000"/>
              </a:spcBef>
              <a:buSzPct val="100000"/>
              <a:buFont typeface="Arial" panose="020B0604020202020204" pitchFamily="34" charset="0"/>
              <a:buChar char="•"/>
            </a:pPr>
            <a:r>
              <a:rPr lang="en-US" sz="1800" dirty="0"/>
              <a:t>The box itself spans the interquartile range, which is the range between the 25th percentile(Q1) and the 75th percentile(Q3).</a:t>
            </a:r>
          </a:p>
          <a:p>
            <a:pPr marL="742950" lvl="1" indent="-285750" algn="just">
              <a:spcBef>
                <a:spcPts val="1000"/>
              </a:spcBef>
              <a:buSzPct val="100000"/>
              <a:buFont typeface="Arial" panose="020B0604020202020204" pitchFamily="34" charset="0"/>
              <a:buChar char="•"/>
            </a:pPr>
            <a:r>
              <a:rPr lang="en-US" sz="1800" dirty="0"/>
              <a:t>This indicates that 50% of refrigerators have capacities falling within this range.</a:t>
            </a:r>
            <a:endParaRPr lang="en-IN" sz="1800" dirty="0"/>
          </a:p>
          <a:p>
            <a:pPr marL="0" lvl="0" indent="0"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pic>
        <p:nvPicPr>
          <p:cNvPr id="3" name="Picture 2">
            <a:extLst>
              <a:ext uri="{FF2B5EF4-FFF2-40B4-BE49-F238E27FC236}">
                <a16:creationId xmlns:a16="http://schemas.microsoft.com/office/drawing/2014/main" id="{716CF884-A2CC-F486-9B78-BE38F59069A9}"/>
              </a:ext>
            </a:extLst>
          </p:cNvPr>
          <p:cNvPicPr>
            <a:picLocks noChangeAspect="1"/>
          </p:cNvPicPr>
          <p:nvPr/>
        </p:nvPicPr>
        <p:blipFill>
          <a:blip r:embed="rId3"/>
          <a:stretch>
            <a:fillRect/>
          </a:stretch>
        </p:blipFill>
        <p:spPr>
          <a:xfrm>
            <a:off x="3472608" y="3331028"/>
            <a:ext cx="5235898" cy="2939143"/>
          </a:xfrm>
          <a:prstGeom prst="rect">
            <a:avLst/>
          </a:prstGeom>
        </p:spPr>
      </p:pic>
    </p:spTree>
    <p:extLst>
      <p:ext uri="{BB962C8B-B14F-4D97-AF65-F5344CB8AC3E}">
        <p14:creationId xmlns:p14="http://schemas.microsoft.com/office/powerpoint/2010/main" val="2585127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E08CBC9-A390-E3E7-F8D2-471A252376FD}"/>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E035CAC2-ACD3-8ADF-C4C3-6954C937F913}"/>
              </a:ext>
            </a:extLst>
          </p:cNvPr>
          <p:cNvSpPr txBox="1">
            <a:spLocks noGrp="1"/>
          </p:cNvSpPr>
          <p:nvPr>
            <p:ph type="body" idx="1"/>
          </p:nvPr>
        </p:nvSpPr>
        <p:spPr>
          <a:xfrm>
            <a:off x="555171" y="446314"/>
            <a:ext cx="11070773" cy="576942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000" b="1" i="1" dirty="0"/>
              <a:t>#  Count of Refrigerators Having Different Type of Doors</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à"/>
            </a:pPr>
            <a:r>
              <a:rPr lang="en-US" sz="1800" dirty="0"/>
              <a:t>The below graph is a Histogram which gives the information about the Count of Refrigerators Having Different Type of Doors</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à"/>
            </a:pPr>
            <a:r>
              <a:rPr lang="en-US" sz="1800" dirty="0"/>
              <a:t>Here, we can see clearly that the majority of refrigerators are of Single Door type (</a:t>
            </a:r>
            <a:r>
              <a:rPr lang="en-US" sz="1800" dirty="0" err="1"/>
              <a:t>i.e</a:t>
            </a:r>
            <a:r>
              <a:rPr lang="en-US" sz="1800" dirty="0"/>
              <a:t>, around 420)</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à"/>
            </a:pPr>
            <a:r>
              <a:rPr lang="en-US" sz="1800" dirty="0"/>
              <a:t>Double Door type (</a:t>
            </a:r>
            <a:r>
              <a:rPr lang="en-US" sz="1800" dirty="0" err="1"/>
              <a:t>i.e</a:t>
            </a:r>
            <a:r>
              <a:rPr lang="en-US" sz="1800" dirty="0"/>
              <a:t>, around 100) and Triple Door type (</a:t>
            </a:r>
            <a:r>
              <a:rPr lang="en-US" sz="1800" dirty="0" err="1"/>
              <a:t>i.e</a:t>
            </a:r>
            <a:r>
              <a:rPr lang="en-US" sz="1800" dirty="0"/>
              <a:t>, around 50)</a:t>
            </a:r>
            <a:endParaRPr lang="en-IN" sz="1800" dirty="0"/>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endParaRPr lang="en-IN" b="1" i="1" dirty="0"/>
          </a:p>
          <a:p>
            <a:pPr marL="0" lvl="0" indent="0"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pic>
        <p:nvPicPr>
          <p:cNvPr id="3" name="Picture 2">
            <a:extLst>
              <a:ext uri="{FF2B5EF4-FFF2-40B4-BE49-F238E27FC236}">
                <a16:creationId xmlns:a16="http://schemas.microsoft.com/office/drawing/2014/main" id="{C636174D-1EC2-E35D-88DE-7146DA425789}"/>
              </a:ext>
            </a:extLst>
          </p:cNvPr>
          <p:cNvPicPr>
            <a:picLocks noChangeAspect="1"/>
          </p:cNvPicPr>
          <p:nvPr/>
        </p:nvPicPr>
        <p:blipFill>
          <a:blip r:embed="rId3"/>
          <a:stretch>
            <a:fillRect/>
          </a:stretch>
        </p:blipFill>
        <p:spPr>
          <a:xfrm>
            <a:off x="3243943" y="2722333"/>
            <a:ext cx="5470071" cy="3258288"/>
          </a:xfrm>
          <a:prstGeom prst="rect">
            <a:avLst/>
          </a:prstGeom>
        </p:spPr>
      </p:pic>
    </p:spTree>
    <p:extLst>
      <p:ext uri="{BB962C8B-B14F-4D97-AF65-F5344CB8AC3E}">
        <p14:creationId xmlns:p14="http://schemas.microsoft.com/office/powerpoint/2010/main" val="96736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2AEC488-7170-BAA9-B5BD-153217806536}"/>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615D9382-453D-DDCA-E663-6518FF139A1B}"/>
              </a:ext>
            </a:extLst>
          </p:cNvPr>
          <p:cNvSpPr txBox="1">
            <a:spLocks noGrp="1"/>
          </p:cNvSpPr>
          <p:nvPr>
            <p:ph type="body" idx="1"/>
          </p:nvPr>
        </p:nvSpPr>
        <p:spPr>
          <a:xfrm>
            <a:off x="555171" y="446314"/>
            <a:ext cx="11070773" cy="576942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000" b="1" i="1" dirty="0"/>
              <a:t># Distribution of Refrigerator Energy Efficiency Ratings</a:t>
            </a:r>
          </a:p>
          <a:p>
            <a:pPr marL="342900" lvl="0" algn="just" rtl="0">
              <a:lnSpc>
                <a:spcPct val="90000"/>
              </a:lnSpc>
              <a:spcBef>
                <a:spcPts val="1000"/>
              </a:spcBef>
              <a:spcAft>
                <a:spcPts val="0"/>
              </a:spcAft>
              <a:buClr>
                <a:schemeClr val="dk1"/>
              </a:buClr>
              <a:buSzPct val="100000"/>
              <a:buFont typeface="Wingdings" panose="05000000000000000000" pitchFamily="2" charset="2"/>
              <a:buChar char="Ø"/>
            </a:pPr>
            <a:r>
              <a:rPr lang="en-US" sz="2000" dirty="0"/>
              <a:t>It shows the distribution of Energy Efficiency Ratings for refrigerators.</a:t>
            </a:r>
          </a:p>
          <a:p>
            <a:pPr marL="342900" lvl="0" algn="just" rtl="0">
              <a:lnSpc>
                <a:spcPct val="90000"/>
              </a:lnSpc>
              <a:spcBef>
                <a:spcPts val="1000"/>
              </a:spcBef>
              <a:spcAft>
                <a:spcPts val="0"/>
              </a:spcAft>
              <a:buClr>
                <a:schemeClr val="dk1"/>
              </a:buClr>
              <a:buSzPct val="100000"/>
              <a:buFont typeface="Wingdings" panose="05000000000000000000" pitchFamily="2" charset="2"/>
              <a:buChar char="Ø"/>
            </a:pPr>
            <a:r>
              <a:rPr lang="en-US" sz="2000" dirty="0"/>
              <a:t>The wider section of violin indicates the higher density of data points, while thinner sections of represent lower densities.</a:t>
            </a:r>
          </a:p>
          <a:p>
            <a:pPr marL="342900" lvl="0" algn="just" rtl="0">
              <a:lnSpc>
                <a:spcPct val="90000"/>
              </a:lnSpc>
              <a:spcBef>
                <a:spcPts val="1000"/>
              </a:spcBef>
              <a:spcAft>
                <a:spcPts val="0"/>
              </a:spcAft>
              <a:buClr>
                <a:schemeClr val="dk1"/>
              </a:buClr>
              <a:buSzPct val="100000"/>
              <a:buFont typeface="Wingdings" panose="05000000000000000000" pitchFamily="2" charset="2"/>
              <a:buChar char="Ø"/>
            </a:pPr>
            <a:r>
              <a:rPr lang="en-US" sz="2000" dirty="0"/>
              <a:t>The white dot in the middle of violin plot represents the median value, and thick black line extends to the first and third quartiles</a:t>
            </a:r>
            <a:endParaRPr lang="en-IN" sz="2000"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r>
              <a:rPr lang="en-IN" sz="2000" b="1" i="1" dirty="0"/>
              <a:t> </a:t>
            </a:r>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endParaRPr lang="en-IN" sz="2000" b="1" i="1" dirty="0"/>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endParaRPr lang="en-IN" b="1" i="1" dirty="0"/>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endParaRPr lang="en-IN" b="1" i="1" dirty="0"/>
          </a:p>
          <a:p>
            <a:pPr marL="0" lvl="0" indent="0"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pic>
        <p:nvPicPr>
          <p:cNvPr id="3" name="Picture 2">
            <a:extLst>
              <a:ext uri="{FF2B5EF4-FFF2-40B4-BE49-F238E27FC236}">
                <a16:creationId xmlns:a16="http://schemas.microsoft.com/office/drawing/2014/main" id="{B27FAEC2-324A-76BD-9221-9ADE61698F9C}"/>
              </a:ext>
            </a:extLst>
          </p:cNvPr>
          <p:cNvPicPr>
            <a:picLocks noChangeAspect="1"/>
          </p:cNvPicPr>
          <p:nvPr/>
        </p:nvPicPr>
        <p:blipFill>
          <a:blip r:embed="rId3"/>
          <a:stretch>
            <a:fillRect/>
          </a:stretch>
        </p:blipFill>
        <p:spPr>
          <a:xfrm>
            <a:off x="3450845" y="2656114"/>
            <a:ext cx="5279424" cy="3635829"/>
          </a:xfrm>
          <a:prstGeom prst="rect">
            <a:avLst/>
          </a:prstGeom>
        </p:spPr>
      </p:pic>
    </p:spTree>
    <p:extLst>
      <p:ext uri="{BB962C8B-B14F-4D97-AF65-F5344CB8AC3E}">
        <p14:creationId xmlns:p14="http://schemas.microsoft.com/office/powerpoint/2010/main" val="5272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87F24DF-CE12-8416-FBA2-90ACF486EBAD}"/>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9F257AD0-C5DE-BC9E-827E-FA4B08323179}"/>
              </a:ext>
            </a:extLst>
          </p:cNvPr>
          <p:cNvSpPr txBox="1">
            <a:spLocks noGrp="1"/>
          </p:cNvSpPr>
          <p:nvPr>
            <p:ph type="body" idx="1"/>
          </p:nvPr>
        </p:nvSpPr>
        <p:spPr>
          <a:xfrm>
            <a:off x="620486" y="359229"/>
            <a:ext cx="11005458" cy="5856515"/>
          </a:xfrm>
          <a:prstGeom prst="rect">
            <a:avLst/>
          </a:prstGeom>
          <a:noFill/>
          <a:ln>
            <a:noFill/>
          </a:ln>
        </p:spPr>
        <p:txBody>
          <a:bodyPr spcFirstLastPara="1" wrap="square" lIns="91425" tIns="45700" rIns="91425" bIns="45700" anchor="t" anchorCtr="0">
            <a:normAutofit/>
          </a:bodyPr>
          <a:lstStyle/>
          <a:p>
            <a:pPr marL="0" indent="0" algn="just">
              <a:buSzPct val="100000"/>
              <a:buNone/>
            </a:pPr>
            <a:r>
              <a:rPr lang="en-IN" b="1" i="1" dirty="0">
                <a:solidFill>
                  <a:srgbClr val="FF0000"/>
                </a:solidFill>
              </a:rPr>
              <a:t>Bivariate Analysis Steps</a:t>
            </a:r>
          </a:p>
          <a:p>
            <a:pPr marL="0" indent="0" algn="just">
              <a:buSzPct val="100000"/>
              <a:buNone/>
            </a:pPr>
            <a:r>
              <a:rPr lang="en-IN" sz="2000" b="1" i="1" dirty="0"/>
              <a:t># Brand-Wise Distribution of Refrigerator Door Types</a:t>
            </a:r>
            <a:endParaRPr lang="en-IN" sz="2000" dirty="0"/>
          </a:p>
          <a:p>
            <a:pPr marL="342900" lvl="0" algn="just" rtl="0">
              <a:lnSpc>
                <a:spcPct val="90000"/>
              </a:lnSpc>
              <a:spcBef>
                <a:spcPts val="1000"/>
              </a:spcBef>
              <a:spcAft>
                <a:spcPts val="0"/>
              </a:spcAft>
              <a:buClr>
                <a:schemeClr val="dk1"/>
              </a:buClr>
              <a:buSzPct val="100000"/>
              <a:buFont typeface="Wingdings" panose="05000000000000000000" pitchFamily="2" charset="2"/>
              <a:buChar char="Ø"/>
            </a:pPr>
            <a:r>
              <a:rPr lang="en-US" sz="2000" dirty="0"/>
              <a:t>The count plot illustrates the distribution of different refrigerator door types across various brands. Here is an interpretation of the plot:</a:t>
            </a:r>
          </a:p>
          <a:p>
            <a:pPr marL="342900" lvl="0" algn="just" rtl="0">
              <a:lnSpc>
                <a:spcPct val="90000"/>
              </a:lnSpc>
              <a:spcBef>
                <a:spcPts val="1000"/>
              </a:spcBef>
              <a:spcAft>
                <a:spcPts val="0"/>
              </a:spcAft>
              <a:buClr>
                <a:schemeClr val="dk1"/>
              </a:buClr>
              <a:buSzPct val="100000"/>
              <a:buFont typeface="Wingdings" panose="05000000000000000000" pitchFamily="2" charset="2"/>
              <a:buChar char="Ø"/>
            </a:pPr>
            <a:r>
              <a:rPr lang="en-US" sz="2000" dirty="0"/>
              <a:t>The x-axis represents different types of refrigerator doors (Single Door, Double Door, and Triple Door).</a:t>
            </a:r>
          </a:p>
          <a:p>
            <a:pPr marL="342900" lvl="0" algn="just" rtl="0">
              <a:lnSpc>
                <a:spcPct val="90000"/>
              </a:lnSpc>
              <a:spcBef>
                <a:spcPts val="1000"/>
              </a:spcBef>
              <a:spcAft>
                <a:spcPts val="0"/>
              </a:spcAft>
              <a:buClr>
                <a:schemeClr val="dk1"/>
              </a:buClr>
              <a:buSzPct val="100000"/>
              <a:buFont typeface="Wingdings" panose="05000000000000000000" pitchFamily="2" charset="2"/>
              <a:buChar char="Ø"/>
            </a:pPr>
            <a:r>
              <a:rPr lang="en-US" sz="2000" dirty="0"/>
              <a:t>The y-axis shows the count of refrigerators with each door type.</a:t>
            </a:r>
            <a:endParaRPr lang="en-IN" sz="2000" dirty="0"/>
          </a:p>
          <a:p>
            <a:pPr marL="0" lvl="0" indent="0" algn="just" rtl="0">
              <a:lnSpc>
                <a:spcPct val="90000"/>
              </a:lnSpc>
              <a:spcBef>
                <a:spcPts val="1000"/>
              </a:spcBef>
              <a:spcAft>
                <a:spcPts val="0"/>
              </a:spcAft>
              <a:buClr>
                <a:schemeClr val="dk1"/>
              </a:buClr>
              <a:buSzPct val="100000"/>
              <a:buNone/>
            </a:pPr>
            <a:endParaRPr lang="en-IN" b="1" i="1" dirty="0"/>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endParaRPr lang="en-IN" b="1" i="1" dirty="0"/>
          </a:p>
          <a:p>
            <a:pPr marL="0" lvl="0" indent="0"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pic>
        <p:nvPicPr>
          <p:cNvPr id="7" name="Picture 6">
            <a:extLst>
              <a:ext uri="{FF2B5EF4-FFF2-40B4-BE49-F238E27FC236}">
                <a16:creationId xmlns:a16="http://schemas.microsoft.com/office/drawing/2014/main" id="{3500F0B5-C674-4F6D-580D-8281CB7ED7D7}"/>
              </a:ext>
            </a:extLst>
          </p:cNvPr>
          <p:cNvPicPr>
            <a:picLocks noChangeAspect="1"/>
          </p:cNvPicPr>
          <p:nvPr/>
        </p:nvPicPr>
        <p:blipFill>
          <a:blip r:embed="rId3"/>
          <a:stretch>
            <a:fillRect/>
          </a:stretch>
        </p:blipFill>
        <p:spPr>
          <a:xfrm>
            <a:off x="2131489" y="3254829"/>
            <a:ext cx="6494017" cy="2960915"/>
          </a:xfrm>
          <a:prstGeom prst="rect">
            <a:avLst/>
          </a:prstGeom>
        </p:spPr>
      </p:pic>
    </p:spTree>
    <p:extLst>
      <p:ext uri="{BB962C8B-B14F-4D97-AF65-F5344CB8AC3E}">
        <p14:creationId xmlns:p14="http://schemas.microsoft.com/office/powerpoint/2010/main" val="3024635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8C832FC-F026-6A17-3160-CC95960DAD15}"/>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7067EC73-E30C-10BE-74C7-A57142470DF9}"/>
              </a:ext>
            </a:extLst>
          </p:cNvPr>
          <p:cNvSpPr txBox="1">
            <a:spLocks noGrp="1"/>
          </p:cNvSpPr>
          <p:nvPr>
            <p:ph type="body" idx="1"/>
          </p:nvPr>
        </p:nvSpPr>
        <p:spPr>
          <a:xfrm>
            <a:off x="598714" y="478971"/>
            <a:ext cx="11027230" cy="573677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000" b="1" i="1" dirty="0"/>
              <a:t># Impact of Offer Percentage on Selling Price</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Ø"/>
            </a:pPr>
            <a:r>
              <a:rPr lang="en-US" sz="1800" dirty="0"/>
              <a:t>The scatter plot demonstrates the relationship between certain refrigerator's actual price, selling price, and the offer percentage.</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Ø"/>
            </a:pPr>
            <a:r>
              <a:rPr lang="en-US" sz="1800" dirty="0"/>
              <a:t>As the actual price increases, the selling price tends to decrease. This suggests that higher offer percentages are applied to products with higher   actual prices, resulting in a lower final selling price.</a:t>
            </a:r>
            <a:endParaRPr lang="en-IN" b="1" i="1" dirty="0"/>
          </a:p>
          <a:p>
            <a:pPr marL="0" lvl="0" indent="0"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pic>
        <p:nvPicPr>
          <p:cNvPr id="3" name="Picture 2">
            <a:extLst>
              <a:ext uri="{FF2B5EF4-FFF2-40B4-BE49-F238E27FC236}">
                <a16:creationId xmlns:a16="http://schemas.microsoft.com/office/drawing/2014/main" id="{6593DB7D-6FBD-F9C0-A7CC-7CB890DA110F}"/>
              </a:ext>
            </a:extLst>
          </p:cNvPr>
          <p:cNvPicPr>
            <a:picLocks noChangeAspect="1"/>
          </p:cNvPicPr>
          <p:nvPr/>
        </p:nvPicPr>
        <p:blipFill>
          <a:blip r:embed="rId3"/>
          <a:stretch>
            <a:fillRect/>
          </a:stretch>
        </p:blipFill>
        <p:spPr>
          <a:xfrm>
            <a:off x="2909287" y="2551934"/>
            <a:ext cx="6373426" cy="3663810"/>
          </a:xfrm>
          <a:prstGeom prst="rect">
            <a:avLst/>
          </a:prstGeom>
        </p:spPr>
      </p:pic>
    </p:spTree>
    <p:extLst>
      <p:ext uri="{BB962C8B-B14F-4D97-AF65-F5344CB8AC3E}">
        <p14:creationId xmlns:p14="http://schemas.microsoft.com/office/powerpoint/2010/main" val="275631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2648CE8-7295-FFD1-6BE9-3C7EDBDC328B}"/>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B1804E3A-DA58-EA29-92F6-0729F92A49C2}"/>
              </a:ext>
            </a:extLst>
          </p:cNvPr>
          <p:cNvSpPr txBox="1">
            <a:spLocks noGrp="1"/>
          </p:cNvSpPr>
          <p:nvPr>
            <p:ph type="body" idx="1"/>
          </p:nvPr>
        </p:nvSpPr>
        <p:spPr>
          <a:xfrm>
            <a:off x="598714" y="402771"/>
            <a:ext cx="11027230" cy="627017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000" b="1" i="1" dirty="0"/>
              <a:t># Average Refrigerator Price by Brand and Capacity</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Ø"/>
            </a:pPr>
            <a:r>
              <a:rPr lang="en-IN" sz="1800" dirty="0"/>
              <a:t>This visualisation effectively highlights how refrigerator prices vary by brand and capacity, offering insights for consumers or stakeholders interested in pricing strategies.</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Ø"/>
            </a:pPr>
            <a:r>
              <a:rPr lang="en-US" sz="1800" dirty="0"/>
              <a:t>The price generally increases with the refrigerator's capacity. </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Ø"/>
            </a:pPr>
            <a:r>
              <a:rPr lang="en-US" sz="1800" dirty="0"/>
              <a:t>Whirlpool, LG, SAMSUNG, and Godrej brands dominate the higher price ranges for larger capacities, making them premium options.</a:t>
            </a:r>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Ø"/>
            </a:pPr>
            <a:r>
              <a:rPr lang="en-US" sz="1800" dirty="0"/>
              <a:t>CANDY and Haier appears to cater to the budget segment.</a:t>
            </a:r>
            <a:endParaRPr lang="en-IN" sz="1800" dirty="0"/>
          </a:p>
          <a:p>
            <a:pPr marL="285750" lvl="0" indent="-285750" algn="just" rtl="0">
              <a:lnSpc>
                <a:spcPct val="90000"/>
              </a:lnSpc>
              <a:spcBef>
                <a:spcPts val="1000"/>
              </a:spcBef>
              <a:spcAft>
                <a:spcPts val="0"/>
              </a:spcAft>
              <a:buClr>
                <a:schemeClr val="dk1"/>
              </a:buClr>
              <a:buSzPct val="100000"/>
              <a:buFont typeface="Wingdings" panose="05000000000000000000" pitchFamily="2" charset="2"/>
              <a:buChar char="Ø"/>
            </a:pPr>
            <a:endParaRPr sz="1800"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lang="en-US" dirty="0"/>
          </a:p>
          <a:p>
            <a:pPr marL="228600" lvl="0" indent="-130810" algn="l" rtl="0">
              <a:lnSpc>
                <a:spcPct val="90000"/>
              </a:lnSpc>
              <a:spcBef>
                <a:spcPts val="1000"/>
              </a:spcBef>
              <a:spcAft>
                <a:spcPts val="0"/>
              </a:spcAft>
              <a:buClr>
                <a:schemeClr val="dk1"/>
              </a:buClr>
              <a:buSzPct val="100000"/>
              <a:buNone/>
            </a:pPr>
            <a:endParaRPr lang="en-IN" dirty="0"/>
          </a:p>
          <a:p>
            <a:pPr marL="228600" lvl="0" indent="-130810" algn="l" rtl="0">
              <a:lnSpc>
                <a:spcPct val="90000"/>
              </a:lnSpc>
              <a:spcBef>
                <a:spcPts val="1000"/>
              </a:spcBef>
              <a:spcAft>
                <a:spcPts val="0"/>
              </a:spcAft>
              <a:buClr>
                <a:schemeClr val="dk1"/>
              </a:buClr>
              <a:buSzPct val="100000"/>
              <a:buNone/>
            </a:pPr>
            <a:endParaRPr lang="en-IN" dirty="0"/>
          </a:p>
          <a:p>
            <a:pPr marL="228600" lvl="0" indent="-130810" algn="l" rtl="0">
              <a:lnSpc>
                <a:spcPct val="90000"/>
              </a:lnSpc>
              <a:spcBef>
                <a:spcPts val="1000"/>
              </a:spcBef>
              <a:spcAft>
                <a:spcPts val="0"/>
              </a:spcAft>
              <a:buClr>
                <a:schemeClr val="dk1"/>
              </a:buClr>
              <a:buSzPct val="100000"/>
              <a:buNone/>
            </a:pPr>
            <a:endParaRPr lang="en-IN" dirty="0"/>
          </a:p>
          <a:p>
            <a:pPr marL="228600" lvl="0" indent="-130810" algn="l" rtl="0">
              <a:lnSpc>
                <a:spcPct val="90000"/>
              </a:lnSpc>
              <a:spcBef>
                <a:spcPts val="1000"/>
              </a:spcBef>
              <a:spcAft>
                <a:spcPts val="0"/>
              </a:spcAft>
              <a:buClr>
                <a:schemeClr val="dk1"/>
              </a:buClr>
              <a:buSzPct val="100000"/>
              <a:buNone/>
            </a:pPr>
            <a:endParaRPr lang="en-IN" dirty="0"/>
          </a:p>
          <a:p>
            <a:pPr marL="228600" lvl="0" indent="-130810" algn="l" rtl="0">
              <a:lnSpc>
                <a:spcPct val="90000"/>
              </a:lnSpc>
              <a:spcBef>
                <a:spcPts val="1000"/>
              </a:spcBef>
              <a:spcAft>
                <a:spcPts val="0"/>
              </a:spcAft>
              <a:buClr>
                <a:schemeClr val="dk1"/>
              </a:buClr>
              <a:buSzPct val="100000"/>
              <a:buNone/>
            </a:pPr>
            <a:endParaRPr lang="en-US" dirty="0"/>
          </a:p>
          <a:p>
            <a:pPr marL="228600" lvl="0" indent="-130810" algn="l" rtl="0">
              <a:lnSpc>
                <a:spcPct val="90000"/>
              </a:lnSpc>
              <a:spcBef>
                <a:spcPts val="1000"/>
              </a:spcBef>
              <a:spcAft>
                <a:spcPts val="0"/>
              </a:spcAft>
              <a:buClr>
                <a:schemeClr val="dk1"/>
              </a:buClr>
              <a:buSzPct val="100000"/>
              <a:buNone/>
            </a:pPr>
            <a:endParaRPr dirty="0"/>
          </a:p>
        </p:txBody>
      </p:sp>
      <p:pic>
        <p:nvPicPr>
          <p:cNvPr id="2" name="Picture 1">
            <a:extLst>
              <a:ext uri="{FF2B5EF4-FFF2-40B4-BE49-F238E27FC236}">
                <a16:creationId xmlns:a16="http://schemas.microsoft.com/office/drawing/2014/main" id="{B18A71EC-EEBD-B77B-1F15-72B74C29FC17}"/>
              </a:ext>
            </a:extLst>
          </p:cNvPr>
          <p:cNvPicPr>
            <a:picLocks noChangeAspect="1"/>
          </p:cNvPicPr>
          <p:nvPr/>
        </p:nvPicPr>
        <p:blipFill>
          <a:blip r:embed="rId3"/>
          <a:stretch>
            <a:fillRect/>
          </a:stretch>
        </p:blipFill>
        <p:spPr>
          <a:xfrm>
            <a:off x="1289957" y="3037114"/>
            <a:ext cx="9612086" cy="3211286"/>
          </a:xfrm>
          <a:prstGeom prst="rect">
            <a:avLst/>
          </a:prstGeom>
        </p:spPr>
      </p:pic>
    </p:spTree>
    <p:extLst>
      <p:ext uri="{BB962C8B-B14F-4D97-AF65-F5344CB8AC3E}">
        <p14:creationId xmlns:p14="http://schemas.microsoft.com/office/powerpoint/2010/main" val="427658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D49D0D5-0F8F-6E6B-E35A-89458F051E2C}"/>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B63B11FF-A3B1-C579-35AC-8E046C489544}"/>
              </a:ext>
            </a:extLst>
          </p:cNvPr>
          <p:cNvSpPr txBox="1">
            <a:spLocks noGrp="1"/>
          </p:cNvSpPr>
          <p:nvPr>
            <p:ph type="body" idx="1"/>
          </p:nvPr>
        </p:nvSpPr>
        <p:spPr>
          <a:xfrm>
            <a:off x="598714" y="555172"/>
            <a:ext cx="11027230" cy="566057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000" b="1" i="1" dirty="0"/>
              <a:t># Energy Efficiency Ratings Across Brands with Price </a:t>
            </a:r>
            <a:r>
              <a:rPr lang="en-IN" sz="2000" b="1" i="1" dirty="0" err="1"/>
              <a:t>Comparision</a:t>
            </a:r>
            <a:endParaRPr lang="en-IN" sz="2000" b="1" i="1" dirty="0"/>
          </a:p>
          <a:p>
            <a:pPr marL="342900" lvl="0" algn="just" rtl="0">
              <a:lnSpc>
                <a:spcPct val="90000"/>
              </a:lnSpc>
              <a:spcBef>
                <a:spcPts val="1000"/>
              </a:spcBef>
              <a:spcAft>
                <a:spcPts val="0"/>
              </a:spcAft>
              <a:buClr>
                <a:schemeClr val="dk1"/>
              </a:buClr>
              <a:buSzPct val="100000"/>
              <a:buFont typeface="Wingdings" panose="05000000000000000000" pitchFamily="2" charset="2"/>
              <a:buChar char="Ø"/>
            </a:pPr>
            <a:r>
              <a:rPr lang="en-US" sz="2000" dirty="0"/>
              <a:t>The scatter plot shows the 'Energy Efficiency Ratings Across Brands with Price Comparison. It compares different brands based on their Energy Efficiency Ratings and their selling price. </a:t>
            </a:r>
          </a:p>
          <a:p>
            <a:pPr marL="342900" lvl="0" algn="just" rtl="0">
              <a:lnSpc>
                <a:spcPct val="90000"/>
              </a:lnSpc>
              <a:spcBef>
                <a:spcPts val="1000"/>
              </a:spcBef>
              <a:spcAft>
                <a:spcPts val="0"/>
              </a:spcAft>
              <a:buClr>
                <a:schemeClr val="dk1"/>
              </a:buClr>
              <a:buSzPct val="100000"/>
              <a:buFont typeface="Wingdings" panose="05000000000000000000" pitchFamily="2" charset="2"/>
              <a:buChar char="Ø"/>
            </a:pPr>
            <a:r>
              <a:rPr lang="en-US" sz="2000" dirty="0"/>
              <a:t>Godrej and Haier brands might be focused on offering products within a friendly budget.</a:t>
            </a:r>
          </a:p>
          <a:p>
            <a:pPr marL="342900" lvl="0" algn="just" rtl="0">
              <a:lnSpc>
                <a:spcPct val="90000"/>
              </a:lnSpc>
              <a:spcBef>
                <a:spcPts val="1000"/>
              </a:spcBef>
              <a:spcAft>
                <a:spcPts val="0"/>
              </a:spcAft>
              <a:buClr>
                <a:schemeClr val="dk1"/>
              </a:buClr>
              <a:buSzPct val="100000"/>
              <a:buFont typeface="Wingdings" panose="05000000000000000000" pitchFamily="2" charset="2"/>
              <a:buChar char="Ø"/>
            </a:pPr>
            <a:r>
              <a:rPr lang="en-US" sz="2000" dirty="0"/>
              <a:t> The scatter plot suggests that energy efficiency rating and price may have some correlation, where higher ratings might lead to a higher price,   though this varies across the brands</a:t>
            </a:r>
            <a:endParaRPr lang="en-IN" sz="2000"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b="1" i="1" dirty="0"/>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endParaRPr lang="en-IN" b="1" i="1" dirty="0"/>
          </a:p>
          <a:p>
            <a:pPr marL="0" lvl="0" indent="0"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pic>
        <p:nvPicPr>
          <p:cNvPr id="5" name="Picture 4">
            <a:extLst>
              <a:ext uri="{FF2B5EF4-FFF2-40B4-BE49-F238E27FC236}">
                <a16:creationId xmlns:a16="http://schemas.microsoft.com/office/drawing/2014/main" id="{1C201557-EAC9-B447-6389-2FCAC00305B1}"/>
              </a:ext>
            </a:extLst>
          </p:cNvPr>
          <p:cNvPicPr>
            <a:picLocks noChangeAspect="1"/>
          </p:cNvPicPr>
          <p:nvPr/>
        </p:nvPicPr>
        <p:blipFill>
          <a:blip r:embed="rId3"/>
          <a:stretch>
            <a:fillRect/>
          </a:stretch>
        </p:blipFill>
        <p:spPr>
          <a:xfrm>
            <a:off x="3022832" y="3111574"/>
            <a:ext cx="6178993" cy="2865531"/>
          </a:xfrm>
          <a:prstGeom prst="rect">
            <a:avLst/>
          </a:prstGeom>
        </p:spPr>
      </p:pic>
    </p:spTree>
    <p:extLst>
      <p:ext uri="{BB962C8B-B14F-4D97-AF65-F5344CB8AC3E}">
        <p14:creationId xmlns:p14="http://schemas.microsoft.com/office/powerpoint/2010/main" val="158427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7" y="805543"/>
            <a:ext cx="11336687" cy="535527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 (B-tech or M-tech)</a:t>
            </a:r>
          </a:p>
          <a:p>
            <a:pPr marL="285750" marR="0" lvl="0" indent="-285750" algn="just"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 have graduated with a B-Tech degree in Electrical and Electronics Engineering in 2024.</a:t>
            </a:r>
            <a:endPar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just"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L="285750" marR="0" lvl="0" indent="-285750" algn="just"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As a 2024 B-Tech graduate, I want to learn data science because of my passion for analyzing data to uncover meaningful insights that can drive impactful decisions.</a:t>
            </a:r>
          </a:p>
          <a:p>
            <a:pPr marL="285750" marR="0" lvl="0" indent="-285750" algn="just" rtl="0">
              <a:spcBef>
                <a:spcPts val="0"/>
              </a:spcBef>
              <a:spcAft>
                <a:spcPts val="0"/>
              </a:spcAft>
              <a:buClr>
                <a:schemeClr val="dk1"/>
              </a:buClr>
              <a:buSzPts val="180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Additionally, data science offers extensive opportunities for growth and impact, making it an ideal field for me to start my career as a fresher.</a:t>
            </a:r>
            <a:endPar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just"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R="0" lvl="0" algn="just"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As a recent B-Tech graduate I do not have any prior work experience.</a:t>
            </a:r>
          </a:p>
          <a:p>
            <a:pPr marR="0" lvl="0" algn="just"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endParaRPr lang="en-IN" sz="18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IN" sz="1800" b="1" dirty="0">
                <a:solidFill>
                  <a:schemeClr val="dk1"/>
                </a:solidFill>
                <a:latin typeface="Calibri"/>
                <a:ea typeface="Calibri"/>
                <a:cs typeface="Calibri"/>
                <a:sym typeface="Calibri"/>
              </a:rPr>
              <a:t>LinkedIn:- </a:t>
            </a:r>
            <a:r>
              <a:rPr lang="en-IN" sz="1800" dirty="0">
                <a:solidFill>
                  <a:schemeClr val="dk1"/>
                </a:solidFill>
                <a:latin typeface="Calibri"/>
                <a:ea typeface="Calibri"/>
                <a:cs typeface="Calibri"/>
                <a:sym typeface="Calibri"/>
                <a:hlinkClick r:id="rId3"/>
              </a:rPr>
              <a:t>https://www.linkedin.com/in/rohith-kumar-99720b280</a:t>
            </a:r>
            <a:endParaRPr lang="en-IN" sz="18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IN" sz="1800" b="1" dirty="0">
                <a:solidFill>
                  <a:schemeClr val="dk1"/>
                </a:solidFill>
                <a:latin typeface="Calibri"/>
                <a:ea typeface="Calibri"/>
                <a:cs typeface="Calibri"/>
                <a:sym typeface="Calibri"/>
              </a:rPr>
              <a:t>GitHub:- </a:t>
            </a:r>
            <a:r>
              <a:rPr lang="en-IN" sz="1800" dirty="0">
                <a:solidFill>
                  <a:schemeClr val="dk1"/>
                </a:solidFill>
                <a:latin typeface="Calibri"/>
                <a:ea typeface="Calibri"/>
                <a:cs typeface="Calibri"/>
                <a:sym typeface="Calibri"/>
                <a:hlinkClick r:id="rId4"/>
              </a:rPr>
              <a:t>https://github.com/Rohithmasineni</a:t>
            </a:r>
            <a:endParaRPr lang="en-IN"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5853401"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8F74965-96B3-F3BF-C469-93F591DDF0AF}"/>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44A0EAC6-2750-9815-7EAA-E23B980C400C}"/>
              </a:ext>
            </a:extLst>
          </p:cNvPr>
          <p:cNvSpPr txBox="1">
            <a:spLocks noGrp="1"/>
          </p:cNvSpPr>
          <p:nvPr>
            <p:ph type="body" idx="1"/>
          </p:nvPr>
        </p:nvSpPr>
        <p:spPr>
          <a:xfrm>
            <a:off x="598714" y="457200"/>
            <a:ext cx="11027230" cy="5758544"/>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90000"/>
              </a:lnSpc>
              <a:spcBef>
                <a:spcPts val="1000"/>
              </a:spcBef>
              <a:spcAft>
                <a:spcPts val="0"/>
              </a:spcAft>
              <a:buClr>
                <a:schemeClr val="dk1"/>
              </a:buClr>
              <a:buSzPct val="100000"/>
              <a:buNone/>
            </a:pPr>
            <a:r>
              <a:rPr lang="en-IN" sz="2000" b="1" i="1" dirty="0"/>
              <a:t># </a:t>
            </a:r>
            <a:r>
              <a:rPr lang="en-IN" sz="2400" b="1" i="1" dirty="0"/>
              <a:t>Correlation Matrix for Product Attributes</a:t>
            </a:r>
          </a:p>
          <a:p>
            <a:pPr marL="285750" lvl="0" indent="-285750" algn="just" rtl="0">
              <a:lnSpc>
                <a:spcPct val="120000"/>
              </a:lnSpc>
              <a:spcBef>
                <a:spcPts val="1000"/>
              </a:spcBef>
              <a:spcAft>
                <a:spcPts val="0"/>
              </a:spcAft>
              <a:buClr>
                <a:schemeClr val="dk1"/>
              </a:buClr>
              <a:buSzPct val="100000"/>
              <a:buFont typeface="Wingdings" panose="05000000000000000000" pitchFamily="2" charset="2"/>
              <a:buChar char="Ø"/>
            </a:pPr>
            <a:r>
              <a:rPr lang="en-US" sz="1900" dirty="0"/>
              <a:t>The heatmap and the correlation matrix provide insights into the relationships between the attributes of products: Capacity in Liters, Selling Price, and Offer Percentage.</a:t>
            </a:r>
          </a:p>
          <a:p>
            <a:pPr marL="285750" lvl="0" indent="-285750" algn="just" rtl="0">
              <a:lnSpc>
                <a:spcPct val="120000"/>
              </a:lnSpc>
              <a:spcBef>
                <a:spcPts val="1000"/>
              </a:spcBef>
              <a:spcAft>
                <a:spcPts val="0"/>
              </a:spcAft>
              <a:buClr>
                <a:schemeClr val="dk1"/>
              </a:buClr>
              <a:buSzPct val="100000"/>
              <a:buFont typeface="Wingdings" panose="05000000000000000000" pitchFamily="2" charset="2"/>
              <a:buChar char="Ø"/>
            </a:pPr>
            <a:r>
              <a:rPr lang="en-US" sz="1900" dirty="0"/>
              <a:t>Capacity in Liters vs. Selling Price: Strong positive correlation (0.93), indicating larger refrigerators tend to have higher prices.</a:t>
            </a:r>
          </a:p>
          <a:p>
            <a:pPr marL="285750" lvl="0" indent="-285750" algn="just" rtl="0">
              <a:lnSpc>
                <a:spcPct val="120000"/>
              </a:lnSpc>
              <a:spcBef>
                <a:spcPts val="1000"/>
              </a:spcBef>
              <a:spcAft>
                <a:spcPts val="0"/>
              </a:spcAft>
              <a:buClr>
                <a:schemeClr val="dk1"/>
              </a:buClr>
              <a:buSzPct val="100000"/>
              <a:buFont typeface="Wingdings" panose="05000000000000000000" pitchFamily="2" charset="2"/>
              <a:buChar char="Ø"/>
            </a:pPr>
            <a:r>
              <a:rPr lang="en-US" sz="1900" dirty="0"/>
              <a:t>Capacity in Liters vs. Offer Percentage: Weak positive correlation (0.39), suggesting slight increases in offers for larger capacities.</a:t>
            </a:r>
          </a:p>
          <a:p>
            <a:pPr marL="285750" lvl="0" indent="-285750" algn="just" rtl="0">
              <a:lnSpc>
                <a:spcPct val="120000"/>
              </a:lnSpc>
              <a:spcBef>
                <a:spcPts val="1000"/>
              </a:spcBef>
              <a:spcAft>
                <a:spcPts val="0"/>
              </a:spcAft>
              <a:buClr>
                <a:schemeClr val="dk1"/>
              </a:buClr>
              <a:buSzPct val="100000"/>
              <a:buFont typeface="Wingdings" panose="05000000000000000000" pitchFamily="2" charset="2"/>
              <a:buChar char="Ø"/>
            </a:pPr>
            <a:r>
              <a:rPr lang="en-US" sz="1900" dirty="0"/>
              <a:t>Selling Price vs. Offer Percentage: Weak positive correlation (0.37), showing higher-priced refrigerators may have marginally better offers.</a:t>
            </a:r>
            <a:endParaRPr lang="en-IN" sz="1900"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r>
              <a:rPr lang="en-IN" sz="2000" b="1" i="1" dirty="0"/>
              <a:t>                     Correlation Matrix</a:t>
            </a:r>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sz="2000" b="1" i="1" dirty="0"/>
          </a:p>
          <a:p>
            <a:pPr marL="0" lvl="0" indent="0" algn="just" rtl="0">
              <a:lnSpc>
                <a:spcPct val="90000"/>
              </a:lnSpc>
              <a:spcBef>
                <a:spcPts val="1000"/>
              </a:spcBef>
              <a:spcAft>
                <a:spcPts val="0"/>
              </a:spcAft>
              <a:buClr>
                <a:schemeClr val="dk1"/>
              </a:buClr>
              <a:buSzPct val="100000"/>
              <a:buNone/>
            </a:pPr>
            <a:endParaRPr lang="en-IN" b="1" i="1" dirty="0"/>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endParaRPr lang="en-IN" b="1" i="1" dirty="0"/>
          </a:p>
          <a:p>
            <a:pPr marL="0" lvl="0" indent="0"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pic>
        <p:nvPicPr>
          <p:cNvPr id="3" name="Picture 2">
            <a:extLst>
              <a:ext uri="{FF2B5EF4-FFF2-40B4-BE49-F238E27FC236}">
                <a16:creationId xmlns:a16="http://schemas.microsoft.com/office/drawing/2014/main" id="{E3453865-7AD2-BAE8-42F0-24479DBDB833}"/>
              </a:ext>
            </a:extLst>
          </p:cNvPr>
          <p:cNvPicPr>
            <a:picLocks noChangeAspect="1"/>
          </p:cNvPicPr>
          <p:nvPr/>
        </p:nvPicPr>
        <p:blipFill>
          <a:blip r:embed="rId3"/>
          <a:stretch>
            <a:fillRect/>
          </a:stretch>
        </p:blipFill>
        <p:spPr>
          <a:xfrm>
            <a:off x="5709777" y="3526971"/>
            <a:ext cx="5736332" cy="2688773"/>
          </a:xfrm>
          <a:prstGeom prst="rect">
            <a:avLst/>
          </a:prstGeom>
        </p:spPr>
      </p:pic>
      <p:pic>
        <p:nvPicPr>
          <p:cNvPr id="6" name="Picture 5">
            <a:extLst>
              <a:ext uri="{FF2B5EF4-FFF2-40B4-BE49-F238E27FC236}">
                <a16:creationId xmlns:a16="http://schemas.microsoft.com/office/drawing/2014/main" id="{C30AA30C-E4F6-5E21-2630-277907EA9C83}"/>
              </a:ext>
            </a:extLst>
          </p:cNvPr>
          <p:cNvPicPr>
            <a:picLocks noChangeAspect="1"/>
          </p:cNvPicPr>
          <p:nvPr/>
        </p:nvPicPr>
        <p:blipFill>
          <a:blip r:embed="rId4"/>
          <a:stretch>
            <a:fillRect/>
          </a:stretch>
        </p:blipFill>
        <p:spPr>
          <a:xfrm>
            <a:off x="645088" y="3823492"/>
            <a:ext cx="5018315" cy="1638529"/>
          </a:xfrm>
          <a:prstGeom prst="rect">
            <a:avLst/>
          </a:prstGeom>
        </p:spPr>
      </p:pic>
    </p:spTree>
    <p:extLst>
      <p:ext uri="{BB962C8B-B14F-4D97-AF65-F5344CB8AC3E}">
        <p14:creationId xmlns:p14="http://schemas.microsoft.com/office/powerpoint/2010/main" val="2493942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C8B577D-712D-51EB-57B7-562ABE6CDEB6}"/>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D3D06C6A-0586-AB3E-2800-CE2E96FDEA79}"/>
              </a:ext>
            </a:extLst>
          </p:cNvPr>
          <p:cNvSpPr txBox="1">
            <a:spLocks noGrp="1"/>
          </p:cNvSpPr>
          <p:nvPr>
            <p:ph type="body" idx="1"/>
          </p:nvPr>
        </p:nvSpPr>
        <p:spPr>
          <a:xfrm>
            <a:off x="653143" y="609600"/>
            <a:ext cx="10787743" cy="56061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Conclusion</a:t>
            </a:r>
          </a:p>
          <a:p>
            <a:pPr marL="285750" lvl="0" indent="-285750" algn="just" rtl="0">
              <a:lnSpc>
                <a:spcPct val="150000"/>
              </a:lnSpc>
              <a:spcBef>
                <a:spcPts val="1000"/>
              </a:spcBef>
              <a:spcAft>
                <a:spcPts val="0"/>
              </a:spcAft>
              <a:buClr>
                <a:schemeClr val="dk1"/>
              </a:buClr>
              <a:buSzPct val="100000"/>
              <a:buFont typeface="Wingdings" panose="05000000000000000000" pitchFamily="2" charset="2"/>
              <a:buChar char="Ø"/>
            </a:pPr>
            <a:r>
              <a:rPr lang="en-US" sz="1800" dirty="0"/>
              <a:t>This project involved extracting, cleaning, and analyzing data for refrigerators from Flipkart to uncover valuable market insights. Web scraping enabled access to real-time data, capturing details like brand, price, capacity, energy ratings, and customer feedback. Rigorous cleaning, including handling null values, fixing data types, and deriving new columns, ensured a well-structured dataset for analysis. Exploratory Data Analysis (EDA) revealed trends in pricing, brand preferences, energy efficiency, and customer ratings, visualized through univariate, bivariate, and multivariate analyses. The project highlighted how data science techniques can benefit both customers and businesses while emphasizing the importance of ethical web scraping.</a:t>
            </a:r>
            <a:endParaRPr lang="en-IN" sz="1800" b="1" dirty="0"/>
          </a:p>
          <a:p>
            <a:pPr marL="0" lvl="0" indent="0" algn="l" rtl="0">
              <a:lnSpc>
                <a:spcPct val="90000"/>
              </a:lnSpc>
              <a:spcBef>
                <a:spcPts val="1000"/>
              </a:spcBef>
              <a:spcAft>
                <a:spcPts val="0"/>
              </a:spcAft>
              <a:buClr>
                <a:schemeClr val="dk1"/>
              </a:buClr>
              <a:buSzPct val="100000"/>
              <a:buNone/>
            </a:pP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883375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8D51A0E-DADD-4FEF-CAB6-0440A00A7D64}"/>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F9BCC1A6-2418-9A49-D303-C3305C9345E0}"/>
              </a:ext>
            </a:extLst>
          </p:cNvPr>
          <p:cNvSpPr txBox="1">
            <a:spLocks noGrp="1"/>
          </p:cNvSpPr>
          <p:nvPr>
            <p:ph type="body" idx="1"/>
          </p:nvPr>
        </p:nvSpPr>
        <p:spPr>
          <a:xfrm>
            <a:off x="751114" y="587830"/>
            <a:ext cx="10689772" cy="56279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Challenges working on Web Scraping – Data Analysis Project</a:t>
            </a:r>
            <a:endParaRPr dirty="0">
              <a:solidFill>
                <a:srgbClr val="FF0000"/>
              </a:solidFill>
            </a:endParaRPr>
          </a:p>
          <a:p>
            <a:pPr marL="0" lvl="0" indent="0" algn="l" rtl="0">
              <a:lnSpc>
                <a:spcPct val="90000"/>
              </a:lnSpc>
              <a:spcBef>
                <a:spcPts val="1000"/>
              </a:spcBef>
              <a:spcAft>
                <a:spcPts val="0"/>
              </a:spcAft>
              <a:buClr>
                <a:schemeClr val="dk1"/>
              </a:buClr>
              <a:buSzPct val="100000"/>
              <a:buNone/>
            </a:pPr>
            <a:r>
              <a:rPr lang="en-US" sz="1800" b="1" dirty="0"/>
              <a:t>Inconsistent HTML Structures During Scraping</a:t>
            </a:r>
            <a:r>
              <a:rPr lang="en-US" sz="1800" dirty="0"/>
              <a:t>:</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Extracting data from the Flipkart website was challenging due to inconsistent HTML structures across product pages. For instance, the class names for product details varied across items.</a:t>
            </a:r>
          </a:p>
          <a:p>
            <a:pPr marL="0" lvl="0" indent="0" algn="l" rtl="0">
              <a:lnSpc>
                <a:spcPct val="100000"/>
              </a:lnSpc>
              <a:spcBef>
                <a:spcPts val="1000"/>
              </a:spcBef>
              <a:spcAft>
                <a:spcPts val="0"/>
              </a:spcAft>
              <a:buClr>
                <a:schemeClr val="dk1"/>
              </a:buClr>
              <a:buSzPct val="100000"/>
              <a:buNone/>
            </a:pPr>
            <a:endParaRPr lang="en-US" sz="1800" b="1" dirty="0"/>
          </a:p>
          <a:p>
            <a:pPr marL="0" lvl="0" indent="0" algn="l" rtl="0">
              <a:lnSpc>
                <a:spcPct val="90000"/>
              </a:lnSpc>
              <a:spcBef>
                <a:spcPts val="1000"/>
              </a:spcBef>
              <a:spcAft>
                <a:spcPts val="0"/>
              </a:spcAft>
              <a:buClr>
                <a:schemeClr val="dk1"/>
              </a:buClr>
              <a:buSzPct val="100000"/>
              <a:buNone/>
            </a:pPr>
            <a:r>
              <a:rPr lang="en-IN" sz="1800" b="1" dirty="0"/>
              <a:t>Handling Null Values and Fixing Data Types</a:t>
            </a:r>
            <a:r>
              <a:rPr lang="en-IN" sz="1800" dirty="0"/>
              <a:t>:</a:t>
            </a:r>
          </a:p>
          <a:p>
            <a:pPr marL="342900" lvl="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Columns like Compressor Type, Ratings, and Energy Efficiency Ratings required imputation, which could not be done using statistical methods but instead needed general research on refrigerators and their features. Fixing data types for these columns was also quite challenging.</a:t>
            </a:r>
          </a:p>
          <a:p>
            <a:pPr marL="0" lvl="0" indent="0" algn="l" rtl="0">
              <a:lnSpc>
                <a:spcPct val="100000"/>
              </a:lnSpc>
              <a:spcBef>
                <a:spcPts val="1000"/>
              </a:spcBef>
              <a:spcAft>
                <a:spcPts val="0"/>
              </a:spcAft>
              <a:buClr>
                <a:schemeClr val="dk1"/>
              </a:buClr>
              <a:buSzPct val="100000"/>
              <a:buNone/>
            </a:pPr>
            <a:endParaRPr lang="en-US" sz="1800" dirty="0"/>
          </a:p>
          <a:p>
            <a:pPr marL="0" lvl="0" indent="0" algn="l" rtl="0">
              <a:lnSpc>
                <a:spcPct val="100000"/>
              </a:lnSpc>
              <a:spcBef>
                <a:spcPts val="1000"/>
              </a:spcBef>
              <a:spcAft>
                <a:spcPts val="0"/>
              </a:spcAft>
              <a:buClr>
                <a:schemeClr val="dk1"/>
              </a:buClr>
              <a:buSzPct val="100000"/>
              <a:buNone/>
            </a:pPr>
            <a:r>
              <a:rPr lang="en-US" sz="1800" b="1" dirty="0"/>
              <a:t>Identifying Relationships Between Columns</a:t>
            </a:r>
            <a:r>
              <a:rPr lang="en-US" sz="1800" dirty="0"/>
              <a:t>:</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Finding meaningful relationships between columns like price, capacity, and offers was difficult as it was the first project of this kind. It involved experimenting with various analyses and visualizations to uncover patterns.</a:t>
            </a:r>
            <a:endParaRPr lang="en-IN" sz="1800" b="1"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72011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B1CDD54-D6EB-9983-C1BE-40A084AE552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6042689E-6833-261E-8593-AC6E05A8259E}"/>
              </a:ext>
            </a:extLst>
          </p:cNvPr>
          <p:cNvSpPr txBox="1">
            <a:spLocks noGrp="1"/>
          </p:cNvSpPr>
          <p:nvPr>
            <p:ph type="body" idx="1"/>
          </p:nvPr>
        </p:nvSpPr>
        <p:spPr>
          <a:xfrm>
            <a:off x="751114" y="587830"/>
            <a:ext cx="10689772" cy="56279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Experience</a:t>
            </a:r>
          </a:p>
          <a:p>
            <a:pPr marL="0" lvl="0" indent="0" algn="l" rtl="0">
              <a:lnSpc>
                <a:spcPct val="90000"/>
              </a:lnSpc>
              <a:spcBef>
                <a:spcPts val="1000"/>
              </a:spcBef>
              <a:spcAft>
                <a:spcPts val="0"/>
              </a:spcAft>
              <a:buClr>
                <a:schemeClr val="dk1"/>
              </a:buClr>
              <a:buSzPct val="100000"/>
              <a:buNone/>
            </a:pPr>
            <a:endParaRPr lang="en-IN" sz="1000" b="1" dirty="0">
              <a:solidFill>
                <a:srgbClr val="FF0000"/>
              </a:solidFill>
            </a:endParaRP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IN" sz="1800" dirty="0"/>
              <a:t>Despite these challenges,</a:t>
            </a:r>
            <a:r>
              <a:rPr lang="en-IN" sz="1800" b="1" dirty="0">
                <a:solidFill>
                  <a:srgbClr val="FF0000"/>
                </a:solidFill>
              </a:rPr>
              <a:t> </a:t>
            </a:r>
            <a:r>
              <a:rPr lang="en-US" sz="1800" dirty="0"/>
              <a:t>I gained hands-on experience in Exploratory Data Analysis (EDA), which helped me understand how to uncover meaningful insights and identify relationships between variables.</a:t>
            </a:r>
            <a:endParaRPr lang="en-IN" sz="1800" b="1" dirty="0">
              <a:solidFill>
                <a:srgbClr val="FF0000"/>
              </a:solidFill>
            </a:endParaRP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This project highlighted the importance of structuring and cleaning data to ensure accuracy and consistency, improving my data preprocessing and handling skills significantly.</a:t>
            </a:r>
            <a:endParaRPr lang="en-IN" sz="1800" b="1" dirty="0">
              <a:solidFill>
                <a:srgbClr val="FF0000"/>
              </a:solidFill>
            </a:endParaRP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Overall, the challenges strengthened my problem-solving abilities and gave me practical exposure to the complete data analysis workflow.</a:t>
            </a:r>
            <a:endParaRPr lang="en-IN" sz="1800" b="1" dirty="0">
              <a:solidFill>
                <a:srgbClr val="FF0000"/>
              </a:solidFill>
            </a:endParaRPr>
          </a:p>
          <a:p>
            <a:pPr marL="0" lvl="0" indent="0" algn="l" rtl="0">
              <a:lnSpc>
                <a:spcPct val="90000"/>
              </a:lnSpc>
              <a:spcBef>
                <a:spcPts val="1000"/>
              </a:spcBef>
              <a:spcAft>
                <a:spcPts val="0"/>
              </a:spcAft>
              <a:buClr>
                <a:schemeClr val="dk1"/>
              </a:buClr>
              <a:buSzPct val="100000"/>
              <a:buNone/>
            </a:pPr>
            <a:endParaRPr lang="en-IN" b="1" dirty="0"/>
          </a:p>
          <a:p>
            <a:pPr marL="0" lvl="0" indent="0" algn="l" rtl="0">
              <a:lnSpc>
                <a:spcPct val="90000"/>
              </a:lnSpc>
              <a:spcBef>
                <a:spcPts val="1000"/>
              </a:spcBef>
              <a:spcAft>
                <a:spcPts val="0"/>
              </a:spcAft>
              <a:buClr>
                <a:schemeClr val="dk1"/>
              </a:buClr>
              <a:buSzPct val="100000"/>
              <a:buNone/>
            </a:pPr>
            <a:endParaRPr lang="en-IN" b="1" dirty="0"/>
          </a:p>
          <a:p>
            <a:pPr marL="0" lvl="0" indent="0" algn="l" rtl="0">
              <a:lnSpc>
                <a:spcPct val="90000"/>
              </a:lnSpc>
              <a:spcBef>
                <a:spcPts val="1000"/>
              </a:spcBef>
              <a:spcAft>
                <a:spcPts val="0"/>
              </a:spcAft>
              <a:buClr>
                <a:schemeClr val="dk1"/>
              </a:buClr>
              <a:buSzPct val="100000"/>
              <a:buNone/>
            </a:pPr>
            <a:endParaRPr lang="en-IN" b="1"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93394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DD2543E-AE48-C10D-91A7-6D3BFD23D796}"/>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E5E46DC8-FBD4-FCBD-03FE-D1EC9BADE380}"/>
              </a:ext>
            </a:extLst>
          </p:cNvPr>
          <p:cNvSpPr txBox="1">
            <a:spLocks noGrp="1"/>
          </p:cNvSpPr>
          <p:nvPr>
            <p:ph type="body" idx="1"/>
          </p:nvPr>
        </p:nvSpPr>
        <p:spPr>
          <a:xfrm>
            <a:off x="-882274" y="-455270"/>
            <a:ext cx="12323159" cy="667101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endParaRPr lang="en-IN" b="1" dirty="0"/>
          </a:p>
          <a:p>
            <a:pPr marL="0" lvl="0" indent="0" algn="l" rtl="0">
              <a:lnSpc>
                <a:spcPct val="90000"/>
              </a:lnSpc>
              <a:spcBef>
                <a:spcPts val="1000"/>
              </a:spcBef>
              <a:spcAft>
                <a:spcPts val="0"/>
              </a:spcAft>
              <a:buClr>
                <a:schemeClr val="dk1"/>
              </a:buClr>
              <a:buSzPct val="100000"/>
              <a:buNone/>
            </a:pPr>
            <a:endParaRPr lang="en-IN" b="1" dirty="0"/>
          </a:p>
          <a:p>
            <a:pPr marL="0" lvl="0" indent="0" algn="l" rtl="0">
              <a:lnSpc>
                <a:spcPct val="90000"/>
              </a:lnSpc>
              <a:spcBef>
                <a:spcPts val="1000"/>
              </a:spcBef>
              <a:spcAft>
                <a:spcPts val="0"/>
              </a:spcAft>
              <a:buClr>
                <a:schemeClr val="dk1"/>
              </a:buClr>
              <a:buSzPct val="100000"/>
              <a:buNone/>
            </a:pPr>
            <a:endParaRPr lang="en-IN" b="1" dirty="0"/>
          </a:p>
          <a:p>
            <a:pPr marL="0" lvl="0" indent="0" algn="l" rtl="0">
              <a:lnSpc>
                <a:spcPct val="90000"/>
              </a:lnSpc>
              <a:spcBef>
                <a:spcPts val="1000"/>
              </a:spcBef>
              <a:spcAft>
                <a:spcPts val="0"/>
              </a:spcAft>
              <a:buClr>
                <a:schemeClr val="dk1"/>
              </a:buClr>
              <a:buSzPct val="100000"/>
              <a:buNone/>
            </a:pPr>
            <a:r>
              <a:rPr lang="en-IN" b="1" dirty="0"/>
              <a:t>                                                        </a:t>
            </a:r>
            <a:endParaRPr dirty="0"/>
          </a:p>
        </p:txBody>
      </p:sp>
      <p:pic>
        <p:nvPicPr>
          <p:cNvPr id="2050" name="Picture 2" descr="Image result for q &amp; a image">
            <a:extLst>
              <a:ext uri="{FF2B5EF4-FFF2-40B4-BE49-F238E27FC236}">
                <a16:creationId xmlns:a16="http://schemas.microsoft.com/office/drawing/2014/main" id="{8D8B24AC-5F32-9EBB-F90F-2C145007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214" y="1051971"/>
            <a:ext cx="5279571" cy="3656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221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259687" y="1926949"/>
            <a:ext cx="4465643" cy="2834317"/>
          </a:xfrm>
          <a:prstGeom prst="rect">
            <a:avLst/>
          </a:prstGeom>
          <a:noFill/>
          <a:ln>
            <a:noFill/>
          </a:ln>
        </p:spPr>
      </p:pic>
      <p:sp>
        <p:nvSpPr>
          <p:cNvPr id="117" name="Google Shape;117;p5"/>
          <p:cNvSpPr txBox="1"/>
          <p:nvPr/>
        </p:nvSpPr>
        <p:spPr>
          <a:xfrm>
            <a:off x="1244600" y="2997200"/>
            <a:ext cx="3661836" cy="14441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609601" y="489858"/>
            <a:ext cx="11070770" cy="572588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ct val="100000"/>
              <a:buNone/>
            </a:pPr>
            <a:endParaRPr lang="en-IN" b="1" dirty="0"/>
          </a:p>
          <a:p>
            <a:pPr marL="0" lvl="0" indent="0" algn="just" rtl="0">
              <a:lnSpc>
                <a:spcPct val="90000"/>
              </a:lnSpc>
              <a:spcBef>
                <a:spcPts val="0"/>
              </a:spcBef>
              <a:spcAft>
                <a:spcPts val="0"/>
              </a:spcAft>
              <a:buClr>
                <a:schemeClr val="dk1"/>
              </a:buClr>
              <a:buSzPct val="100000"/>
              <a:buNone/>
            </a:pPr>
            <a:r>
              <a:rPr lang="en-IN" b="1" dirty="0">
                <a:solidFill>
                  <a:srgbClr val="FF0000"/>
                </a:solidFill>
              </a:rPr>
              <a:t>Business Problem</a:t>
            </a:r>
          </a:p>
          <a:p>
            <a:pPr marL="0" lvl="0" indent="0" algn="just" rtl="0">
              <a:lnSpc>
                <a:spcPct val="90000"/>
              </a:lnSpc>
              <a:spcBef>
                <a:spcPts val="0"/>
              </a:spcBef>
              <a:spcAft>
                <a:spcPts val="0"/>
              </a:spcAft>
              <a:buClr>
                <a:schemeClr val="dk1"/>
              </a:buClr>
              <a:buSzPct val="100000"/>
              <a:buNone/>
            </a:pPr>
            <a:endParaRPr lang="en-IN" b="1" dirty="0">
              <a:solidFill>
                <a:srgbClr val="FF0000"/>
              </a:solidFill>
            </a:endParaRPr>
          </a:p>
          <a:p>
            <a:pPr marL="285750" lvl="0" indent="-285750" algn="just" rtl="0">
              <a:lnSpc>
                <a:spcPct val="150000"/>
              </a:lnSpc>
              <a:spcBef>
                <a:spcPts val="0"/>
              </a:spcBef>
              <a:spcAft>
                <a:spcPts val="0"/>
              </a:spcAft>
              <a:buClr>
                <a:schemeClr val="dk1"/>
              </a:buClr>
              <a:buSzPct val="100000"/>
              <a:buFont typeface="Wingdings" panose="05000000000000000000" pitchFamily="2" charset="2"/>
              <a:buChar char="Ø"/>
            </a:pPr>
            <a:r>
              <a:rPr lang="en-US" sz="1800" dirty="0"/>
              <a:t>The problem statement is focused on analyzing the prices of various brands of refrigerators available on Flipkart through web scraping.</a:t>
            </a:r>
          </a:p>
          <a:p>
            <a:pPr marL="285750" lvl="0" indent="-285750" algn="just" rtl="0">
              <a:lnSpc>
                <a:spcPct val="150000"/>
              </a:lnSpc>
              <a:spcBef>
                <a:spcPts val="0"/>
              </a:spcBef>
              <a:spcAft>
                <a:spcPts val="0"/>
              </a:spcAft>
              <a:buClr>
                <a:schemeClr val="dk1"/>
              </a:buClr>
              <a:buSzPct val="100000"/>
              <a:buFont typeface="Wingdings" panose="05000000000000000000" pitchFamily="2" charset="2"/>
              <a:buChar char="Ø"/>
            </a:pPr>
            <a:r>
              <a:rPr lang="en-US" sz="1800" dirty="0"/>
              <a:t>By gathering and examining this data, the goal is to gain insights into the pricing trends, features, and other relevant factors associated with these products on the e-commerce platform.</a:t>
            </a:r>
            <a:endParaRPr dirty="0"/>
          </a:p>
          <a:p>
            <a:pPr marL="383540" lvl="0" indent="-285750" algn="l" rtl="0">
              <a:lnSpc>
                <a:spcPct val="90000"/>
              </a:lnSpc>
              <a:spcBef>
                <a:spcPts val="1000"/>
              </a:spcBef>
              <a:spcAft>
                <a:spcPts val="0"/>
              </a:spcAft>
              <a:buClr>
                <a:schemeClr val="dk1"/>
              </a:buClr>
              <a:buSzPct val="100000"/>
              <a:buFont typeface="Arial" panose="020B0604020202020204" pitchFamily="34" charset="0"/>
              <a:buChar char="•"/>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6BBDF68-C1B9-6958-7DB5-910570041ABA}"/>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B1E08D2E-8B06-5FAE-81E6-3D4500774199}"/>
              </a:ext>
            </a:extLst>
          </p:cNvPr>
          <p:cNvSpPr txBox="1">
            <a:spLocks noGrp="1"/>
          </p:cNvSpPr>
          <p:nvPr>
            <p:ph type="body" idx="1"/>
          </p:nvPr>
        </p:nvSpPr>
        <p:spPr>
          <a:xfrm>
            <a:off x="609601" y="489858"/>
            <a:ext cx="11070770" cy="5725886"/>
          </a:xfrm>
          <a:prstGeom prst="rect">
            <a:avLst/>
          </a:prstGeom>
          <a:noFill/>
          <a:ln>
            <a:noFill/>
          </a:ln>
        </p:spPr>
        <p:txBody>
          <a:bodyPr spcFirstLastPara="1" wrap="square" lIns="91425" tIns="45700" rIns="91425" bIns="45700" anchor="t" anchorCtr="0">
            <a:normAutofit/>
          </a:bodyPr>
          <a:lstStyle/>
          <a:p>
            <a:pPr marL="97790" lvl="0" indent="0" algn="l" rtl="0">
              <a:lnSpc>
                <a:spcPct val="90000"/>
              </a:lnSpc>
              <a:spcBef>
                <a:spcPts val="1000"/>
              </a:spcBef>
              <a:spcAft>
                <a:spcPts val="0"/>
              </a:spcAft>
              <a:buClr>
                <a:schemeClr val="dk1"/>
              </a:buClr>
              <a:buSzPct val="100000"/>
              <a:buNone/>
            </a:pPr>
            <a:r>
              <a:rPr lang="en-IN" b="1" dirty="0">
                <a:solidFill>
                  <a:srgbClr val="FF0000"/>
                </a:solidFill>
              </a:rPr>
              <a:t>Use Cases</a:t>
            </a:r>
          </a:p>
          <a:p>
            <a:pPr>
              <a:buFont typeface="Wingdings" panose="05000000000000000000" pitchFamily="2" charset="2"/>
              <a:buChar char="Ø"/>
            </a:pPr>
            <a:r>
              <a:rPr lang="en-US" sz="1800" b="1" dirty="0"/>
              <a:t>1. Consumer Insights</a:t>
            </a:r>
          </a:p>
          <a:p>
            <a:r>
              <a:rPr lang="en-US" sz="1800" dirty="0"/>
              <a:t>Understand customer preferences by analyzing ratings, reviews, and price ranges to determine popular brands and sought-after features in refrigerators.</a:t>
            </a:r>
          </a:p>
          <a:p>
            <a:pPr>
              <a:buFont typeface="Wingdings" panose="05000000000000000000" pitchFamily="2" charset="2"/>
              <a:buChar char="Ø"/>
            </a:pPr>
            <a:r>
              <a:rPr lang="en-US" sz="1800" b="1" dirty="0"/>
              <a:t>2. Market Research</a:t>
            </a:r>
          </a:p>
          <a:p>
            <a:r>
              <a:rPr lang="en-US" sz="1800" dirty="0"/>
              <a:t>Compare brands and models to identify market trends, pricing patterns, and opportunities for introducing innovative features or products.</a:t>
            </a:r>
          </a:p>
          <a:p>
            <a:pPr>
              <a:buFont typeface="Wingdings" panose="05000000000000000000" pitchFamily="2" charset="2"/>
              <a:buChar char="Ø"/>
            </a:pPr>
            <a:r>
              <a:rPr lang="en-US" sz="1800" b="1" dirty="0"/>
              <a:t>3. Business Strategy</a:t>
            </a:r>
          </a:p>
          <a:p>
            <a:r>
              <a:rPr lang="en-US" sz="1800" dirty="0"/>
              <a:t>Enable brands to make data-driven decisions for competitive positioning, targeted marketing, and inventory management.</a:t>
            </a:r>
          </a:p>
          <a:p>
            <a:pPr>
              <a:buFont typeface="Wingdings" panose="05000000000000000000" pitchFamily="2" charset="2"/>
              <a:buChar char="Ø"/>
            </a:pPr>
            <a:r>
              <a:rPr lang="en-US" sz="1800" b="1" dirty="0"/>
              <a:t>4. E-commerce Enhancement</a:t>
            </a:r>
          </a:p>
          <a:p>
            <a:r>
              <a:rPr lang="en-US" sz="1800" dirty="0"/>
              <a:t>Optimize the online shopping experience by improving product recommendations, refining filters, and addressing customer needs more effectively.</a:t>
            </a:r>
          </a:p>
          <a:p>
            <a:pPr>
              <a:buFont typeface="Wingdings" panose="05000000000000000000" pitchFamily="2" charset="2"/>
              <a:buChar char="Ø"/>
            </a:pPr>
            <a:r>
              <a:rPr lang="en-US" sz="1800" b="1" dirty="0"/>
              <a:t>5. Customer Support</a:t>
            </a:r>
          </a:p>
          <a:p>
            <a:r>
              <a:rPr lang="en-US" sz="1800" dirty="0"/>
              <a:t>Identify and resolve common issues from reviews and feedback, enhancing service quality and customer satisfaction for specific refrigerator models or brands.</a:t>
            </a:r>
          </a:p>
          <a:p>
            <a:pPr marL="383540" lvl="0" indent="-285750" algn="l" rtl="0">
              <a:lnSpc>
                <a:spcPct val="90000"/>
              </a:lnSpc>
              <a:spcBef>
                <a:spcPts val="1000"/>
              </a:spcBef>
              <a:spcAft>
                <a:spcPts val="0"/>
              </a:spcAft>
              <a:buClr>
                <a:schemeClr val="dk1"/>
              </a:buClr>
              <a:buSzPct val="100000"/>
              <a:buFont typeface="Arial" panose="020B0604020202020204" pitchFamily="34" charset="0"/>
              <a:buChar char="•"/>
            </a:pPr>
            <a:endParaRPr sz="1800" dirty="0"/>
          </a:p>
        </p:txBody>
      </p:sp>
    </p:spTree>
    <p:extLst>
      <p:ext uri="{BB962C8B-B14F-4D97-AF65-F5344CB8AC3E}">
        <p14:creationId xmlns:p14="http://schemas.microsoft.com/office/powerpoint/2010/main" val="348018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8E9BEB6-7438-D430-8D1E-92AD2CFEF6E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A538B020-8FD6-502E-147E-25175FE9652B}"/>
              </a:ext>
            </a:extLst>
          </p:cNvPr>
          <p:cNvSpPr txBox="1">
            <a:spLocks noGrp="1"/>
          </p:cNvSpPr>
          <p:nvPr>
            <p:ph type="body" idx="1"/>
          </p:nvPr>
        </p:nvSpPr>
        <p:spPr>
          <a:xfrm>
            <a:off x="609601" y="489858"/>
            <a:ext cx="11070770" cy="572588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US" b="1" dirty="0">
                <a:solidFill>
                  <a:srgbClr val="FF0000"/>
                </a:solidFill>
              </a:rPr>
              <a:t>Objective of the Project</a:t>
            </a:r>
            <a:endParaRPr lang="en-US" dirty="0">
              <a:solidFill>
                <a:srgbClr val="FF0000"/>
              </a:solidFill>
            </a:endParaRPr>
          </a:p>
          <a:p>
            <a:pPr marL="228600" lvl="0" indent="-130810" algn="just" rtl="0">
              <a:lnSpc>
                <a:spcPct val="120000"/>
              </a:lnSpc>
              <a:spcBef>
                <a:spcPts val="1000"/>
              </a:spcBef>
              <a:spcAft>
                <a:spcPts val="0"/>
              </a:spcAft>
              <a:buClr>
                <a:schemeClr val="dk1"/>
              </a:buClr>
              <a:buSzPct val="100000"/>
              <a:buNone/>
            </a:pPr>
            <a:r>
              <a:rPr lang="en-US" sz="1800" dirty="0"/>
              <a:t>The objective of this project is to:</a:t>
            </a:r>
          </a:p>
          <a:p>
            <a:pPr marL="383540" lvl="0" indent="-285750" algn="just" rtl="0">
              <a:lnSpc>
                <a:spcPct val="120000"/>
              </a:lnSpc>
              <a:spcBef>
                <a:spcPts val="1000"/>
              </a:spcBef>
              <a:spcAft>
                <a:spcPts val="0"/>
              </a:spcAft>
              <a:buClr>
                <a:schemeClr val="dk1"/>
              </a:buClr>
              <a:buSzPct val="100000"/>
              <a:buFont typeface="Wingdings" panose="05000000000000000000" pitchFamily="2" charset="2"/>
              <a:buChar char="Ø"/>
            </a:pPr>
            <a:r>
              <a:rPr lang="en-US" sz="1800" b="1" dirty="0"/>
              <a:t>Extract</a:t>
            </a:r>
            <a:r>
              <a:rPr lang="en-US" sz="1800" dirty="0"/>
              <a:t> the various brands of refrigerators data using Web Scraping techniques from the Flipkart website.</a:t>
            </a:r>
          </a:p>
          <a:p>
            <a:pPr marL="383540" lvl="0" indent="-285750" algn="just" rtl="0">
              <a:lnSpc>
                <a:spcPct val="120000"/>
              </a:lnSpc>
              <a:spcBef>
                <a:spcPts val="1000"/>
              </a:spcBef>
              <a:spcAft>
                <a:spcPts val="0"/>
              </a:spcAft>
              <a:buClr>
                <a:schemeClr val="dk1"/>
              </a:buClr>
              <a:buSzPct val="100000"/>
              <a:buFont typeface="Wingdings" panose="05000000000000000000" pitchFamily="2" charset="2"/>
              <a:buChar char="Ø"/>
            </a:pPr>
            <a:r>
              <a:rPr lang="en-US" sz="1800" dirty="0"/>
              <a:t>Next step involves in </a:t>
            </a:r>
            <a:r>
              <a:rPr lang="en-US" sz="1800" b="1" dirty="0"/>
              <a:t>cleaning and preprocessing </a:t>
            </a:r>
            <a:r>
              <a:rPr lang="en-US" sz="1800" dirty="0"/>
              <a:t>the raw data to ensure accuracy and consistency.</a:t>
            </a:r>
          </a:p>
          <a:p>
            <a:pPr marL="97790" lvl="0" indent="0" algn="just" rtl="0">
              <a:lnSpc>
                <a:spcPct val="120000"/>
              </a:lnSpc>
              <a:spcBef>
                <a:spcPts val="1000"/>
              </a:spcBef>
              <a:spcAft>
                <a:spcPts val="0"/>
              </a:spcAft>
              <a:buClr>
                <a:schemeClr val="dk1"/>
              </a:buClr>
              <a:buSzPct val="100000"/>
              <a:buNone/>
            </a:pPr>
            <a:r>
              <a:rPr lang="en-IN" sz="1800" dirty="0"/>
              <a:t>      Data Analysis &amp; Visualisation: </a:t>
            </a:r>
          </a:p>
          <a:p>
            <a:pPr marL="383540" lvl="0" indent="-285750" algn="just" rtl="0">
              <a:lnSpc>
                <a:spcPct val="120000"/>
              </a:lnSpc>
              <a:spcBef>
                <a:spcPts val="1000"/>
              </a:spcBef>
              <a:spcAft>
                <a:spcPts val="0"/>
              </a:spcAft>
              <a:buClr>
                <a:schemeClr val="dk1"/>
              </a:buClr>
              <a:buSzPct val="100000"/>
              <a:buFont typeface="Wingdings" panose="05000000000000000000" pitchFamily="2" charset="2"/>
              <a:buChar char="Ø"/>
            </a:pPr>
            <a:r>
              <a:rPr lang="en-US" sz="1800" dirty="0"/>
              <a:t>This project involves </a:t>
            </a:r>
            <a:r>
              <a:rPr lang="en-US" sz="1800" b="1" dirty="0"/>
              <a:t>analyzing</a:t>
            </a:r>
            <a:r>
              <a:rPr lang="en-US" sz="1800" dirty="0"/>
              <a:t> refrigerator prices on Flipkart, focusing on trends based on brand, capacity, energy efficiency, and features. </a:t>
            </a:r>
          </a:p>
          <a:p>
            <a:pPr marL="383540" lvl="0" indent="-285750" algn="just" rtl="0">
              <a:lnSpc>
                <a:spcPct val="120000"/>
              </a:lnSpc>
              <a:spcBef>
                <a:spcPts val="1000"/>
              </a:spcBef>
              <a:spcAft>
                <a:spcPts val="0"/>
              </a:spcAft>
              <a:buClr>
                <a:schemeClr val="dk1"/>
              </a:buClr>
              <a:buSzPct val="100000"/>
              <a:buFont typeface="Wingdings" panose="05000000000000000000" pitchFamily="2" charset="2"/>
              <a:buChar char="Ø"/>
            </a:pPr>
            <a:r>
              <a:rPr lang="en-US" sz="1800" dirty="0"/>
              <a:t>Key insights, such as correlations between price and brand reputation or energy ratings, will be highlighted. </a:t>
            </a:r>
            <a:r>
              <a:rPr lang="en-US" sz="1800" b="1" dirty="0"/>
              <a:t>Visualizations</a:t>
            </a:r>
            <a:r>
              <a:rPr lang="en-US" sz="1800" dirty="0"/>
              <a:t> like charts and graphs will communicate trends and findings clearly.</a:t>
            </a:r>
          </a:p>
          <a:p>
            <a:pPr marL="228600" lvl="0" indent="-130810" algn="l" rtl="0">
              <a:lnSpc>
                <a:spcPct val="90000"/>
              </a:lnSpc>
              <a:spcBef>
                <a:spcPts val="1000"/>
              </a:spcBef>
              <a:spcAft>
                <a:spcPts val="0"/>
              </a:spcAft>
              <a:buClr>
                <a:schemeClr val="dk1"/>
              </a:buClr>
              <a:buSzPct val="100000"/>
              <a:buNone/>
            </a:pPr>
            <a:endParaRPr sz="1800" dirty="0"/>
          </a:p>
        </p:txBody>
      </p:sp>
    </p:spTree>
    <p:extLst>
      <p:ext uri="{BB962C8B-B14F-4D97-AF65-F5344CB8AC3E}">
        <p14:creationId xmlns:p14="http://schemas.microsoft.com/office/powerpoint/2010/main" val="409265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588E4B2-211C-4072-FAC0-218582D2DFBE}"/>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A760B790-46DA-1F79-1B2E-439227D14C71}"/>
              </a:ext>
            </a:extLst>
          </p:cNvPr>
          <p:cNvSpPr txBox="1">
            <a:spLocks noGrp="1"/>
          </p:cNvSpPr>
          <p:nvPr>
            <p:ph type="body" idx="1"/>
          </p:nvPr>
        </p:nvSpPr>
        <p:spPr>
          <a:xfrm>
            <a:off x="566057" y="457200"/>
            <a:ext cx="11136087" cy="5780313"/>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Clr>
                <a:schemeClr val="dk1"/>
              </a:buClr>
              <a:buSzPct val="100000"/>
              <a:buNone/>
            </a:pPr>
            <a:r>
              <a:rPr lang="en-IN" b="1" dirty="0">
                <a:solidFill>
                  <a:srgbClr val="FF0000"/>
                </a:solidFill>
              </a:rPr>
              <a:t>Web Scraping Details</a:t>
            </a:r>
          </a:p>
          <a:p>
            <a:pPr marL="0" lvl="0" indent="0" algn="just" rtl="0">
              <a:lnSpc>
                <a:spcPct val="90000"/>
              </a:lnSpc>
              <a:spcBef>
                <a:spcPts val="1000"/>
              </a:spcBef>
              <a:spcAft>
                <a:spcPts val="0"/>
              </a:spcAft>
              <a:buClr>
                <a:schemeClr val="dk1"/>
              </a:buClr>
              <a:buSzPct val="100000"/>
              <a:buNone/>
            </a:pPr>
            <a:r>
              <a:rPr lang="en-IN" sz="1800" b="1" dirty="0"/>
              <a:t>Website Scrapped:</a:t>
            </a:r>
          </a:p>
          <a:p>
            <a:pPr marL="0" lvl="0" indent="0" algn="just" rtl="0">
              <a:lnSpc>
                <a:spcPct val="90000"/>
              </a:lnSpc>
              <a:spcBef>
                <a:spcPts val="1000"/>
              </a:spcBef>
              <a:spcAft>
                <a:spcPts val="0"/>
              </a:spcAft>
              <a:buClr>
                <a:schemeClr val="dk1"/>
              </a:buClr>
              <a:buSzPct val="100000"/>
              <a:buNone/>
            </a:pPr>
            <a:r>
              <a:rPr lang="en-US" sz="1800" dirty="0"/>
              <a:t>Flipkart was the primary source of data for this project. The URLs for various refrigerator brands and search results were targeted.</a:t>
            </a:r>
            <a:endParaRPr lang="en-IN" sz="1800" dirty="0"/>
          </a:p>
          <a:p>
            <a:pPr marL="0" indent="0">
              <a:buSzPct val="100000"/>
              <a:buNone/>
            </a:pPr>
            <a:r>
              <a:rPr lang="en-IN" sz="1800" b="1" dirty="0"/>
              <a:t>Link:-  </a:t>
            </a:r>
            <a:r>
              <a:rPr lang="en-IN" sz="1800" dirty="0">
                <a:hlinkClick r:id="rId3"/>
              </a:rPr>
              <a:t>https://www.flipkart.com/</a:t>
            </a:r>
            <a:endParaRPr lang="en-IN" sz="1800" dirty="0"/>
          </a:p>
          <a:p>
            <a:pPr marL="0" indent="0">
              <a:buSzPct val="100000"/>
              <a:buNone/>
            </a:pPr>
            <a:endParaRPr sz="1400" dirty="0"/>
          </a:p>
          <a:p>
            <a:pPr marL="0" lvl="0" indent="0" algn="l" rtl="0">
              <a:lnSpc>
                <a:spcPct val="90000"/>
              </a:lnSpc>
              <a:spcBef>
                <a:spcPts val="1000"/>
              </a:spcBef>
              <a:spcAft>
                <a:spcPts val="0"/>
              </a:spcAft>
              <a:buClr>
                <a:schemeClr val="dk1"/>
              </a:buClr>
              <a:buSzPct val="100000"/>
              <a:buNone/>
            </a:pPr>
            <a:r>
              <a:rPr lang="en-IN" b="1" dirty="0"/>
              <a:t>Process followed:</a:t>
            </a:r>
          </a:p>
          <a:p>
            <a:pPr marL="342900" lvl="0" algn="l" rtl="0">
              <a:lnSpc>
                <a:spcPct val="100000"/>
              </a:lnSpc>
              <a:spcBef>
                <a:spcPts val="1000"/>
              </a:spcBef>
              <a:spcAft>
                <a:spcPts val="0"/>
              </a:spcAft>
              <a:buClr>
                <a:schemeClr val="dk1"/>
              </a:buClr>
              <a:buSzPct val="100000"/>
              <a:buAutoNum type="arabicParenR"/>
            </a:pPr>
            <a:r>
              <a:rPr lang="en-US" sz="1800" b="1" dirty="0"/>
              <a:t>Planning the Data to Scrape</a:t>
            </a:r>
            <a:r>
              <a:rPr lang="en-US" sz="1800" dirty="0"/>
              <a:t>:</a:t>
            </a:r>
          </a:p>
          <a:p>
            <a:pPr marL="0" lvl="0" indent="0" algn="l" rtl="0">
              <a:lnSpc>
                <a:spcPct val="100000"/>
              </a:lnSpc>
              <a:spcBef>
                <a:spcPts val="1000"/>
              </a:spcBef>
              <a:spcAft>
                <a:spcPts val="0"/>
              </a:spcAft>
              <a:buClr>
                <a:schemeClr val="dk1"/>
              </a:buClr>
              <a:buSzPct val="100000"/>
              <a:buNone/>
            </a:pPr>
            <a:r>
              <a:rPr lang="en-US" sz="1800" dirty="0"/>
              <a:t>      Identified key attributes of refrigerators to extract, including:</a:t>
            </a:r>
          </a:p>
          <a:p>
            <a:pPr marL="285750" lvl="0" indent="-285750" algn="l" rtl="0">
              <a:lnSpc>
                <a:spcPct val="100000"/>
              </a:lnSpc>
              <a:spcBef>
                <a:spcPts val="1000"/>
              </a:spcBef>
              <a:spcAft>
                <a:spcPts val="0"/>
              </a:spcAft>
              <a:buClr>
                <a:schemeClr val="dk1"/>
              </a:buClr>
              <a:buSzPct val="100000"/>
              <a:buFont typeface="Arial" panose="020B0604020202020204" pitchFamily="34" charset="0"/>
              <a:buChar char="•"/>
            </a:pPr>
            <a:r>
              <a:rPr lang="en-US" sz="1800" dirty="0"/>
              <a:t>Brand Name, Capacity, Door type, Energy Efficiency Rating, Compressor type, Cooling Type, Prices  and Offers</a:t>
            </a:r>
          </a:p>
          <a:p>
            <a:pPr marL="0" lvl="0" indent="0" algn="l" rtl="0">
              <a:lnSpc>
                <a:spcPct val="100000"/>
              </a:lnSpc>
              <a:spcBef>
                <a:spcPts val="1000"/>
              </a:spcBef>
              <a:spcAft>
                <a:spcPts val="0"/>
              </a:spcAft>
              <a:buClr>
                <a:schemeClr val="dk1"/>
              </a:buClr>
              <a:buSzPct val="100000"/>
              <a:buNone/>
            </a:pPr>
            <a:endParaRPr lang="en-US" sz="1800" b="1" dirty="0"/>
          </a:p>
          <a:p>
            <a:pPr marL="0" lvl="0" indent="0" algn="l" rtl="0">
              <a:lnSpc>
                <a:spcPct val="100000"/>
              </a:lnSpc>
              <a:spcBef>
                <a:spcPts val="1000"/>
              </a:spcBef>
              <a:spcAft>
                <a:spcPts val="0"/>
              </a:spcAft>
              <a:buClr>
                <a:schemeClr val="dk1"/>
              </a:buClr>
              <a:buSzPct val="100000"/>
              <a:buNone/>
            </a:pPr>
            <a:r>
              <a:rPr lang="en-US" sz="1800" b="1" dirty="0"/>
              <a:t>2) Inspecting the Web Page</a:t>
            </a:r>
            <a:r>
              <a:rPr lang="en-US" sz="1800" dirty="0"/>
              <a:t>:</a:t>
            </a:r>
          </a:p>
          <a:p>
            <a:pPr marL="0" lvl="0" indent="0" algn="l" rtl="0">
              <a:lnSpc>
                <a:spcPct val="100000"/>
              </a:lnSpc>
              <a:spcBef>
                <a:spcPts val="1000"/>
              </a:spcBef>
              <a:spcAft>
                <a:spcPts val="0"/>
              </a:spcAft>
              <a:buClr>
                <a:schemeClr val="dk1"/>
              </a:buClr>
              <a:buSzPct val="100000"/>
              <a:buNone/>
            </a:pPr>
            <a:r>
              <a:rPr lang="en-US" sz="1800" dirty="0"/>
              <a:t>      Used </a:t>
            </a:r>
            <a:r>
              <a:rPr lang="en-US" sz="1800" b="1" dirty="0"/>
              <a:t>Google Chrome </a:t>
            </a:r>
            <a:r>
              <a:rPr lang="en-US" sz="1800" b="1" dirty="0" err="1"/>
              <a:t>DevTools</a:t>
            </a:r>
            <a:r>
              <a:rPr lang="en-US" sz="1800" dirty="0"/>
              <a:t> (Inspect Element) to:</a:t>
            </a:r>
          </a:p>
          <a:p>
            <a:pPr>
              <a:lnSpc>
                <a:spcPct val="100000"/>
              </a:lnSpc>
              <a:buFont typeface="Arial" panose="020B0604020202020204" pitchFamily="34" charset="0"/>
              <a:buChar char="•"/>
            </a:pPr>
            <a:r>
              <a:rPr lang="en-US" sz="1800" dirty="0"/>
              <a:t>Locate HTML tags and classes for specific data points.</a:t>
            </a:r>
          </a:p>
          <a:p>
            <a:pPr>
              <a:lnSpc>
                <a:spcPct val="100000"/>
              </a:lnSpc>
              <a:buFont typeface="Arial" panose="020B0604020202020204" pitchFamily="34" charset="0"/>
              <a:buChar char="•"/>
            </a:pPr>
            <a:r>
              <a:rPr lang="en-US" sz="1800" dirty="0"/>
              <a:t>Understand the pagination structure for scraping multiple pages.</a:t>
            </a:r>
          </a:p>
          <a:p>
            <a:pPr marL="0" lvl="0" indent="0" algn="l" rtl="0">
              <a:lnSpc>
                <a:spcPct val="90000"/>
              </a:lnSpc>
              <a:spcBef>
                <a:spcPts val="1000"/>
              </a:spcBef>
              <a:spcAft>
                <a:spcPts val="0"/>
              </a:spcAft>
              <a:buClr>
                <a:schemeClr val="dk1"/>
              </a:buClr>
              <a:buSzPct val="100000"/>
              <a:buNone/>
            </a:pPr>
            <a:endParaRPr sz="1800" b="1"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54583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96D8238-EE6F-FC90-05B4-E6CE3FF564F2}"/>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E7E71CDA-70B8-A830-8C4C-D21E9C2CFAE2}"/>
              </a:ext>
            </a:extLst>
          </p:cNvPr>
          <p:cNvSpPr txBox="1">
            <a:spLocks noGrp="1"/>
          </p:cNvSpPr>
          <p:nvPr>
            <p:ph type="body" idx="1"/>
          </p:nvPr>
        </p:nvSpPr>
        <p:spPr>
          <a:xfrm>
            <a:off x="566057" y="457201"/>
            <a:ext cx="11136087" cy="5758544"/>
          </a:xfrm>
          <a:prstGeom prst="rect">
            <a:avLst/>
          </a:prstGeom>
          <a:noFill/>
          <a:ln>
            <a:noFill/>
          </a:ln>
        </p:spPr>
        <p:txBody>
          <a:bodyPr spcFirstLastPara="1" wrap="square" lIns="91425" tIns="45700" rIns="91425" bIns="45700" anchor="t" anchorCtr="0">
            <a:normAutofit lnSpcReduction="10000"/>
          </a:bodyPr>
          <a:lstStyle/>
          <a:p>
            <a:pPr marL="0" indent="0">
              <a:buSzPct val="100000"/>
              <a:buNone/>
            </a:pPr>
            <a:r>
              <a:rPr lang="en-US" sz="1800" b="1" dirty="0"/>
              <a:t>3) Setting up the Environment:</a:t>
            </a:r>
          </a:p>
          <a:p>
            <a:pPr marL="0" indent="0">
              <a:buSzPct val="100000"/>
              <a:buNone/>
            </a:pPr>
            <a:r>
              <a:rPr lang="en-US" sz="1800" dirty="0"/>
              <a:t>     Installed required python libraries such as:</a:t>
            </a:r>
          </a:p>
          <a:p>
            <a:pPr marL="0" indent="0">
              <a:buSzPct val="100000"/>
              <a:buNone/>
            </a:pPr>
            <a:r>
              <a:rPr lang="en-US" sz="1800" dirty="0"/>
              <a:t>     Pandas, </a:t>
            </a:r>
            <a:r>
              <a:rPr lang="en-US" sz="1800" dirty="0" err="1"/>
              <a:t>BeautifulSoup</a:t>
            </a:r>
            <a:r>
              <a:rPr lang="en-US" sz="1800" dirty="0"/>
              <a:t>, requests, NumPy, re</a:t>
            </a:r>
          </a:p>
          <a:p>
            <a:pPr marL="0" indent="0">
              <a:buSzPct val="100000"/>
              <a:buNone/>
            </a:pPr>
            <a:endParaRPr lang="en-US" sz="1800" dirty="0"/>
          </a:p>
          <a:p>
            <a:pPr marL="0" indent="0">
              <a:buSzPct val="100000"/>
              <a:buNone/>
            </a:pPr>
            <a:r>
              <a:rPr lang="en-US" sz="1800" b="1" dirty="0"/>
              <a:t>4) Fetching the HTML:</a:t>
            </a:r>
          </a:p>
          <a:p>
            <a:pPr marL="0" indent="0">
              <a:buSzPct val="100000"/>
              <a:buNone/>
            </a:pPr>
            <a:r>
              <a:rPr lang="en-US" sz="1800" dirty="0"/>
              <a:t>     Used the requests library to fetch the HTML content of Flipkart pages </a:t>
            </a:r>
            <a:endParaRPr sz="1800" dirty="0"/>
          </a:p>
          <a:p>
            <a:pPr marL="0" lvl="0" indent="0" algn="l" rtl="0">
              <a:lnSpc>
                <a:spcPct val="100000"/>
              </a:lnSpc>
              <a:spcBef>
                <a:spcPts val="1000"/>
              </a:spcBef>
              <a:spcAft>
                <a:spcPts val="0"/>
              </a:spcAft>
              <a:buClr>
                <a:schemeClr val="dk1"/>
              </a:buClr>
              <a:buSzPct val="100000"/>
              <a:buNone/>
            </a:pPr>
            <a:r>
              <a:rPr lang="en-US" sz="1800" b="1" dirty="0"/>
              <a:t>    </a:t>
            </a:r>
            <a:r>
              <a:rPr lang="en-US" sz="1800" dirty="0" err="1"/>
              <a:t>url</a:t>
            </a:r>
            <a:r>
              <a:rPr lang="en-US" sz="1800" dirty="0"/>
              <a:t> = "https://www.flipkart.com/search?q=refrigerators"</a:t>
            </a:r>
          </a:p>
          <a:p>
            <a:pPr marL="0" lvl="0" indent="0" algn="l" rtl="0">
              <a:lnSpc>
                <a:spcPct val="100000"/>
              </a:lnSpc>
              <a:spcBef>
                <a:spcPts val="1000"/>
              </a:spcBef>
              <a:spcAft>
                <a:spcPts val="0"/>
              </a:spcAft>
              <a:buClr>
                <a:schemeClr val="dk1"/>
              </a:buClr>
              <a:buSzPct val="100000"/>
              <a:buNone/>
            </a:pPr>
            <a:r>
              <a:rPr lang="en-US" sz="1800" dirty="0"/>
              <a:t>    response = </a:t>
            </a:r>
            <a:r>
              <a:rPr lang="en-US" sz="1800" dirty="0" err="1"/>
              <a:t>requests.get</a:t>
            </a:r>
            <a:r>
              <a:rPr lang="en-US" sz="1800" dirty="0"/>
              <a:t>(</a:t>
            </a:r>
            <a:r>
              <a:rPr lang="en-US" sz="1800" dirty="0" err="1"/>
              <a:t>url</a:t>
            </a:r>
            <a:r>
              <a:rPr lang="en-US" sz="1800" dirty="0"/>
              <a:t>)</a:t>
            </a:r>
          </a:p>
          <a:p>
            <a:pPr marL="0" lvl="0" indent="0" algn="l" rtl="0">
              <a:lnSpc>
                <a:spcPct val="100000"/>
              </a:lnSpc>
              <a:spcBef>
                <a:spcPts val="1000"/>
              </a:spcBef>
              <a:spcAft>
                <a:spcPts val="0"/>
              </a:spcAft>
              <a:buClr>
                <a:schemeClr val="dk1"/>
              </a:buClr>
              <a:buSzPct val="100000"/>
              <a:buNone/>
            </a:pPr>
            <a:r>
              <a:rPr lang="en-US" sz="1800" dirty="0"/>
              <a:t>    soup = </a:t>
            </a:r>
            <a:r>
              <a:rPr lang="en-US" sz="1800" dirty="0" err="1"/>
              <a:t>BeautifulSoup</a:t>
            </a:r>
            <a:r>
              <a:rPr lang="en-US" sz="1800" dirty="0"/>
              <a:t>(</a:t>
            </a:r>
            <a:r>
              <a:rPr lang="en-US" sz="1800" dirty="0" err="1"/>
              <a:t>response.content</a:t>
            </a:r>
            <a:r>
              <a:rPr lang="en-US" sz="1800" dirty="0"/>
              <a:t>, '</a:t>
            </a:r>
            <a:r>
              <a:rPr lang="en-US" sz="1800" dirty="0" err="1"/>
              <a:t>html.parser</a:t>
            </a:r>
            <a:r>
              <a:rPr lang="en-US" sz="1800" dirty="0"/>
              <a:t>’)</a:t>
            </a:r>
          </a:p>
          <a:p>
            <a:pPr marL="0" lvl="0" indent="0" algn="l" rtl="0">
              <a:lnSpc>
                <a:spcPct val="100000"/>
              </a:lnSpc>
              <a:spcBef>
                <a:spcPts val="1000"/>
              </a:spcBef>
              <a:spcAft>
                <a:spcPts val="0"/>
              </a:spcAft>
              <a:buClr>
                <a:schemeClr val="dk1"/>
              </a:buClr>
              <a:buSzPct val="100000"/>
              <a:buNone/>
            </a:pPr>
            <a:endParaRPr lang="en-US" sz="1800" dirty="0"/>
          </a:p>
          <a:p>
            <a:pPr marL="0" lvl="0" indent="0" algn="l" rtl="0">
              <a:lnSpc>
                <a:spcPct val="100000"/>
              </a:lnSpc>
              <a:spcBef>
                <a:spcPts val="1000"/>
              </a:spcBef>
              <a:spcAft>
                <a:spcPts val="0"/>
              </a:spcAft>
              <a:buClr>
                <a:schemeClr val="dk1"/>
              </a:buClr>
              <a:buSzPct val="100000"/>
              <a:buNone/>
            </a:pPr>
            <a:r>
              <a:rPr lang="en-US" sz="1800" b="1" dirty="0"/>
              <a:t>5) Parsing the HTML:</a:t>
            </a:r>
          </a:p>
          <a:p>
            <a:pPr marL="0" lvl="0" indent="0" algn="l" rtl="0">
              <a:lnSpc>
                <a:spcPct val="100000"/>
              </a:lnSpc>
              <a:spcBef>
                <a:spcPts val="1000"/>
              </a:spcBef>
              <a:spcAft>
                <a:spcPts val="0"/>
              </a:spcAft>
              <a:buClr>
                <a:schemeClr val="dk1"/>
              </a:buClr>
              <a:buSzPct val="100000"/>
              <a:buNone/>
            </a:pPr>
            <a:r>
              <a:rPr lang="en-US" sz="1800" dirty="0"/>
              <a:t>     Used </a:t>
            </a:r>
            <a:r>
              <a:rPr lang="en-US" sz="1800" b="1" dirty="0" err="1"/>
              <a:t>BeautifulSoup</a:t>
            </a:r>
            <a:r>
              <a:rPr lang="en-US" sz="1800" b="1" dirty="0"/>
              <a:t> </a:t>
            </a:r>
            <a:r>
              <a:rPr lang="en-US" sz="1800" dirty="0"/>
              <a:t>to parse and extract the required data</a:t>
            </a:r>
          </a:p>
          <a:p>
            <a:pPr marL="0" lvl="0" indent="0" algn="l" rtl="0">
              <a:lnSpc>
                <a:spcPct val="100000"/>
              </a:lnSpc>
              <a:spcBef>
                <a:spcPts val="1000"/>
              </a:spcBef>
              <a:spcAft>
                <a:spcPts val="0"/>
              </a:spcAft>
              <a:buClr>
                <a:schemeClr val="dk1"/>
              </a:buClr>
              <a:buSzPct val="100000"/>
              <a:buNone/>
            </a:pPr>
            <a:endParaRPr lang="en-US" sz="1800" dirty="0"/>
          </a:p>
          <a:p>
            <a:pPr marL="0" lvl="0" indent="0" algn="l" rtl="0">
              <a:lnSpc>
                <a:spcPct val="100000"/>
              </a:lnSpc>
              <a:spcBef>
                <a:spcPts val="1000"/>
              </a:spcBef>
              <a:spcAft>
                <a:spcPts val="0"/>
              </a:spcAft>
              <a:buClr>
                <a:schemeClr val="dk1"/>
              </a:buClr>
              <a:buSzPct val="100000"/>
              <a:buNone/>
            </a:pPr>
            <a:r>
              <a:rPr lang="en-US" sz="1800" b="1" dirty="0"/>
              <a:t>6) Handling Pagination:</a:t>
            </a:r>
          </a:p>
          <a:p>
            <a:pPr marL="0" lvl="0" indent="0" algn="l" rtl="0">
              <a:lnSpc>
                <a:spcPct val="100000"/>
              </a:lnSpc>
              <a:spcBef>
                <a:spcPts val="1000"/>
              </a:spcBef>
              <a:spcAft>
                <a:spcPts val="0"/>
              </a:spcAft>
              <a:buClr>
                <a:schemeClr val="dk1"/>
              </a:buClr>
              <a:buSzPct val="100000"/>
              <a:buNone/>
            </a:pPr>
            <a:r>
              <a:rPr lang="en-US" sz="1800" dirty="0"/>
              <a:t>     Iterated over multiple pages using the pagination URLs to scrape data for all relevant refrigerators</a:t>
            </a:r>
          </a:p>
          <a:p>
            <a:pPr marL="0" lvl="0" indent="0" algn="l" rtl="0">
              <a:lnSpc>
                <a:spcPct val="100000"/>
              </a:lnSpc>
              <a:spcBef>
                <a:spcPts val="1000"/>
              </a:spcBef>
              <a:spcAft>
                <a:spcPts val="0"/>
              </a:spcAft>
              <a:buClr>
                <a:schemeClr val="dk1"/>
              </a:buClr>
              <a:buSzPct val="100000"/>
              <a:buNone/>
            </a:pPr>
            <a:endParaRPr lang="en-US" sz="1800" dirty="0"/>
          </a:p>
        </p:txBody>
      </p:sp>
    </p:spTree>
    <p:extLst>
      <p:ext uri="{BB962C8B-B14F-4D97-AF65-F5344CB8AC3E}">
        <p14:creationId xmlns:p14="http://schemas.microsoft.com/office/powerpoint/2010/main" val="280181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A5CE455-1265-5312-D6E2-C952ECFC3FBD}"/>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D1243B41-6BAC-849A-34F4-429E5BD51595}"/>
              </a:ext>
            </a:extLst>
          </p:cNvPr>
          <p:cNvSpPr txBox="1">
            <a:spLocks noGrp="1"/>
          </p:cNvSpPr>
          <p:nvPr>
            <p:ph type="body" idx="1"/>
          </p:nvPr>
        </p:nvSpPr>
        <p:spPr>
          <a:xfrm>
            <a:off x="566057" y="457201"/>
            <a:ext cx="11136087" cy="5758544"/>
          </a:xfrm>
          <a:prstGeom prst="rect">
            <a:avLst/>
          </a:prstGeom>
          <a:noFill/>
          <a:ln>
            <a:noFill/>
          </a:ln>
        </p:spPr>
        <p:txBody>
          <a:bodyPr spcFirstLastPara="1" wrap="square" lIns="91425" tIns="45700" rIns="91425" bIns="45700" anchor="t" anchorCtr="0">
            <a:normAutofit/>
          </a:bodyPr>
          <a:lstStyle/>
          <a:p>
            <a:pPr marL="0" indent="0">
              <a:buSzPct val="100000"/>
              <a:buNone/>
            </a:pPr>
            <a:r>
              <a:rPr lang="en-US" sz="1800" b="1" dirty="0"/>
              <a:t>7) Data Cleaning :</a:t>
            </a:r>
          </a:p>
          <a:p>
            <a:pPr marL="0" indent="0">
              <a:buSzPct val="100000"/>
              <a:buNone/>
            </a:pPr>
            <a:r>
              <a:rPr lang="en-US" sz="1800" dirty="0"/>
              <a:t>     Removed unnecessary characters (e.g., Currency symbols)</a:t>
            </a:r>
          </a:p>
          <a:p>
            <a:pPr marL="0" indent="0">
              <a:buSzPct val="100000"/>
              <a:buNone/>
            </a:pPr>
            <a:r>
              <a:rPr lang="en-US" sz="1800" dirty="0"/>
              <a:t>     Converted text to appropriate data types (e.g., prices to integers, ratings to floats)</a:t>
            </a:r>
          </a:p>
          <a:p>
            <a:pPr marL="0" indent="0">
              <a:buSzPct val="100000"/>
              <a:buNone/>
            </a:pPr>
            <a:endParaRPr lang="en-US" sz="1800" dirty="0"/>
          </a:p>
          <a:p>
            <a:pPr marL="0" indent="0">
              <a:buSzPct val="100000"/>
              <a:buNone/>
            </a:pPr>
            <a:r>
              <a:rPr lang="en-US" sz="1800" b="1" dirty="0"/>
              <a:t>8) Data Storage :</a:t>
            </a:r>
          </a:p>
          <a:p>
            <a:pPr marL="0" indent="0">
              <a:buSzPct val="100000"/>
              <a:buNone/>
            </a:pPr>
            <a:r>
              <a:rPr lang="en-US" sz="1800" dirty="0"/>
              <a:t>     Stored the cleaned data in a Pandas Data Frame for analysis</a:t>
            </a:r>
          </a:p>
          <a:p>
            <a:pPr marL="0" indent="0">
              <a:buSzPct val="100000"/>
              <a:buNone/>
            </a:pPr>
            <a:endParaRPr lang="en-US" sz="1800" dirty="0"/>
          </a:p>
          <a:p>
            <a:pPr marL="0" lvl="0" indent="0" algn="l" rtl="0">
              <a:lnSpc>
                <a:spcPct val="100000"/>
              </a:lnSpc>
              <a:spcBef>
                <a:spcPts val="1000"/>
              </a:spcBef>
              <a:spcAft>
                <a:spcPts val="0"/>
              </a:spcAft>
              <a:buClr>
                <a:schemeClr val="dk1"/>
              </a:buClr>
              <a:buSzPct val="100000"/>
              <a:buNone/>
            </a:pPr>
            <a:r>
              <a:rPr lang="en-US" sz="1800" b="1" dirty="0"/>
              <a:t>9) Data Visualization :</a:t>
            </a:r>
          </a:p>
          <a:p>
            <a:pPr marL="0" lvl="0" indent="0" algn="l" rtl="0">
              <a:lnSpc>
                <a:spcPct val="100000"/>
              </a:lnSpc>
              <a:spcBef>
                <a:spcPts val="1000"/>
              </a:spcBef>
              <a:spcAft>
                <a:spcPts val="0"/>
              </a:spcAft>
              <a:buClr>
                <a:schemeClr val="dk1"/>
              </a:buClr>
              <a:buSzPct val="100000"/>
              <a:buNone/>
            </a:pPr>
            <a:r>
              <a:rPr lang="en-US" sz="1800" dirty="0"/>
              <a:t>     Used libraries like Matplotlib and Seaborn to create visualizations for :</a:t>
            </a:r>
          </a:p>
          <a:p>
            <a:pPr marL="285750" lvl="0" indent="-285750" algn="l" rtl="0">
              <a:lnSpc>
                <a:spcPct val="100000"/>
              </a:lnSpc>
              <a:spcBef>
                <a:spcPts val="1000"/>
              </a:spcBef>
              <a:spcAft>
                <a:spcPts val="0"/>
              </a:spcAft>
              <a:buClr>
                <a:schemeClr val="dk1"/>
              </a:buClr>
              <a:buSzPct val="100000"/>
              <a:buFont typeface="Arial" panose="020B0604020202020204" pitchFamily="34" charset="0"/>
              <a:buChar char="•"/>
            </a:pPr>
            <a:r>
              <a:rPr lang="en-US" sz="1800" dirty="0"/>
              <a:t>Distribution of refrigerator prices.</a:t>
            </a:r>
          </a:p>
          <a:p>
            <a:pPr marL="285750" lvl="0" indent="-285750" algn="l" rtl="0">
              <a:lnSpc>
                <a:spcPct val="100000"/>
              </a:lnSpc>
              <a:spcBef>
                <a:spcPts val="1000"/>
              </a:spcBef>
              <a:spcAft>
                <a:spcPts val="0"/>
              </a:spcAft>
              <a:buClr>
                <a:schemeClr val="dk1"/>
              </a:buClr>
              <a:buSzPct val="100000"/>
              <a:buFont typeface="Arial" panose="020B0604020202020204" pitchFamily="34" charset="0"/>
              <a:buChar char="•"/>
            </a:pPr>
            <a:r>
              <a:rPr lang="en-US" sz="1800" dirty="0"/>
              <a:t>Comparison of ratings across brands.</a:t>
            </a:r>
          </a:p>
          <a:p>
            <a:pPr marL="285750" lvl="0" indent="-285750" algn="l" rtl="0">
              <a:lnSpc>
                <a:spcPct val="100000"/>
              </a:lnSpc>
              <a:spcBef>
                <a:spcPts val="1000"/>
              </a:spcBef>
              <a:spcAft>
                <a:spcPts val="0"/>
              </a:spcAft>
              <a:buClr>
                <a:schemeClr val="dk1"/>
              </a:buClr>
              <a:buSzPct val="100000"/>
              <a:buFont typeface="Arial" panose="020B0604020202020204" pitchFamily="34" charset="0"/>
              <a:buChar char="•"/>
            </a:pPr>
            <a:r>
              <a:rPr lang="en-US" sz="1800" dirty="0"/>
              <a:t>Analysis of popular storage capacities.</a:t>
            </a:r>
          </a:p>
        </p:txBody>
      </p:sp>
    </p:spTree>
    <p:extLst>
      <p:ext uri="{BB962C8B-B14F-4D97-AF65-F5344CB8AC3E}">
        <p14:creationId xmlns:p14="http://schemas.microsoft.com/office/powerpoint/2010/main" val="198802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318D37D-8EBF-8766-BBAB-4F6808688AE3}"/>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0E56BB8E-470E-9A27-E593-8E374EB9A9A4}"/>
              </a:ext>
            </a:extLst>
          </p:cNvPr>
          <p:cNvSpPr txBox="1">
            <a:spLocks noGrp="1"/>
          </p:cNvSpPr>
          <p:nvPr>
            <p:ph type="body" idx="1"/>
          </p:nvPr>
        </p:nvSpPr>
        <p:spPr>
          <a:xfrm>
            <a:off x="587829" y="827315"/>
            <a:ext cx="11114315" cy="5388429"/>
          </a:xfrm>
          <a:prstGeom prst="rect">
            <a:avLst/>
          </a:prstGeom>
          <a:noFill/>
          <a:ln>
            <a:noFill/>
          </a:ln>
        </p:spPr>
        <p:txBody>
          <a:bodyPr spcFirstLastPara="1" wrap="square" lIns="91425" tIns="45700" rIns="91425" bIns="45700" anchor="t" anchorCtr="0">
            <a:normAutofit/>
          </a:bodyPr>
          <a:lstStyle/>
          <a:p>
            <a:pPr marL="0" indent="0">
              <a:buSzPct val="100000"/>
              <a:buNone/>
            </a:pPr>
            <a:r>
              <a:rPr lang="en-IN" b="1" dirty="0">
                <a:solidFill>
                  <a:srgbClr val="FF0000"/>
                </a:solidFill>
              </a:rPr>
              <a:t>Summary of the Data </a:t>
            </a:r>
            <a:endParaRPr lang="en-IN" dirty="0">
              <a:solidFill>
                <a:srgbClr val="FF0000"/>
              </a:solidFill>
            </a:endParaRPr>
          </a:p>
          <a:p>
            <a:pPr marL="0" lvl="0" indent="0" algn="l" rtl="0">
              <a:lnSpc>
                <a:spcPct val="90000"/>
              </a:lnSpc>
              <a:spcBef>
                <a:spcPts val="1000"/>
              </a:spcBef>
              <a:spcAft>
                <a:spcPts val="0"/>
              </a:spcAft>
              <a:buClr>
                <a:schemeClr val="dk1"/>
              </a:buClr>
              <a:buSzPct val="100000"/>
              <a:buNone/>
            </a:pPr>
            <a:endParaRPr sz="1500" dirty="0"/>
          </a:p>
          <a:p>
            <a:pPr marL="0" lvl="0" indent="0" algn="l" rtl="0">
              <a:lnSpc>
                <a:spcPct val="90000"/>
              </a:lnSpc>
              <a:spcBef>
                <a:spcPts val="1000"/>
              </a:spcBef>
              <a:spcAft>
                <a:spcPts val="0"/>
              </a:spcAft>
              <a:buClr>
                <a:schemeClr val="dk1"/>
              </a:buClr>
              <a:buSzPct val="100000"/>
              <a:buNone/>
            </a:pPr>
            <a:endParaRPr sz="1500" b="1" dirty="0"/>
          </a:p>
          <a:p>
            <a:pPr marL="228600" lvl="0" indent="-130810" algn="l" rtl="0">
              <a:lnSpc>
                <a:spcPct val="90000"/>
              </a:lnSpc>
              <a:spcBef>
                <a:spcPts val="1000"/>
              </a:spcBef>
              <a:spcAft>
                <a:spcPts val="0"/>
              </a:spcAft>
              <a:buClr>
                <a:schemeClr val="dk1"/>
              </a:buClr>
              <a:buSzPct val="100000"/>
              <a:buNone/>
            </a:pPr>
            <a:endParaRPr dirty="0"/>
          </a:p>
        </p:txBody>
      </p:sp>
      <p:sp>
        <p:nvSpPr>
          <p:cNvPr id="3" name="Rectangle 2">
            <a:extLst>
              <a:ext uri="{FF2B5EF4-FFF2-40B4-BE49-F238E27FC236}">
                <a16:creationId xmlns:a16="http://schemas.microsoft.com/office/drawing/2014/main" id="{49C624E6-A573-879E-1017-29D0DC9DB5A4}"/>
              </a:ext>
            </a:extLst>
          </p:cNvPr>
          <p:cNvSpPr>
            <a:spLocks noChangeArrowheads="1"/>
          </p:cNvSpPr>
          <p:nvPr/>
        </p:nvSpPr>
        <p:spPr bwMode="auto">
          <a:xfrm rot="10800000" flipV="1">
            <a:off x="587825" y="939572"/>
            <a:ext cx="11114315"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endParaRPr lang="en-US" altLang="en-US" sz="1800" dirty="0">
              <a:solidFill>
                <a:schemeClr val="tx1"/>
              </a:solidFill>
              <a:latin typeface="Arial" panose="020B060402020202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Dataset Overview</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dataset contains 576 rows and 10 columns, representing various attributes of refrigerators listed on Flipkart.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Column Types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dataset includes a mix of categorical (object type) and numerical data (int64 and float64), with key columns like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Brand_Name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Door_Type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Energy_Efficiency_Rating</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Price and Discount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dataset provides pricing details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Actual_price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Selling_price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along with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Offer_percentage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analyze discounts and affordability trends.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Performance Metrics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Rating column captures customer feedback as a numerical value (float64), allowing insights into customer satisfaction.</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Feature Details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Columns such as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Capacity_in_Liters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Compressor_type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Cooling_Type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provide technical specifications for evaluating product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80328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2102</Words>
  <Application>Microsoft Office PowerPoint</Application>
  <PresentationFormat>Widescreen</PresentationFormat>
  <Paragraphs>234</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Lato Black</vt:lpstr>
      <vt:lpstr>Calibri</vt:lpstr>
      <vt:lpstr>Libre Baskerville</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Rohith Masineni</cp:lastModifiedBy>
  <cp:revision>7</cp:revision>
  <dcterms:created xsi:type="dcterms:W3CDTF">2021-02-16T05:19:01Z</dcterms:created>
  <dcterms:modified xsi:type="dcterms:W3CDTF">2024-11-22T10:03:28Z</dcterms:modified>
</cp:coreProperties>
</file>