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73" r:id="rId5"/>
    <p:sldId id="272" r:id="rId6"/>
    <p:sldId id="260" r:id="rId7"/>
    <p:sldId id="285" r:id="rId8"/>
    <p:sldId id="261" r:id="rId9"/>
    <p:sldId id="286" r:id="rId10"/>
    <p:sldId id="265" r:id="rId11"/>
    <p:sldId id="288" r:id="rId12"/>
    <p:sldId id="291" r:id="rId13"/>
    <p:sldId id="292" r:id="rId14"/>
    <p:sldId id="269" r:id="rId15"/>
    <p:sldId id="294" r:id="rId16"/>
    <p:sldId id="295" r:id="rId17"/>
    <p:sldId id="296" r:id="rId18"/>
    <p:sldId id="297" r:id="rId19"/>
    <p:sldId id="298" r:id="rId20"/>
    <p:sldId id="293" r:id="rId21"/>
    <p:sldId id="300" r:id="rId22"/>
    <p:sldId id="301" r:id="rId23"/>
    <p:sldId id="302" r:id="rId24"/>
    <p:sldId id="303" r:id="rId25"/>
    <p:sldId id="304" r:id="rId26"/>
    <p:sldId id="299" r:id="rId27"/>
    <p:sldId id="283" r:id="rId28"/>
    <p:sldId id="271" r:id="rId29"/>
    <p:sldId id="270" r:id="rId30"/>
    <p:sldId id="259" r:id="rId31"/>
  </p:sldIdLst>
  <p:sldSz cx="12192000" cy="6858000"/>
  <p:notesSz cx="6858000" cy="9144000"/>
  <p:embeddedFontLst>
    <p:embeddedFont>
      <p:font typeface="Lato Black" panose="020F0502020204030203" pitchFamily="34" charset="0"/>
      <p:bold r:id="rId33"/>
      <p:boldItalic r:id="rId34"/>
    </p:embeddedFont>
    <p:embeddedFont>
      <p:font typeface="Libre Baskerville" panose="02000000000000000000" pitchFamily="2"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937F55-6AB4-2132-B746-84C16B7B5A6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B649270B-D7A3-92D4-99CC-4D0FB97E876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3AD4F39-4073-4ADB-6EB7-87D10FA3D2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6592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34CAFE-2729-F501-C671-02ED4F2DF8A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6B02025-A3C7-B745-949C-199F0B57D00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E7DAC93-A11B-F27F-7A5B-E3D9EE9241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306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A530FB5-BA33-0909-7D81-88B81A86B6E1}"/>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E3E5498-6871-4E88-885E-4409393195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2C2E1B2-54D1-5244-E1F9-661A1AA7C6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878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BB24D6B-C9EF-9BB7-4F89-2526E219E8C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47E0FCC-0C86-8E11-FC8A-FB1502773E0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236B361-904C-929F-8666-CF4792700A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0926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928428B-BDF5-6A78-6410-5E1286B28058}"/>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0B4BB274-2556-9878-16EA-6881E6DF5DA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34DC86C-8B9C-F566-3B97-F544C8DCDCD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713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DFF8A74-5E51-00D9-9B12-4D78AA5BB381}"/>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EE2F3DC-0B30-74A8-935C-573DBE65945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E0F5AA1-6C1D-2BB5-E965-BAE038E2FE9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78161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02A9170-47B5-36E8-33B4-45C422AD791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12A19B9-DC0F-15A1-FDDA-8D00EABB074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EB82E52-BF14-A8BE-08C4-B250CE0896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12667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C6398CD-0D4B-BC3A-FCF0-0D8E20462F0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036D4ED-9A57-4237-1CE4-9B0F5209D48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38D63B1F-570D-967A-C8A9-3468A07C81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866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0415F05-D8BA-F8AA-1232-9065F4787D8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77A92FD-3331-BAC5-E750-EBCF8E9AAD2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E64D502-DDAE-05AD-BC3E-8CE643DE91F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52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9F24576-FA6B-6BEC-157B-6E0BFB5EC7AF}"/>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8C789B0A-F881-9559-7B91-9052E9468FD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82881C30-62AE-36D5-7C11-7FB32D9193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6637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D9B3993-5490-C48F-C121-EF0CA551821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6B4B4EC-23AF-032E-282F-FCB9AA97F8F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D16CA25-F561-69E9-6CF5-9E1612BF60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0101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D241CDA-6BE3-F2FF-EEF3-CE716376DDB9}"/>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73ECB01-5438-DE1A-088C-BA7AF1DBC1C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D19E9A1-03DB-794C-BDBB-4BCD892BB9C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8998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37F7AC-3101-239A-0AD5-73974490F9C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305B6126-E8F1-1B4E-EE53-AF97AB986F1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9FF167E-0E5F-C7C4-E351-9909A555170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29717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39623E7-6154-C821-F635-501709FC0C36}"/>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884F124-7858-7B2E-9021-2A8F24C6832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6134C19-8C02-9861-745E-F838658FF4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6542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EDB2939-0E33-B279-8F42-A69A4BA416B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D4564867-57E8-F731-2F4A-EAA80D6B552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10CC600-5F69-6126-B49F-9EC742DFE5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3695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41833A9-042A-0CC4-19E8-816B62726B7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111A090B-7563-0F67-4E92-FEE241028E5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57EA227-9119-470D-3ED1-1DB941256E3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6377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E5B0CF5-762A-F258-1C48-91BA702A9D83}"/>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3FFE35C-51F3-0BCE-1F0E-58026AD496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84A1048-A09F-5AB2-33B2-CE7E6AD33C6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4398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E2B45E8-D73E-5035-6413-7951F427B1F4}"/>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94E17D03-9771-52ED-DB29-6A24EACB659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CAD8659-78B8-C00E-C38E-4E6E094762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270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580C00C-38F4-4355-9BE3-AE07C26D245C}"/>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F52B256B-7781-3D93-8510-E1C70EC864C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6B4D9607-2A3E-EC56-3DB3-FABCE1B4E81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06405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7F46A72-7DCD-8750-EAE5-718DC038E114}"/>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A29138C9-9645-08A9-CBB2-908AD62487B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F3D41E2-EBAF-D86C-F26B-36539D378BB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5089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434459-1F6B-C0BF-F15B-037505B0965B}"/>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1F9C11CE-79A1-A7AC-E613-B830357CBBB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DF0A4B15-C801-961E-A54A-D6D7E5C9F00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37728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C7CE52C-A64E-9329-1A1A-8057FFC27841}"/>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18777EE6-00BB-8AC3-2870-5F8BF9163EE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F944FC3-297E-E3A7-1623-102AA9E023A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8597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A600F52-E3D0-11D5-70B3-EE3D612F7B80}"/>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C05DF2E4-B083-2A9E-FEB6-7F2957D2F40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CB615FD9-72E4-B635-9C47-A220C9C9D35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175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A398C7D-B91E-FB7F-DC3F-5BAF05C24ADD}"/>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66A2809F-1567-FC4B-6033-483130B44C9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0F3AC78F-DF7C-A2F2-95A3-D9D8E48002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752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0F4AEAD-BBFB-2D9C-E34C-105FBE0AFCF5}"/>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2082C363-9E33-434F-5706-B11456F47F8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5C47B2B9-8092-B95B-71AB-AB5770AA42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286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DDECE21-3429-6B29-F9F3-703F3DA655F2}"/>
            </a:ext>
          </a:extLst>
        </p:cNvPr>
        <p:cNvGrpSpPr/>
        <p:nvPr/>
      </p:nvGrpSpPr>
      <p:grpSpPr>
        <a:xfrm>
          <a:off x="0" y="0"/>
          <a:ext cx="0" cy="0"/>
          <a:chOff x="0" y="0"/>
          <a:chExt cx="0" cy="0"/>
        </a:xfrm>
      </p:grpSpPr>
      <p:sp>
        <p:nvSpPr>
          <p:cNvPr id="107" name="Google Shape;107;p4:notes">
            <a:extLst>
              <a:ext uri="{FF2B5EF4-FFF2-40B4-BE49-F238E27FC236}">
                <a16:creationId xmlns:a16="http://schemas.microsoft.com/office/drawing/2014/main" id="{E23526F3-6F9F-2AAC-6C25-0EC484D7583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a:extLst>
              <a:ext uri="{FF2B5EF4-FFF2-40B4-BE49-F238E27FC236}">
                <a16:creationId xmlns:a16="http://schemas.microsoft.com/office/drawing/2014/main" id="{4E8C8197-28D9-0B10-215D-D1ED0AC50C3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5536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dirty="0"/>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dirty="0"/>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dirty="0"/>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rohith-kumar-99720b280"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github.com/Rohithmasineni"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ankushpanday2/heart-attack-risk-and-prediction-dataset-in-india"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43544"/>
            <a:ext cx="12190815" cy="6694098"/>
          </a:xfrm>
          <a:prstGeom prst="rect">
            <a:avLst/>
          </a:prstGeom>
          <a:noFill/>
          <a:ln>
            <a:noFill/>
          </a:ln>
        </p:spPr>
      </p:pic>
      <p:sp>
        <p:nvSpPr>
          <p:cNvPr id="99" name="Google Shape;99;p1"/>
          <p:cNvSpPr txBox="1"/>
          <p:nvPr/>
        </p:nvSpPr>
        <p:spPr>
          <a:xfrm>
            <a:off x="2634342" y="3875313"/>
            <a:ext cx="7456715"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Heart Attack Risk Prediction</a:t>
            </a:r>
            <a:endParaRPr lang="en-IN" sz="32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40CD8A8-7386-6EA2-A4FA-D87B25227654}"/>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676A136E-5753-ED4F-3EE4-1A0A3559644C}"/>
              </a:ext>
            </a:extLst>
          </p:cNvPr>
          <p:cNvSpPr txBox="1">
            <a:spLocks noGrp="1"/>
          </p:cNvSpPr>
          <p:nvPr>
            <p:ph type="body" idx="1"/>
          </p:nvPr>
        </p:nvSpPr>
        <p:spPr>
          <a:xfrm>
            <a:off x="555171" y="446314"/>
            <a:ext cx="11070773" cy="576942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200" b="1" i="1" u="sng" dirty="0">
                <a:solidFill>
                  <a:schemeClr val="tx1"/>
                </a:solidFill>
              </a:rPr>
              <a:t>Bivariate Analysis</a:t>
            </a: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graphicFrame>
        <p:nvGraphicFramePr>
          <p:cNvPr id="2" name="Table 1">
            <a:extLst>
              <a:ext uri="{FF2B5EF4-FFF2-40B4-BE49-F238E27FC236}">
                <a16:creationId xmlns:a16="http://schemas.microsoft.com/office/drawing/2014/main" id="{28E54960-BB18-A889-2C96-73CA8DD5E104}"/>
              </a:ext>
            </a:extLst>
          </p:cNvPr>
          <p:cNvGraphicFramePr>
            <a:graphicFrameLocks noGrp="1"/>
          </p:cNvGraphicFramePr>
          <p:nvPr>
            <p:extLst>
              <p:ext uri="{D42A27DB-BD31-4B8C-83A1-F6EECF244321}">
                <p14:modId xmlns:p14="http://schemas.microsoft.com/office/powerpoint/2010/main" val="1889573450"/>
              </p:ext>
            </p:extLst>
          </p:nvPr>
        </p:nvGraphicFramePr>
        <p:xfrm>
          <a:off x="566056" y="1001486"/>
          <a:ext cx="11070774" cy="5212080"/>
        </p:xfrm>
        <a:graphic>
          <a:graphicData uri="http://schemas.openxmlformats.org/drawingml/2006/table">
            <a:tbl>
              <a:tblPr/>
              <a:tblGrid>
                <a:gridCol w="5529944">
                  <a:extLst>
                    <a:ext uri="{9D8B030D-6E8A-4147-A177-3AD203B41FA5}">
                      <a16:colId xmlns:a16="http://schemas.microsoft.com/office/drawing/2014/main" val="835985670"/>
                    </a:ext>
                  </a:extLst>
                </a:gridCol>
                <a:gridCol w="5540830">
                  <a:extLst>
                    <a:ext uri="{9D8B030D-6E8A-4147-A177-3AD203B41FA5}">
                      <a16:colId xmlns:a16="http://schemas.microsoft.com/office/drawing/2014/main" val="4117539930"/>
                    </a:ext>
                  </a:extLst>
                </a:gridCol>
              </a:tblGrid>
              <a:tr h="5094514">
                <a:tc>
                  <a: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lgn="just">
                        <a:lnSpc>
                          <a:spcPct val="100000"/>
                        </a:lnSpc>
                        <a:buFont typeface="Wingdings" panose="05000000000000000000" pitchFamily="2" charset="2"/>
                        <a:buChar char="Ø"/>
                      </a:pP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The data shows variation in </a:t>
                      </a:r>
                      <a:r>
                        <a:rPr lang="en-US" sz="18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stress levels </a:t>
                      </a: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across different </a:t>
                      </a:r>
                      <a:r>
                        <a:rPr lang="en-US" sz="18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age groups</a:t>
                      </a: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but there is no clear trend linking age to stress level.</a:t>
                      </a:r>
                    </a:p>
                    <a:p>
                      <a:pPr marL="0" indent="0" algn="just">
                        <a:lnSpc>
                          <a:spcPct val="100000"/>
                        </a:lnSpc>
                        <a:buFont typeface="Wingdings" panose="05000000000000000000" pitchFamily="2" charset="2"/>
                        <a:buNone/>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just"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Correlation: The correlation value is close to zero, suggesting that age does not strongly influence stress levels in the dataset</a:t>
                      </a:r>
                      <a:r>
                        <a:rPr lang="en-US" sz="1400" b="0" i="0" u="none" strike="noStrike" cap="none" dirty="0">
                          <a:solidFill>
                            <a:schemeClr val="tx1"/>
                          </a:solidFill>
                          <a:effectLst/>
                          <a:latin typeface="+mn-lt"/>
                          <a:ea typeface="+mn-ea"/>
                          <a:cs typeface="+mn-cs"/>
                          <a:sym typeface="Arial"/>
                        </a:rPr>
                        <a:t>.</a:t>
                      </a:r>
                    </a:p>
                    <a:p>
                      <a:pPr marL="0" indent="0">
                        <a:buFont typeface="Wingdings" panose="05000000000000000000" pitchFamily="2" charset="2"/>
                        <a:buNone/>
                      </a:pP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buFont typeface="Wingdings" panose="05000000000000000000" pitchFamily="2" charset="2"/>
                        <a:buChar char="Ø"/>
                      </a:pP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The data shows no clear trend between </a:t>
                      </a:r>
                      <a:r>
                        <a:rPr lang="en-US" sz="18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Stress Level </a:t>
                      </a: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and </a:t>
                      </a:r>
                      <a:r>
                        <a:rPr lang="en-US" sz="18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Systolic BP</a:t>
                      </a: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indicating little to no correlation.</a:t>
                      </a:r>
                    </a:p>
                    <a:p>
                      <a:pPr marL="0" indent="0">
                        <a:buFont typeface="Wingdings" panose="05000000000000000000" pitchFamily="2" charset="2"/>
                        <a:buNone/>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Correlation: The correlation value is near zero, suggesting that stress levels do not significantly impact systolic blood pressure.</a:t>
                      </a:r>
                    </a:p>
                    <a:p>
                      <a:pPr marL="0" indent="0">
                        <a:buFont typeface="Wingdings" panose="05000000000000000000" pitchFamily="2" charset="2"/>
                        <a:buNone/>
                      </a:pPr>
                      <a:endParaRPr lang="en-IN" dirty="0"/>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07058171"/>
                  </a:ext>
                </a:extLst>
              </a:tr>
            </a:tbl>
          </a:graphicData>
        </a:graphic>
      </p:graphicFrame>
      <p:pic>
        <p:nvPicPr>
          <p:cNvPr id="6" name="Picture 5">
            <a:extLst>
              <a:ext uri="{FF2B5EF4-FFF2-40B4-BE49-F238E27FC236}">
                <a16:creationId xmlns:a16="http://schemas.microsoft.com/office/drawing/2014/main" id="{564EAC90-F0C7-75A6-B0F8-38FF076BB351}"/>
              </a:ext>
            </a:extLst>
          </p:cNvPr>
          <p:cNvPicPr>
            <a:picLocks noChangeAspect="1"/>
          </p:cNvPicPr>
          <p:nvPr/>
        </p:nvPicPr>
        <p:blipFill>
          <a:blip r:embed="rId3"/>
          <a:stretch>
            <a:fillRect/>
          </a:stretch>
        </p:blipFill>
        <p:spPr>
          <a:xfrm>
            <a:off x="950096" y="1172006"/>
            <a:ext cx="4673501" cy="2700773"/>
          </a:xfrm>
          <a:prstGeom prst="rect">
            <a:avLst/>
          </a:prstGeom>
        </p:spPr>
      </p:pic>
      <p:pic>
        <p:nvPicPr>
          <p:cNvPr id="8" name="Picture 7">
            <a:extLst>
              <a:ext uri="{FF2B5EF4-FFF2-40B4-BE49-F238E27FC236}">
                <a16:creationId xmlns:a16="http://schemas.microsoft.com/office/drawing/2014/main" id="{A9778FBF-19F3-A251-50A4-99C260D69849}"/>
              </a:ext>
            </a:extLst>
          </p:cNvPr>
          <p:cNvPicPr>
            <a:picLocks noChangeAspect="1"/>
          </p:cNvPicPr>
          <p:nvPr/>
        </p:nvPicPr>
        <p:blipFill>
          <a:blip r:embed="rId4"/>
          <a:stretch>
            <a:fillRect/>
          </a:stretch>
        </p:blipFill>
        <p:spPr>
          <a:xfrm>
            <a:off x="6568404" y="1172006"/>
            <a:ext cx="4673500" cy="2700773"/>
          </a:xfrm>
          <a:prstGeom prst="rect">
            <a:avLst/>
          </a:prstGeom>
        </p:spPr>
      </p:pic>
    </p:spTree>
    <p:extLst>
      <p:ext uri="{BB962C8B-B14F-4D97-AF65-F5344CB8AC3E}">
        <p14:creationId xmlns:p14="http://schemas.microsoft.com/office/powerpoint/2010/main" val="3789111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8E5365E-743F-63C7-F884-2D184648DC83}"/>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E4D40914-C7C5-8828-6125-5D0EE8B6BD73}"/>
              </a:ext>
            </a:extLst>
          </p:cNvPr>
          <p:cNvSpPr txBox="1">
            <a:spLocks noGrp="1"/>
          </p:cNvSpPr>
          <p:nvPr>
            <p:ph type="body" idx="1"/>
          </p:nvPr>
        </p:nvSpPr>
        <p:spPr>
          <a:xfrm>
            <a:off x="555171" y="446314"/>
            <a:ext cx="11070773" cy="576942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200" b="1" i="1" u="sng" dirty="0">
                <a:solidFill>
                  <a:schemeClr val="tx1"/>
                </a:solidFill>
              </a:rPr>
              <a:t>Bivariate Analysis</a:t>
            </a: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graphicFrame>
        <p:nvGraphicFramePr>
          <p:cNvPr id="2" name="Table 1">
            <a:extLst>
              <a:ext uri="{FF2B5EF4-FFF2-40B4-BE49-F238E27FC236}">
                <a16:creationId xmlns:a16="http://schemas.microsoft.com/office/drawing/2014/main" id="{C91E7171-96EB-4E7B-CE96-263E34BF8E04}"/>
              </a:ext>
            </a:extLst>
          </p:cNvPr>
          <p:cNvGraphicFramePr>
            <a:graphicFrameLocks noGrp="1"/>
          </p:cNvGraphicFramePr>
          <p:nvPr>
            <p:extLst>
              <p:ext uri="{D42A27DB-BD31-4B8C-83A1-F6EECF244321}">
                <p14:modId xmlns:p14="http://schemas.microsoft.com/office/powerpoint/2010/main" val="359679243"/>
              </p:ext>
            </p:extLst>
          </p:nvPr>
        </p:nvGraphicFramePr>
        <p:xfrm>
          <a:off x="555170" y="997132"/>
          <a:ext cx="11070774" cy="5273040"/>
        </p:xfrm>
        <a:graphic>
          <a:graphicData uri="http://schemas.openxmlformats.org/drawingml/2006/table">
            <a:tbl>
              <a:tblPr/>
              <a:tblGrid>
                <a:gridCol w="5529944">
                  <a:extLst>
                    <a:ext uri="{9D8B030D-6E8A-4147-A177-3AD203B41FA5}">
                      <a16:colId xmlns:a16="http://schemas.microsoft.com/office/drawing/2014/main" val="835985670"/>
                    </a:ext>
                  </a:extLst>
                </a:gridCol>
                <a:gridCol w="5540830">
                  <a:extLst>
                    <a:ext uri="{9D8B030D-6E8A-4147-A177-3AD203B41FA5}">
                      <a16:colId xmlns:a16="http://schemas.microsoft.com/office/drawing/2014/main" val="4117539930"/>
                    </a:ext>
                  </a:extLst>
                </a:gridCol>
              </a:tblGrid>
              <a:tr h="5148943">
                <a:tc>
                  <a: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lgn="just">
                        <a:lnSpc>
                          <a:spcPct val="100000"/>
                        </a:lnSpc>
                        <a:buFont typeface="Wingdings" panose="05000000000000000000" pitchFamily="2" charset="2"/>
                        <a:buChar char="Ø"/>
                      </a:pP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The data points show no clear trend between </a:t>
                      </a:r>
                      <a:r>
                        <a:rPr lang="en-US" sz="18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Cholesterol Level </a:t>
                      </a: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and </a:t>
                      </a:r>
                      <a:r>
                        <a:rPr lang="en-US" sz="18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Age</a:t>
                      </a: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indicating little to no relationship between them.</a:t>
                      </a:r>
                    </a:p>
                    <a:p>
                      <a:pPr marL="285750" indent="-285750" algn="just">
                        <a:lnSpc>
                          <a:spcPct val="100000"/>
                        </a:lnSpc>
                        <a:buFont typeface="Wingdings" panose="05000000000000000000" pitchFamily="2" charset="2"/>
                        <a:buChar char="Ø"/>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Correlation: The correlation value is close to zero, suggesting that age does not significantly impact cholesterol levels in this dataset.</a:t>
                      </a:r>
                    </a:p>
                    <a:p>
                      <a:pPr marL="0" indent="0">
                        <a:buFont typeface="Wingdings" panose="05000000000000000000" pitchFamily="2" charset="2"/>
                        <a:buNone/>
                      </a:pP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buFont typeface="Wingdings" panose="05000000000000000000" pitchFamily="2" charset="2"/>
                        <a:buChar char="Ø"/>
                      </a:pP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The data shows no strong trend between </a:t>
                      </a:r>
                      <a:r>
                        <a:rPr lang="en-US" sz="18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Diet Score </a:t>
                      </a: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and </a:t>
                      </a:r>
                      <a:r>
                        <a:rPr lang="en-US" sz="1800" b="1"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Cholesterol Level</a:t>
                      </a: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 indicating a weak or no correlation.</a:t>
                      </a:r>
                    </a:p>
                    <a:p>
                      <a:pPr marL="285750" indent="-285750">
                        <a:buFont typeface="Wingdings" panose="05000000000000000000" pitchFamily="2" charset="2"/>
                        <a:buChar char="Ø"/>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rPr>
                        <a:t>Correlation: The correlation value is close to zero, suggesting that diet quality does not significantly impact cholesterol levels in this dataset.</a:t>
                      </a:r>
                    </a:p>
                    <a:p>
                      <a:pPr marL="0" indent="0">
                        <a:buFont typeface="Wingdings" panose="05000000000000000000" pitchFamily="2" charset="2"/>
                        <a:buNone/>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07058171"/>
                  </a:ext>
                </a:extLst>
              </a:tr>
            </a:tbl>
          </a:graphicData>
        </a:graphic>
      </p:graphicFrame>
      <p:pic>
        <p:nvPicPr>
          <p:cNvPr id="3" name="Picture 2">
            <a:extLst>
              <a:ext uri="{FF2B5EF4-FFF2-40B4-BE49-F238E27FC236}">
                <a16:creationId xmlns:a16="http://schemas.microsoft.com/office/drawing/2014/main" id="{2728F252-71CC-FB2F-D352-EE15F6E2004A}"/>
              </a:ext>
            </a:extLst>
          </p:cNvPr>
          <p:cNvPicPr>
            <a:picLocks noChangeAspect="1"/>
          </p:cNvPicPr>
          <p:nvPr/>
        </p:nvPicPr>
        <p:blipFill>
          <a:blip r:embed="rId3"/>
          <a:stretch>
            <a:fillRect/>
          </a:stretch>
        </p:blipFill>
        <p:spPr>
          <a:xfrm>
            <a:off x="906762" y="1175657"/>
            <a:ext cx="4766214" cy="2558144"/>
          </a:xfrm>
          <a:prstGeom prst="rect">
            <a:avLst/>
          </a:prstGeom>
        </p:spPr>
      </p:pic>
      <p:pic>
        <p:nvPicPr>
          <p:cNvPr id="5" name="Picture 4">
            <a:extLst>
              <a:ext uri="{FF2B5EF4-FFF2-40B4-BE49-F238E27FC236}">
                <a16:creationId xmlns:a16="http://schemas.microsoft.com/office/drawing/2014/main" id="{CB0A4BDD-05FF-FB7A-156C-7566779EFA84}"/>
              </a:ext>
            </a:extLst>
          </p:cNvPr>
          <p:cNvPicPr>
            <a:picLocks noChangeAspect="1"/>
          </p:cNvPicPr>
          <p:nvPr/>
        </p:nvPicPr>
        <p:blipFill>
          <a:blip r:embed="rId4"/>
          <a:stretch>
            <a:fillRect/>
          </a:stretch>
        </p:blipFill>
        <p:spPr>
          <a:xfrm>
            <a:off x="6519024" y="1175657"/>
            <a:ext cx="4766214" cy="2558144"/>
          </a:xfrm>
          <a:prstGeom prst="rect">
            <a:avLst/>
          </a:prstGeom>
        </p:spPr>
      </p:pic>
    </p:spTree>
    <p:extLst>
      <p:ext uri="{BB962C8B-B14F-4D97-AF65-F5344CB8AC3E}">
        <p14:creationId xmlns:p14="http://schemas.microsoft.com/office/powerpoint/2010/main" val="2386480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408C941-0018-1F45-9566-F379F85CCC30}"/>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930F41C8-E0F4-E960-FCB3-F201169E4976}"/>
              </a:ext>
            </a:extLst>
          </p:cNvPr>
          <p:cNvSpPr txBox="1">
            <a:spLocks noGrp="1"/>
          </p:cNvSpPr>
          <p:nvPr>
            <p:ph type="body" idx="1"/>
          </p:nvPr>
        </p:nvSpPr>
        <p:spPr>
          <a:xfrm>
            <a:off x="555171" y="446314"/>
            <a:ext cx="11070773" cy="576942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200" b="1" i="1" u="sng" dirty="0">
                <a:solidFill>
                  <a:schemeClr val="tx1"/>
                </a:solidFill>
              </a:rPr>
              <a:t>Bivariate Analysis</a:t>
            </a: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graphicFrame>
        <p:nvGraphicFramePr>
          <p:cNvPr id="2" name="Table 1">
            <a:extLst>
              <a:ext uri="{FF2B5EF4-FFF2-40B4-BE49-F238E27FC236}">
                <a16:creationId xmlns:a16="http://schemas.microsoft.com/office/drawing/2014/main" id="{3FB9A0E2-F5BF-8124-8A9E-A094EEB34B2E}"/>
              </a:ext>
            </a:extLst>
          </p:cNvPr>
          <p:cNvGraphicFramePr>
            <a:graphicFrameLocks noGrp="1"/>
          </p:cNvGraphicFramePr>
          <p:nvPr>
            <p:extLst>
              <p:ext uri="{D42A27DB-BD31-4B8C-83A1-F6EECF244321}">
                <p14:modId xmlns:p14="http://schemas.microsoft.com/office/powerpoint/2010/main" val="3827320482"/>
              </p:ext>
            </p:extLst>
          </p:nvPr>
        </p:nvGraphicFramePr>
        <p:xfrm>
          <a:off x="555170" y="942703"/>
          <a:ext cx="11070774" cy="5273040"/>
        </p:xfrm>
        <a:graphic>
          <a:graphicData uri="http://schemas.openxmlformats.org/drawingml/2006/table">
            <a:tbl>
              <a:tblPr/>
              <a:tblGrid>
                <a:gridCol w="5529944">
                  <a:extLst>
                    <a:ext uri="{9D8B030D-6E8A-4147-A177-3AD203B41FA5}">
                      <a16:colId xmlns:a16="http://schemas.microsoft.com/office/drawing/2014/main" val="835985670"/>
                    </a:ext>
                  </a:extLst>
                </a:gridCol>
                <a:gridCol w="5540830">
                  <a:extLst>
                    <a:ext uri="{9D8B030D-6E8A-4147-A177-3AD203B41FA5}">
                      <a16:colId xmlns:a16="http://schemas.microsoft.com/office/drawing/2014/main" val="4117539930"/>
                    </a:ext>
                  </a:extLst>
                </a:gridCol>
              </a:tblGrid>
              <a:tr h="5115215">
                <a:tc>
                  <a: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US" sz="1800" b="1" dirty="0">
                          <a:latin typeface="Calibri" panose="020F0502020204030204" pitchFamily="34" charset="0"/>
                          <a:ea typeface="Calibri" panose="020F0502020204030204" pitchFamily="34" charset="0"/>
                          <a:cs typeface="Calibri" panose="020F0502020204030204" pitchFamily="34" charset="0"/>
                        </a:rPr>
                        <a:t>Age and Risk Spread:</a:t>
                      </a:r>
                      <a:r>
                        <a:rPr lang="en-US" sz="1800" dirty="0">
                          <a:latin typeface="Calibri" panose="020F0502020204030204" pitchFamily="34" charset="0"/>
                          <a:ea typeface="Calibri" panose="020F0502020204030204" pitchFamily="34" charset="0"/>
                          <a:cs typeface="Calibri" panose="020F0502020204030204" pitchFamily="34" charset="0"/>
                        </a:rPr>
                        <a:t> The median age in both groups is around 50, showing heart attack risk isn't confined to older individuals.</a:t>
                      </a: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US" sz="1800" b="1" dirty="0">
                          <a:latin typeface="Calibri" panose="020F0502020204030204" pitchFamily="34" charset="0"/>
                          <a:ea typeface="Calibri" panose="020F0502020204030204" pitchFamily="34" charset="0"/>
                          <a:cs typeface="Calibri" panose="020F0502020204030204" pitchFamily="34" charset="0"/>
                        </a:rPr>
                        <a:t>Variability in Age Groups:</a:t>
                      </a:r>
                      <a:r>
                        <a:rPr lang="en-US" sz="1800" dirty="0">
                          <a:latin typeface="Calibri" panose="020F0502020204030204" pitchFamily="34" charset="0"/>
                          <a:ea typeface="Calibri" panose="020F0502020204030204" pitchFamily="34" charset="0"/>
                          <a:cs typeface="Calibri" panose="020F0502020204030204" pitchFamily="34" charset="0"/>
                        </a:rPr>
                        <a:t> The range is similar for both groups, indicating heart attacks can occur at various ages, influenced by other health factors.</a:t>
                      </a: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0" indent="0">
                        <a:buFont typeface="Wingdings" panose="05000000000000000000" pitchFamily="2" charset="2"/>
                        <a:buNone/>
                      </a:pPr>
                      <a:endParaRPr lang="en-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Font typeface="Wingdings" panose="05000000000000000000" pitchFamily="2" charset="2"/>
                        <a:buNone/>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US" sz="1800" b="1" dirty="0">
                          <a:latin typeface="Calibri" panose="020F0502020204030204" pitchFamily="34" charset="0"/>
                          <a:ea typeface="Calibri" panose="020F0502020204030204" pitchFamily="34" charset="0"/>
                          <a:cs typeface="Calibri" panose="020F0502020204030204" pitchFamily="34" charset="0"/>
                        </a:rPr>
                        <a:t>Cholesterol Levels and Heart Risk:</a:t>
                      </a:r>
                      <a:r>
                        <a:rPr lang="en-US" sz="1800" dirty="0">
                          <a:latin typeface="Calibri" panose="020F0502020204030204" pitchFamily="34" charset="0"/>
                          <a:ea typeface="Calibri" panose="020F0502020204030204" pitchFamily="34" charset="0"/>
                          <a:cs typeface="Calibri" panose="020F0502020204030204" pitchFamily="34" charset="0"/>
                        </a:rPr>
                        <a:t> Both groups show a similar median cholesterol level, implying that heart attack risk isn't solely driven by cholesterol variations.</a:t>
                      </a: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endParaRPr lang="en-US" sz="12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Ø"/>
                        <a:tabLst/>
                        <a:defRPr/>
                      </a:pPr>
                      <a:r>
                        <a:rPr lang="en-US" sz="1800" b="1" dirty="0">
                          <a:latin typeface="Calibri" panose="020F0502020204030204" pitchFamily="34" charset="0"/>
                          <a:ea typeface="Calibri" panose="020F0502020204030204" pitchFamily="34" charset="0"/>
                          <a:cs typeface="Calibri" panose="020F0502020204030204" pitchFamily="34" charset="0"/>
                        </a:rPr>
                        <a:t>Range of Cholesterol Values:</a:t>
                      </a:r>
                      <a:r>
                        <a:rPr lang="en-US" sz="1800" dirty="0">
                          <a:latin typeface="Calibri" panose="020F0502020204030204" pitchFamily="34" charset="0"/>
                          <a:ea typeface="Calibri" panose="020F0502020204030204" pitchFamily="34" charset="0"/>
                          <a:cs typeface="Calibri" panose="020F0502020204030204" pitchFamily="34" charset="0"/>
                        </a:rPr>
                        <a:t> The spread of cholesterol levels remains broad across both groups, indicating that other health factors likely play a role in heart attack risk.</a:t>
                      </a: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07058171"/>
                  </a:ext>
                </a:extLst>
              </a:tr>
            </a:tbl>
          </a:graphicData>
        </a:graphic>
      </p:graphicFrame>
      <p:pic>
        <p:nvPicPr>
          <p:cNvPr id="6" name="Picture 5">
            <a:extLst>
              <a:ext uri="{FF2B5EF4-FFF2-40B4-BE49-F238E27FC236}">
                <a16:creationId xmlns:a16="http://schemas.microsoft.com/office/drawing/2014/main" id="{3E5C2872-E93C-86B5-6E19-76C1A6017845}"/>
              </a:ext>
            </a:extLst>
          </p:cNvPr>
          <p:cNvPicPr>
            <a:picLocks noChangeAspect="1"/>
          </p:cNvPicPr>
          <p:nvPr/>
        </p:nvPicPr>
        <p:blipFill>
          <a:blip r:embed="rId3"/>
          <a:stretch>
            <a:fillRect/>
          </a:stretch>
        </p:blipFill>
        <p:spPr>
          <a:xfrm>
            <a:off x="751113" y="1100528"/>
            <a:ext cx="5007429" cy="2676815"/>
          </a:xfrm>
          <a:prstGeom prst="rect">
            <a:avLst/>
          </a:prstGeom>
        </p:spPr>
      </p:pic>
      <p:pic>
        <p:nvPicPr>
          <p:cNvPr id="8" name="Picture 7">
            <a:extLst>
              <a:ext uri="{FF2B5EF4-FFF2-40B4-BE49-F238E27FC236}">
                <a16:creationId xmlns:a16="http://schemas.microsoft.com/office/drawing/2014/main" id="{5AD7D78C-B7E8-9D08-08A6-CB0346854BC4}"/>
              </a:ext>
            </a:extLst>
          </p:cNvPr>
          <p:cNvPicPr>
            <a:picLocks noChangeAspect="1"/>
          </p:cNvPicPr>
          <p:nvPr/>
        </p:nvPicPr>
        <p:blipFill>
          <a:blip r:embed="rId4"/>
          <a:stretch>
            <a:fillRect/>
          </a:stretch>
        </p:blipFill>
        <p:spPr>
          <a:xfrm>
            <a:off x="6433458" y="1100528"/>
            <a:ext cx="5007429" cy="2676815"/>
          </a:xfrm>
          <a:prstGeom prst="rect">
            <a:avLst/>
          </a:prstGeom>
        </p:spPr>
      </p:pic>
    </p:spTree>
    <p:extLst>
      <p:ext uri="{BB962C8B-B14F-4D97-AF65-F5344CB8AC3E}">
        <p14:creationId xmlns:p14="http://schemas.microsoft.com/office/powerpoint/2010/main" val="1986131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82467CA-DF6C-E338-6E76-D00C224BB756}"/>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71E01943-4252-7CFF-6C0C-C8AD21D2DB6F}"/>
              </a:ext>
            </a:extLst>
          </p:cNvPr>
          <p:cNvSpPr txBox="1">
            <a:spLocks noGrp="1"/>
          </p:cNvSpPr>
          <p:nvPr>
            <p:ph type="body" idx="1"/>
          </p:nvPr>
        </p:nvSpPr>
        <p:spPr>
          <a:xfrm>
            <a:off x="555171" y="446314"/>
            <a:ext cx="11070773" cy="576942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ct val="100000"/>
              <a:buNone/>
            </a:pPr>
            <a:r>
              <a:rPr lang="en-IN" sz="2200" b="1" i="1" u="sng" dirty="0">
                <a:solidFill>
                  <a:schemeClr val="tx1"/>
                </a:solidFill>
              </a:rPr>
              <a:t>Bivariate Analysis</a:t>
            </a:r>
            <a:endParaRPr dirty="0"/>
          </a:p>
          <a:p>
            <a:pPr marL="0" lvl="0" indent="0" algn="just"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graphicFrame>
        <p:nvGraphicFramePr>
          <p:cNvPr id="2" name="Table 1">
            <a:extLst>
              <a:ext uri="{FF2B5EF4-FFF2-40B4-BE49-F238E27FC236}">
                <a16:creationId xmlns:a16="http://schemas.microsoft.com/office/drawing/2014/main" id="{FB1BDD09-0F93-E012-2D0A-363C53BEB0F8}"/>
              </a:ext>
            </a:extLst>
          </p:cNvPr>
          <p:cNvGraphicFramePr>
            <a:graphicFrameLocks noGrp="1"/>
          </p:cNvGraphicFramePr>
          <p:nvPr>
            <p:extLst>
              <p:ext uri="{D42A27DB-BD31-4B8C-83A1-F6EECF244321}">
                <p14:modId xmlns:p14="http://schemas.microsoft.com/office/powerpoint/2010/main" val="1662535362"/>
              </p:ext>
            </p:extLst>
          </p:nvPr>
        </p:nvGraphicFramePr>
        <p:xfrm>
          <a:off x="566056" y="1018903"/>
          <a:ext cx="11070774" cy="5115215"/>
        </p:xfrm>
        <a:graphic>
          <a:graphicData uri="http://schemas.openxmlformats.org/drawingml/2006/table">
            <a:tbl>
              <a:tblPr/>
              <a:tblGrid>
                <a:gridCol w="5529944">
                  <a:extLst>
                    <a:ext uri="{9D8B030D-6E8A-4147-A177-3AD203B41FA5}">
                      <a16:colId xmlns:a16="http://schemas.microsoft.com/office/drawing/2014/main" val="835985670"/>
                    </a:ext>
                  </a:extLst>
                </a:gridCol>
                <a:gridCol w="5540830">
                  <a:extLst>
                    <a:ext uri="{9D8B030D-6E8A-4147-A177-3AD203B41FA5}">
                      <a16:colId xmlns:a16="http://schemas.microsoft.com/office/drawing/2014/main" val="4117539930"/>
                    </a:ext>
                  </a:extLst>
                </a:gridCol>
              </a:tblGrid>
              <a:tr h="5115215">
                <a:tc>
                  <a: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None/>
                        <a:tabLst/>
                        <a:defRPr/>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285750" indent="-285750">
                        <a:lnSpc>
                          <a:spcPct val="100000"/>
                        </a:lnSpc>
                        <a:buFont typeface="Wingdings" panose="05000000000000000000" pitchFamily="2" charset="2"/>
                        <a:buChar char="Ø"/>
                      </a:pPr>
                      <a:r>
                        <a:rPr lang="en-US" sz="1800" b="1" dirty="0">
                          <a:latin typeface="Calibri" panose="020F0502020204030204" pitchFamily="34" charset="0"/>
                          <a:ea typeface="Calibri" panose="020F0502020204030204" pitchFamily="34" charset="0"/>
                          <a:cs typeface="Calibri" panose="020F0502020204030204" pitchFamily="34" charset="0"/>
                        </a:rPr>
                        <a:t>Blood Pressure Levels in Both Groups:</a:t>
                      </a:r>
                      <a:r>
                        <a:rPr lang="en-US" sz="1800" dirty="0">
                          <a:latin typeface="Calibri" panose="020F0502020204030204" pitchFamily="34" charset="0"/>
                          <a:ea typeface="Calibri" panose="020F0502020204030204" pitchFamily="34" charset="0"/>
                          <a:cs typeface="Calibri" panose="020F0502020204030204" pitchFamily="34" charset="0"/>
                        </a:rPr>
                        <a:t> The median blood pressure values remain close between individuals with and without heart attack risk, indicating no clear separation based on this feature.</a:t>
                      </a:r>
                    </a:p>
                    <a:p>
                      <a:pPr marL="285750" indent="-285750">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Font typeface="Wingdings" panose="05000000000000000000" pitchFamily="2" charset="2"/>
                        <a:buNone/>
                      </a:pPr>
                      <a:endParaRPr lang="en-US" sz="1800" dirty="0">
                        <a:latin typeface="Calibri" panose="020F0502020204030204" pitchFamily="34" charset="0"/>
                        <a:ea typeface="Calibri" panose="020F0502020204030204" pitchFamily="34" charset="0"/>
                        <a:cs typeface="Calibri" panose="020F0502020204030204" pitchFamily="3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Font typeface="Wingdings" panose="05000000000000000000" pitchFamily="2" charset="2"/>
                        <a:buNone/>
                      </a:pP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p>
                      <a:pPr marL="285750" indent="-28575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People without heart attack risk (blue) generally have lower stress levels compared to those with risk, suggesting stress might be a contributing factor.</a:t>
                      </a:r>
                      <a:endParaRPr lang="en-US" sz="1800" b="0" i="0" u="none" strike="noStrike" cap="none" dirty="0">
                        <a:solidFill>
                          <a:schemeClr val="tx1"/>
                        </a:solidFill>
                        <a:effectLst/>
                        <a:latin typeface="Calibri" panose="020F0502020204030204" pitchFamily="34" charset="0"/>
                        <a:ea typeface="Calibri" panose="020F0502020204030204" pitchFamily="34" charset="0"/>
                        <a:cs typeface="Calibri" panose="020F0502020204030204" pitchFamily="34" charset="0"/>
                        <a:sym typeface="Arial"/>
                      </a:endParaRP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3107058171"/>
                  </a:ext>
                </a:extLst>
              </a:tr>
            </a:tbl>
          </a:graphicData>
        </a:graphic>
      </p:graphicFrame>
      <p:pic>
        <p:nvPicPr>
          <p:cNvPr id="3" name="Picture 2">
            <a:extLst>
              <a:ext uri="{FF2B5EF4-FFF2-40B4-BE49-F238E27FC236}">
                <a16:creationId xmlns:a16="http://schemas.microsoft.com/office/drawing/2014/main" id="{4FDB0C1B-7D69-68D7-F59F-5C1021790010}"/>
              </a:ext>
            </a:extLst>
          </p:cNvPr>
          <p:cNvPicPr>
            <a:picLocks noChangeAspect="1"/>
          </p:cNvPicPr>
          <p:nvPr/>
        </p:nvPicPr>
        <p:blipFill>
          <a:blip r:embed="rId3"/>
          <a:stretch>
            <a:fillRect/>
          </a:stretch>
        </p:blipFill>
        <p:spPr>
          <a:xfrm>
            <a:off x="827313" y="1127760"/>
            <a:ext cx="5050973" cy="2551611"/>
          </a:xfrm>
          <a:prstGeom prst="rect">
            <a:avLst/>
          </a:prstGeom>
        </p:spPr>
      </p:pic>
      <p:pic>
        <p:nvPicPr>
          <p:cNvPr id="5" name="Picture 4">
            <a:extLst>
              <a:ext uri="{FF2B5EF4-FFF2-40B4-BE49-F238E27FC236}">
                <a16:creationId xmlns:a16="http://schemas.microsoft.com/office/drawing/2014/main" id="{EFE0DA8E-1BB4-0C2A-1701-FF04FCA04B7C}"/>
              </a:ext>
            </a:extLst>
          </p:cNvPr>
          <p:cNvPicPr>
            <a:picLocks noChangeAspect="1"/>
          </p:cNvPicPr>
          <p:nvPr/>
        </p:nvPicPr>
        <p:blipFill>
          <a:blip r:embed="rId4"/>
          <a:stretch>
            <a:fillRect/>
          </a:stretch>
        </p:blipFill>
        <p:spPr>
          <a:xfrm>
            <a:off x="6313716" y="1127760"/>
            <a:ext cx="5050972" cy="2551611"/>
          </a:xfrm>
          <a:prstGeom prst="rect">
            <a:avLst/>
          </a:prstGeom>
        </p:spPr>
      </p:pic>
    </p:spTree>
    <p:extLst>
      <p:ext uri="{BB962C8B-B14F-4D97-AF65-F5344CB8AC3E}">
        <p14:creationId xmlns:p14="http://schemas.microsoft.com/office/powerpoint/2010/main" val="2409452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C8B577D-712D-51EB-57B7-562ABE6CDEB6}"/>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D3D06C6A-0586-AB3E-2800-CE2E96FDEA79}"/>
              </a:ext>
            </a:extLst>
          </p:cNvPr>
          <p:cNvSpPr txBox="1">
            <a:spLocks noGrp="1"/>
          </p:cNvSpPr>
          <p:nvPr>
            <p:ph type="body" idx="1"/>
          </p:nvPr>
        </p:nvSpPr>
        <p:spPr>
          <a:xfrm>
            <a:off x="653143" y="489858"/>
            <a:ext cx="10787743" cy="572588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Data Preprocessing</a:t>
            </a:r>
          </a:p>
          <a:p>
            <a:pPr marL="285750" lvl="0" indent="-285750" algn="l" rtl="0">
              <a:lnSpc>
                <a:spcPct val="110000"/>
              </a:lnSpc>
              <a:spcBef>
                <a:spcPts val="1000"/>
              </a:spcBef>
              <a:spcAft>
                <a:spcPts val="0"/>
              </a:spcAft>
              <a:buClr>
                <a:schemeClr val="dk1"/>
              </a:buClr>
              <a:buSzPct val="100000"/>
              <a:buFont typeface="Wingdings" panose="05000000000000000000" pitchFamily="2" charset="2"/>
              <a:buChar char="Ø"/>
            </a:pPr>
            <a:r>
              <a:rPr lang="en-US" sz="1800" b="1" dirty="0"/>
              <a:t>Label Encoding:</a:t>
            </a:r>
          </a:p>
          <a:p>
            <a:pPr marL="742950" lvl="1" indent="-285750">
              <a:lnSpc>
                <a:spcPct val="110000"/>
              </a:lnSpc>
              <a:spcBef>
                <a:spcPts val="1000"/>
              </a:spcBef>
              <a:buSzPct val="100000"/>
              <a:buFont typeface="Arial" panose="020B0604020202020204" pitchFamily="34" charset="0"/>
              <a:buChar char="•"/>
            </a:pPr>
            <a:r>
              <a:rPr lang="en-US" sz="1800" dirty="0"/>
              <a:t>Converted categorical values like “Gender” into numerical format (e.g., Male = 1, Female = 0). So that models can understand and process them.</a:t>
            </a:r>
          </a:p>
          <a:p>
            <a:pPr marL="285750" indent="-285750">
              <a:lnSpc>
                <a:spcPct val="110000"/>
              </a:lnSpc>
              <a:buSzPct val="100000"/>
              <a:buFont typeface="Wingdings" panose="05000000000000000000" pitchFamily="2" charset="2"/>
              <a:buChar char="Ø"/>
            </a:pPr>
            <a:r>
              <a:rPr lang="en-IN" sz="1800" b="1" dirty="0"/>
              <a:t>Feature-Target Split:</a:t>
            </a:r>
          </a:p>
          <a:p>
            <a:pPr marL="742950" lvl="1" indent="-285750">
              <a:lnSpc>
                <a:spcPct val="110000"/>
              </a:lnSpc>
              <a:buSzPct val="100000"/>
              <a:buFont typeface="Arial" panose="020B0604020202020204" pitchFamily="34" charset="0"/>
              <a:buChar char="•"/>
            </a:pPr>
            <a:r>
              <a:rPr lang="en-US" sz="1800" dirty="0"/>
              <a:t>Separated the dataset into input features “</a:t>
            </a:r>
            <a:r>
              <a:rPr lang="en-US" sz="1800" b="1" dirty="0"/>
              <a:t>X</a:t>
            </a:r>
            <a:r>
              <a:rPr lang="en-US" sz="1800" dirty="0"/>
              <a:t>” and target variable “</a:t>
            </a:r>
            <a:r>
              <a:rPr lang="en-US" sz="1800" b="1" dirty="0"/>
              <a:t>y</a:t>
            </a:r>
            <a:r>
              <a:rPr lang="en-US" sz="1800" dirty="0"/>
              <a:t>” (</a:t>
            </a:r>
            <a:r>
              <a:rPr lang="en-IN" sz="1800" dirty="0" err="1"/>
              <a:t>Heart_Attack_Risk</a:t>
            </a:r>
            <a:r>
              <a:rPr lang="en-US" sz="1800" dirty="0"/>
              <a:t>) </a:t>
            </a:r>
            <a:r>
              <a:rPr lang="en-IN" sz="1800" dirty="0"/>
              <a:t>for model training.</a:t>
            </a:r>
            <a:endParaRPr lang="en-US" sz="1800" dirty="0"/>
          </a:p>
          <a:p>
            <a:pPr marL="285750" indent="-285750">
              <a:lnSpc>
                <a:spcPct val="110000"/>
              </a:lnSpc>
              <a:buSzPct val="100000"/>
              <a:buFont typeface="Wingdings" panose="05000000000000000000" pitchFamily="2" charset="2"/>
              <a:buChar char="Ø"/>
            </a:pPr>
            <a:r>
              <a:rPr lang="en-IN" sz="1800" b="1" dirty="0"/>
              <a:t>Train-Test Split (Before Scaling):</a:t>
            </a:r>
          </a:p>
          <a:p>
            <a:pPr marL="742950" lvl="1" indent="-285750">
              <a:lnSpc>
                <a:spcPct val="110000"/>
              </a:lnSpc>
              <a:buSzPct val="100000"/>
              <a:buFont typeface="Arial" panose="020B0604020202020204" pitchFamily="34" charset="0"/>
              <a:buChar char="•"/>
            </a:pPr>
            <a:r>
              <a:rPr lang="en-US" sz="1800" dirty="0"/>
              <a:t>Divided the data into training and testing sets </a:t>
            </a:r>
            <a:r>
              <a:rPr lang="en-US" sz="1800" b="1" dirty="0"/>
              <a:t>before scaling</a:t>
            </a:r>
            <a:r>
              <a:rPr lang="en-US" sz="1800" dirty="0"/>
              <a:t> to ensure the model does not get  information from the test set — </a:t>
            </a:r>
            <a:r>
              <a:rPr lang="en-US" sz="1800" b="1" dirty="0"/>
              <a:t>avoiding data leakage</a:t>
            </a:r>
            <a:r>
              <a:rPr lang="en-US" sz="1800" dirty="0"/>
              <a:t>.</a:t>
            </a:r>
            <a:endParaRPr lang="en-IN" sz="1800" b="1" dirty="0"/>
          </a:p>
          <a:p>
            <a:pPr marL="285750" indent="-285750">
              <a:lnSpc>
                <a:spcPct val="110000"/>
              </a:lnSpc>
              <a:buSzPct val="100000"/>
              <a:buFont typeface="Wingdings" panose="05000000000000000000" pitchFamily="2" charset="2"/>
              <a:buChar char="Ø"/>
            </a:pPr>
            <a:r>
              <a:rPr lang="en-IN" sz="1800" b="1" dirty="0"/>
              <a:t>Feature Scaling:</a:t>
            </a:r>
          </a:p>
          <a:p>
            <a:pPr marL="742950" lvl="1" indent="-285750">
              <a:lnSpc>
                <a:spcPct val="110000"/>
              </a:lnSpc>
              <a:buSzPct val="100000"/>
              <a:buFont typeface="Arial" panose="020B0604020202020204" pitchFamily="34" charset="0"/>
              <a:buChar char="•"/>
            </a:pPr>
            <a:r>
              <a:rPr lang="en-US" sz="1400" b="1" dirty="0"/>
              <a:t> </a:t>
            </a:r>
            <a:r>
              <a:rPr lang="en-US" sz="1800" dirty="0"/>
              <a:t>Applied scaling techniques (e.g., </a:t>
            </a:r>
            <a:r>
              <a:rPr lang="en-US" sz="1800" dirty="0" err="1"/>
              <a:t>StandardScaler</a:t>
            </a:r>
            <a:r>
              <a:rPr lang="en-US" sz="1800" dirty="0"/>
              <a:t> or </a:t>
            </a:r>
            <a:r>
              <a:rPr lang="en-US" sz="1800" dirty="0" err="1"/>
              <a:t>MinMaxScaler</a:t>
            </a:r>
            <a:r>
              <a:rPr lang="en-US" sz="1800" dirty="0"/>
              <a:t>) to bring numerical features to a similar range, which helps improve model performance.</a:t>
            </a:r>
          </a:p>
          <a:p>
            <a:pPr marL="285750" indent="-285750">
              <a:lnSpc>
                <a:spcPct val="110000"/>
              </a:lnSpc>
              <a:buSzPct val="100000"/>
              <a:buFont typeface="Wingdings" panose="05000000000000000000" pitchFamily="2" charset="2"/>
              <a:buChar char="Ø"/>
            </a:pPr>
            <a:r>
              <a:rPr lang="en-IN" sz="1800" b="1" dirty="0"/>
              <a:t>Final Prepared Data:</a:t>
            </a:r>
          </a:p>
          <a:p>
            <a:pPr marL="742950" lvl="1" indent="-285750">
              <a:lnSpc>
                <a:spcPct val="110000"/>
              </a:lnSpc>
              <a:buSzPct val="100000"/>
              <a:buFont typeface="Arial" panose="020B0604020202020204" pitchFamily="34" charset="0"/>
              <a:buChar char="•"/>
            </a:pPr>
            <a:r>
              <a:rPr lang="en-US" sz="1400" b="1" dirty="0"/>
              <a:t> </a:t>
            </a:r>
            <a:r>
              <a:rPr lang="en-US" sz="1800" dirty="0"/>
              <a:t>After preprocessing, the data was fully ready to be used for training and evaluating machine learning models.</a:t>
            </a:r>
            <a:endParaRPr lang="en-US" sz="1800" b="1" dirty="0"/>
          </a:p>
        </p:txBody>
      </p:sp>
    </p:spTree>
    <p:extLst>
      <p:ext uri="{BB962C8B-B14F-4D97-AF65-F5344CB8AC3E}">
        <p14:creationId xmlns:p14="http://schemas.microsoft.com/office/powerpoint/2010/main" val="3883375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CB565A6-8928-7E2B-0227-FE44B967FB36}"/>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93BCDC18-3473-8680-B191-F7CA7968B51C}"/>
              </a:ext>
            </a:extLst>
          </p:cNvPr>
          <p:cNvSpPr txBox="1">
            <a:spLocks noGrp="1"/>
          </p:cNvSpPr>
          <p:nvPr>
            <p:ph type="body" idx="1"/>
          </p:nvPr>
        </p:nvSpPr>
        <p:spPr>
          <a:xfrm>
            <a:off x="653143" y="489858"/>
            <a:ext cx="10787743" cy="57258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1" dirty="0">
                <a:solidFill>
                  <a:srgbClr val="FF0000"/>
                </a:solidFill>
              </a:rPr>
              <a:t>M</a:t>
            </a:r>
            <a:r>
              <a:rPr lang="en-IN" b="1" dirty="0">
                <a:solidFill>
                  <a:srgbClr val="FF0000"/>
                </a:solidFill>
              </a:rPr>
              <a:t>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1:</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Logistic Regression</a:t>
            </a:r>
            <a:r>
              <a:rPr lang="en-IN" sz="2000" b="1" dirty="0">
                <a:solidFill>
                  <a:schemeClr val="tx1"/>
                </a:solidFill>
              </a:rPr>
              <a:t>:                                                           </a:t>
            </a:r>
            <a:r>
              <a:rPr lang="en-IN" sz="2000" b="1" u="sng" dirty="0">
                <a:solidFill>
                  <a:schemeClr val="tx1"/>
                </a:solidFill>
              </a:rPr>
              <a:t>Classification Report:</a:t>
            </a:r>
          </a:p>
          <a:p>
            <a:pPr marL="171450" lvl="0" indent="-1714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  The model's accuracy is very low, which means it is </a:t>
            </a:r>
          </a:p>
          <a:p>
            <a:pPr marL="0" lvl="0" indent="0" algn="l" rtl="0">
              <a:lnSpc>
                <a:spcPct val="100000"/>
              </a:lnSpc>
              <a:spcBef>
                <a:spcPts val="1000"/>
              </a:spcBef>
              <a:spcAft>
                <a:spcPts val="0"/>
              </a:spcAft>
              <a:buClr>
                <a:schemeClr val="dk1"/>
              </a:buClr>
              <a:buSzPct val="100000"/>
              <a:buNone/>
            </a:pPr>
            <a:r>
              <a:rPr lang="en-US" sz="1800" dirty="0"/>
              <a:t>      not correctly predicting both the classes and is </a:t>
            </a:r>
          </a:p>
          <a:p>
            <a:pPr marL="0" lvl="0" indent="0" algn="l" rtl="0">
              <a:lnSpc>
                <a:spcPct val="100000"/>
              </a:lnSpc>
              <a:spcBef>
                <a:spcPts val="1000"/>
              </a:spcBef>
              <a:spcAft>
                <a:spcPts val="0"/>
              </a:spcAft>
              <a:buClr>
                <a:schemeClr val="dk1"/>
              </a:buClr>
              <a:buSzPct val="100000"/>
              <a:buNone/>
            </a:pPr>
            <a:r>
              <a:rPr lang="en-US" sz="1800" dirty="0"/>
              <a:t>      struggling to generalize well.</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Precision for class 1 (risky) is just 30%, meaning that </a:t>
            </a:r>
          </a:p>
          <a:p>
            <a:pPr marL="0" lvl="0" indent="0" algn="l" rtl="0">
              <a:lnSpc>
                <a:spcPct val="100000"/>
              </a:lnSpc>
              <a:spcBef>
                <a:spcPts val="1000"/>
              </a:spcBef>
              <a:spcAft>
                <a:spcPts val="0"/>
              </a:spcAft>
              <a:buClr>
                <a:schemeClr val="dk1"/>
              </a:buClr>
              <a:buSzPct val="100000"/>
              <a:buNone/>
            </a:pPr>
            <a:r>
              <a:rPr lang="en-US" sz="1800" dirty="0"/>
              <a:t>      out of all the people predicted as risky, only 30% are </a:t>
            </a:r>
          </a:p>
          <a:p>
            <a:pPr marL="0" lvl="0" indent="0" algn="l" rtl="0">
              <a:lnSpc>
                <a:spcPct val="100000"/>
              </a:lnSpc>
              <a:spcBef>
                <a:spcPts val="1000"/>
              </a:spcBef>
              <a:spcAft>
                <a:spcPts val="0"/>
              </a:spcAft>
              <a:buClr>
                <a:schemeClr val="dk1"/>
              </a:buClr>
              <a:buSzPct val="100000"/>
              <a:buNone/>
            </a:pPr>
            <a:r>
              <a:rPr lang="en-US" sz="1800" dirty="0"/>
              <a:t>      actually at risk — the rest are false alarms.</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Recall for class 1 is around 50%, so the model is </a:t>
            </a:r>
          </a:p>
          <a:p>
            <a:pPr marL="0" lvl="0" indent="0" algn="l" rtl="0">
              <a:lnSpc>
                <a:spcPct val="100000"/>
              </a:lnSpc>
              <a:spcBef>
                <a:spcPts val="1000"/>
              </a:spcBef>
              <a:spcAft>
                <a:spcPts val="0"/>
              </a:spcAft>
              <a:buClr>
                <a:schemeClr val="dk1"/>
              </a:buClr>
              <a:buSzPct val="100000"/>
              <a:buNone/>
            </a:pPr>
            <a:r>
              <a:rPr lang="en-US" sz="1800" dirty="0"/>
              <a:t>      missing half of the actual risky cases, which is a serious concern in medical predictions.</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The main reason behind this low performance could be class imbalance. Techniques like </a:t>
            </a:r>
            <a:r>
              <a:rPr lang="en-US" sz="1800" b="1" dirty="0"/>
              <a:t>SMOTE</a:t>
            </a:r>
            <a:r>
              <a:rPr lang="en-US" sz="1800" dirty="0"/>
              <a:t> can help balance the classes and potentially improve the results.</a:t>
            </a:r>
            <a:endParaRPr lang="en-IN" sz="1800" b="1" u="sng" dirty="0">
              <a:solidFill>
                <a:schemeClr val="tx1"/>
              </a:solidFill>
            </a:endParaRPr>
          </a:p>
        </p:txBody>
      </p:sp>
      <p:pic>
        <p:nvPicPr>
          <p:cNvPr id="3" name="Picture 2">
            <a:extLst>
              <a:ext uri="{FF2B5EF4-FFF2-40B4-BE49-F238E27FC236}">
                <a16:creationId xmlns:a16="http://schemas.microsoft.com/office/drawing/2014/main" id="{E8CFEAB4-932B-6382-DEE0-A41106FFD363}"/>
              </a:ext>
            </a:extLst>
          </p:cNvPr>
          <p:cNvPicPr>
            <a:picLocks noChangeAspect="1"/>
          </p:cNvPicPr>
          <p:nvPr/>
        </p:nvPicPr>
        <p:blipFill>
          <a:blip r:embed="rId3"/>
          <a:stretch>
            <a:fillRect/>
          </a:stretch>
        </p:blipFill>
        <p:spPr>
          <a:xfrm>
            <a:off x="6096000" y="1935603"/>
            <a:ext cx="5295900" cy="2730880"/>
          </a:xfrm>
          <a:prstGeom prst="rect">
            <a:avLst/>
          </a:prstGeom>
        </p:spPr>
      </p:pic>
    </p:spTree>
    <p:extLst>
      <p:ext uri="{BB962C8B-B14F-4D97-AF65-F5344CB8AC3E}">
        <p14:creationId xmlns:p14="http://schemas.microsoft.com/office/powerpoint/2010/main" val="3466599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55C2617-6597-88FE-6E92-73DAC95078BA}"/>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3570D865-49DB-A9B4-1A76-439A8DC2F161}"/>
              </a:ext>
            </a:extLst>
          </p:cNvPr>
          <p:cNvSpPr txBox="1">
            <a:spLocks noGrp="1"/>
          </p:cNvSpPr>
          <p:nvPr>
            <p:ph type="body" idx="1"/>
          </p:nvPr>
        </p:nvSpPr>
        <p:spPr>
          <a:xfrm>
            <a:off x="653143" y="489858"/>
            <a:ext cx="10885714" cy="57258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1" dirty="0">
                <a:solidFill>
                  <a:srgbClr val="FF0000"/>
                </a:solidFill>
              </a:rPr>
              <a:t>M</a:t>
            </a:r>
            <a:r>
              <a:rPr lang="en-IN" b="1" dirty="0">
                <a:solidFill>
                  <a:srgbClr val="FF0000"/>
                </a:solidFill>
              </a:rPr>
              <a:t>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1:</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Logistic Regression - </a:t>
            </a:r>
            <a:r>
              <a:rPr lang="en-IN" sz="2000" b="1" u="sng" dirty="0"/>
              <a:t>Custom Thresholding Insights </a:t>
            </a:r>
            <a:r>
              <a:rPr lang="en-IN" sz="2000" b="1" i="0" u="sng" dirty="0">
                <a:effectLst/>
                <a:latin typeface="Calibri" panose="020F0502020204030204" pitchFamily="34" charset="0"/>
                <a:ea typeface="Calibri" panose="020F0502020204030204" pitchFamily="34" charset="0"/>
                <a:cs typeface="Calibri" panose="020F0502020204030204" pitchFamily="34" charset="0"/>
              </a:rPr>
              <a:t>(0.3)</a:t>
            </a:r>
            <a:r>
              <a:rPr lang="en-IN" sz="2000" b="1" dirty="0">
                <a:solidFill>
                  <a:schemeClr val="tx1"/>
                </a:solidFill>
              </a:rPr>
              <a:t>:</a:t>
            </a:r>
            <a:endParaRPr lang="en-IN" sz="2000" b="1" u="sng" dirty="0">
              <a:solidFill>
                <a:schemeClr val="tx1"/>
              </a:solidFill>
            </a:endParaRPr>
          </a:p>
          <a:p>
            <a:pPr marL="171450" lvl="0" indent="-1714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  Before applying SMOTE, I tried improving results using </a:t>
            </a:r>
          </a:p>
          <a:p>
            <a:pPr marL="0" lvl="0" indent="0" algn="l" rtl="0">
              <a:lnSpc>
                <a:spcPct val="100000"/>
              </a:lnSpc>
              <a:spcBef>
                <a:spcPts val="1000"/>
              </a:spcBef>
              <a:spcAft>
                <a:spcPts val="0"/>
              </a:spcAft>
              <a:buClr>
                <a:schemeClr val="dk1"/>
              </a:buClr>
              <a:buSzPct val="100000"/>
              <a:buNone/>
            </a:pPr>
            <a:r>
              <a:rPr lang="en-US" sz="1800" b="1" dirty="0"/>
              <a:t>     </a:t>
            </a:r>
            <a:r>
              <a:rPr lang="en-US" sz="1800" dirty="0"/>
              <a:t>custom thresholding.</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The default threshold is 0.5, but I changed it to </a:t>
            </a:r>
            <a:r>
              <a:rPr lang="en-US" sz="1800" b="1" dirty="0"/>
              <a:t>0.3</a:t>
            </a:r>
            <a:r>
              <a:rPr lang="en-US" sz="1800" dirty="0"/>
              <a:t> so </a:t>
            </a:r>
          </a:p>
          <a:p>
            <a:pPr marL="0" lvl="0" indent="0" algn="l" rtl="0">
              <a:lnSpc>
                <a:spcPct val="100000"/>
              </a:lnSpc>
              <a:spcBef>
                <a:spcPts val="1000"/>
              </a:spcBef>
              <a:spcAft>
                <a:spcPts val="0"/>
              </a:spcAft>
              <a:buClr>
                <a:schemeClr val="dk1"/>
              </a:buClr>
              <a:buSzPct val="100000"/>
              <a:buNone/>
            </a:pPr>
            <a:r>
              <a:rPr lang="en-US" sz="1800" dirty="0"/>
              <a:t>     the model pays more attention to the less populated </a:t>
            </a:r>
          </a:p>
          <a:p>
            <a:pPr marL="0" lvl="0" indent="0" algn="l" rtl="0">
              <a:lnSpc>
                <a:spcPct val="100000"/>
              </a:lnSpc>
              <a:spcBef>
                <a:spcPts val="1000"/>
              </a:spcBef>
              <a:spcAft>
                <a:spcPts val="0"/>
              </a:spcAft>
              <a:buClr>
                <a:schemeClr val="dk1"/>
              </a:buClr>
              <a:buSzPct val="100000"/>
              <a:buNone/>
            </a:pPr>
            <a:r>
              <a:rPr lang="en-US" sz="1800" dirty="0"/>
              <a:t>     "risky" class.</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With this change, the model started predicting almost </a:t>
            </a:r>
          </a:p>
          <a:p>
            <a:pPr marL="0" lvl="0" indent="0" algn="l" rtl="0">
              <a:lnSpc>
                <a:spcPct val="100000"/>
              </a:lnSpc>
              <a:spcBef>
                <a:spcPts val="1000"/>
              </a:spcBef>
              <a:spcAft>
                <a:spcPts val="0"/>
              </a:spcAft>
              <a:buClr>
                <a:schemeClr val="dk1"/>
              </a:buClr>
              <a:buSzPct val="100000"/>
              <a:buNone/>
            </a:pPr>
            <a:r>
              <a:rPr lang="en-US" sz="1800" dirty="0"/>
              <a:t>     everything as risky (class 1). When tried with 0.6, it </a:t>
            </a:r>
          </a:p>
          <a:p>
            <a:pPr marL="0" lvl="0" indent="0" algn="l" rtl="0">
              <a:lnSpc>
                <a:spcPct val="100000"/>
              </a:lnSpc>
              <a:spcBef>
                <a:spcPts val="1000"/>
              </a:spcBef>
              <a:spcAft>
                <a:spcPts val="0"/>
              </a:spcAft>
              <a:buClr>
                <a:schemeClr val="dk1"/>
              </a:buClr>
              <a:buSzPct val="100000"/>
              <a:buNone/>
            </a:pPr>
            <a:r>
              <a:rPr lang="en-US" sz="1800" dirty="0"/>
              <a:t>     predicted mostly class 0.</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This shows that the model is highly sensitive to threshold changes and is </a:t>
            </a:r>
            <a:r>
              <a:rPr lang="en-US" sz="1800" b="1" dirty="0"/>
              <a:t>biased toward one class</a:t>
            </a:r>
            <a:r>
              <a:rPr lang="en-US" sz="1800" dirty="0"/>
              <a:t> due to imbalance.</a:t>
            </a:r>
          </a:p>
          <a:p>
            <a:pPr marL="0" lvl="0" indent="0" algn="l" rtl="0">
              <a:lnSpc>
                <a:spcPct val="100000"/>
              </a:lnSpc>
              <a:spcBef>
                <a:spcPts val="1000"/>
              </a:spcBef>
              <a:spcAft>
                <a:spcPts val="0"/>
              </a:spcAft>
              <a:buClr>
                <a:schemeClr val="dk1"/>
              </a:buClr>
              <a:buSzPct val="100000"/>
              <a:buNone/>
            </a:pPr>
            <a:r>
              <a:rPr lang="en-US" sz="1800" dirty="0"/>
              <a:t>      </a:t>
            </a:r>
            <a:endParaRPr lang="en-IN" sz="1800" b="1" u="sng" dirty="0">
              <a:solidFill>
                <a:schemeClr val="tx1"/>
              </a:solidFill>
            </a:endParaRPr>
          </a:p>
        </p:txBody>
      </p:sp>
      <p:pic>
        <p:nvPicPr>
          <p:cNvPr id="4" name="Picture 3">
            <a:extLst>
              <a:ext uri="{FF2B5EF4-FFF2-40B4-BE49-F238E27FC236}">
                <a16:creationId xmlns:a16="http://schemas.microsoft.com/office/drawing/2014/main" id="{028C6FFB-9986-4D54-E414-2FFAC52CD30C}"/>
              </a:ext>
            </a:extLst>
          </p:cNvPr>
          <p:cNvPicPr>
            <a:picLocks noChangeAspect="1"/>
          </p:cNvPicPr>
          <p:nvPr/>
        </p:nvPicPr>
        <p:blipFill>
          <a:blip r:embed="rId3"/>
          <a:stretch>
            <a:fillRect/>
          </a:stretch>
        </p:blipFill>
        <p:spPr>
          <a:xfrm>
            <a:off x="6314548" y="2013461"/>
            <a:ext cx="5115452" cy="2831077"/>
          </a:xfrm>
          <a:prstGeom prst="rect">
            <a:avLst/>
          </a:prstGeom>
        </p:spPr>
      </p:pic>
    </p:spTree>
    <p:extLst>
      <p:ext uri="{BB962C8B-B14F-4D97-AF65-F5344CB8AC3E}">
        <p14:creationId xmlns:p14="http://schemas.microsoft.com/office/powerpoint/2010/main" val="23412446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49BD2CA-723C-682A-A1CC-45CC9619E35E}"/>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DC743B17-B9D2-CDE0-715D-2632CA7321B0}"/>
              </a:ext>
            </a:extLst>
          </p:cNvPr>
          <p:cNvSpPr txBox="1">
            <a:spLocks noGrp="1"/>
          </p:cNvSpPr>
          <p:nvPr>
            <p:ph type="body" idx="1"/>
          </p:nvPr>
        </p:nvSpPr>
        <p:spPr>
          <a:xfrm>
            <a:off x="576943" y="489858"/>
            <a:ext cx="10961914" cy="572588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1" dirty="0">
                <a:solidFill>
                  <a:srgbClr val="FF0000"/>
                </a:solidFill>
              </a:rPr>
              <a:t>M</a:t>
            </a:r>
            <a:r>
              <a:rPr lang="en-IN" b="1" dirty="0">
                <a:solidFill>
                  <a:srgbClr val="FF0000"/>
                </a:solidFill>
              </a:rPr>
              <a:t>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1:</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Logistic Regression - </a:t>
            </a:r>
            <a:r>
              <a:rPr lang="en-IN" sz="2000" b="1" u="sng" dirty="0"/>
              <a:t>After Applying SMOTE</a:t>
            </a:r>
            <a:r>
              <a:rPr lang="en-IN" sz="2000" b="1" dirty="0"/>
              <a:t>                          </a:t>
            </a:r>
            <a:r>
              <a:rPr lang="en-IN" sz="2000" b="1" u="sng" dirty="0"/>
              <a:t>Classification Report</a:t>
            </a:r>
            <a:endParaRPr lang="en-IN" sz="2000" b="1" u="sng" dirty="0">
              <a:solidFill>
                <a:schemeClr val="tx1"/>
              </a:solidFill>
            </a:endParaRPr>
          </a:p>
          <a:p>
            <a:pPr marL="171450" lvl="0" indent="-1714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  After applying </a:t>
            </a:r>
            <a:r>
              <a:rPr lang="en-US" sz="1800" b="1" dirty="0"/>
              <a:t>SMOTE</a:t>
            </a:r>
            <a:r>
              <a:rPr lang="en-US" sz="1800" dirty="0"/>
              <a:t>, the recall for class 1 (risky) </a:t>
            </a:r>
          </a:p>
          <a:p>
            <a:pPr marL="0" lvl="0" indent="0" algn="l" rtl="0">
              <a:lnSpc>
                <a:spcPct val="100000"/>
              </a:lnSpc>
              <a:spcBef>
                <a:spcPts val="1000"/>
              </a:spcBef>
              <a:spcAft>
                <a:spcPts val="0"/>
              </a:spcAft>
              <a:buClr>
                <a:schemeClr val="dk1"/>
              </a:buClr>
              <a:buSzPct val="100000"/>
              <a:buNone/>
            </a:pPr>
            <a:r>
              <a:rPr lang="en-US" sz="1800" dirty="0"/>
              <a:t>     improved slightly, meaning the model is now catching </a:t>
            </a:r>
          </a:p>
          <a:p>
            <a:pPr marL="0" lvl="0" indent="0" algn="l" rtl="0">
              <a:lnSpc>
                <a:spcPct val="100000"/>
              </a:lnSpc>
              <a:spcBef>
                <a:spcPts val="1000"/>
              </a:spcBef>
              <a:spcAft>
                <a:spcPts val="0"/>
              </a:spcAft>
              <a:buClr>
                <a:schemeClr val="dk1"/>
              </a:buClr>
              <a:buSzPct val="100000"/>
              <a:buNone/>
            </a:pPr>
            <a:r>
              <a:rPr lang="en-US" sz="1800" dirty="0"/>
              <a:t>     more actual risky cases.</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However, </a:t>
            </a:r>
            <a:r>
              <a:rPr lang="en-US" sz="1800" b="1" dirty="0"/>
              <a:t>precision is still low</a:t>
            </a:r>
            <a:r>
              <a:rPr lang="en-US" sz="1800" dirty="0"/>
              <a:t>, which means it’s also </a:t>
            </a:r>
          </a:p>
          <a:p>
            <a:pPr marL="0" lvl="0" indent="0" algn="l" rtl="0">
              <a:lnSpc>
                <a:spcPct val="100000"/>
              </a:lnSpc>
              <a:spcBef>
                <a:spcPts val="1000"/>
              </a:spcBef>
              <a:spcAft>
                <a:spcPts val="0"/>
              </a:spcAft>
              <a:buClr>
                <a:schemeClr val="dk1"/>
              </a:buClr>
              <a:buSzPct val="100000"/>
              <a:buNone/>
            </a:pPr>
            <a:r>
              <a:rPr lang="en-US" sz="1800" dirty="0"/>
              <a:t>     predicting many false positives as risky.</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The overall </a:t>
            </a:r>
            <a:r>
              <a:rPr lang="en-US" sz="1800" b="1" dirty="0"/>
              <a:t>accuracy is still low</a:t>
            </a:r>
            <a:r>
              <a:rPr lang="en-US" sz="1800" dirty="0"/>
              <a:t>, showing the model </a:t>
            </a:r>
          </a:p>
          <a:p>
            <a:pPr marL="0" lvl="0" indent="0" algn="l" rtl="0">
              <a:lnSpc>
                <a:spcPct val="100000"/>
              </a:lnSpc>
              <a:spcBef>
                <a:spcPts val="1000"/>
              </a:spcBef>
              <a:spcAft>
                <a:spcPts val="0"/>
              </a:spcAft>
              <a:buClr>
                <a:schemeClr val="dk1"/>
              </a:buClr>
              <a:buSzPct val="100000"/>
              <a:buNone/>
            </a:pPr>
            <a:r>
              <a:rPr lang="en-US" sz="1800" dirty="0"/>
              <a:t>      struggles to correctly classify both classes.</a:t>
            </a:r>
          </a:p>
          <a:p>
            <a:pPr marL="0" lvl="0" indent="0" algn="l" rtl="0">
              <a:lnSpc>
                <a:spcPct val="100000"/>
              </a:lnSpc>
              <a:spcBef>
                <a:spcPts val="1000"/>
              </a:spcBef>
              <a:spcAft>
                <a:spcPts val="0"/>
              </a:spcAft>
              <a:buClr>
                <a:schemeClr val="dk1"/>
              </a:buClr>
              <a:buSzPct val="100000"/>
              <a:buNone/>
            </a:pPr>
            <a:endParaRPr lang="en-US" sz="1800" dirty="0"/>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SMOTE helped a bit with balance, but Logistic Regression still isn't handling the complexity of the data well.</a:t>
            </a:r>
          </a:p>
          <a:p>
            <a:pPr marL="0" lvl="0" indent="0" algn="l" rtl="0">
              <a:lnSpc>
                <a:spcPct val="100000"/>
              </a:lnSpc>
              <a:spcBef>
                <a:spcPts val="1000"/>
              </a:spcBef>
              <a:spcAft>
                <a:spcPts val="0"/>
              </a:spcAft>
              <a:buClr>
                <a:schemeClr val="dk1"/>
              </a:buClr>
              <a:buSzPct val="100000"/>
              <a:buNone/>
            </a:pPr>
            <a:endParaRPr lang="en-IN" sz="1800" b="1" u="sng" dirty="0">
              <a:solidFill>
                <a:schemeClr val="tx1"/>
              </a:solidFill>
            </a:endParaRPr>
          </a:p>
        </p:txBody>
      </p:sp>
      <p:pic>
        <p:nvPicPr>
          <p:cNvPr id="3" name="Picture 2">
            <a:extLst>
              <a:ext uri="{FF2B5EF4-FFF2-40B4-BE49-F238E27FC236}">
                <a16:creationId xmlns:a16="http://schemas.microsoft.com/office/drawing/2014/main" id="{16FED558-B3E9-DCF5-FB2A-782A93A85FF7}"/>
              </a:ext>
            </a:extLst>
          </p:cNvPr>
          <p:cNvPicPr>
            <a:picLocks noChangeAspect="1"/>
          </p:cNvPicPr>
          <p:nvPr/>
        </p:nvPicPr>
        <p:blipFill>
          <a:blip r:embed="rId3"/>
          <a:stretch>
            <a:fillRect/>
          </a:stretch>
        </p:blipFill>
        <p:spPr>
          <a:xfrm>
            <a:off x="6052879" y="1989501"/>
            <a:ext cx="5485978" cy="2878997"/>
          </a:xfrm>
          <a:prstGeom prst="rect">
            <a:avLst/>
          </a:prstGeom>
        </p:spPr>
      </p:pic>
    </p:spTree>
    <p:extLst>
      <p:ext uri="{BB962C8B-B14F-4D97-AF65-F5344CB8AC3E}">
        <p14:creationId xmlns:p14="http://schemas.microsoft.com/office/powerpoint/2010/main" val="99759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2B4AB53-3EB3-046F-2934-EF9EE18364B8}"/>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396D2723-B3D8-B77B-9677-6705E2DB05FF}"/>
              </a:ext>
            </a:extLst>
          </p:cNvPr>
          <p:cNvSpPr txBox="1">
            <a:spLocks noGrp="1"/>
          </p:cNvSpPr>
          <p:nvPr>
            <p:ph type="body" idx="1"/>
          </p:nvPr>
        </p:nvSpPr>
        <p:spPr>
          <a:xfrm rot="10800000" flipV="1">
            <a:off x="615043" y="413655"/>
            <a:ext cx="11021786" cy="57367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1" dirty="0">
                <a:solidFill>
                  <a:srgbClr val="FF0000"/>
                </a:solidFill>
              </a:rPr>
              <a:t>M</a:t>
            </a:r>
            <a:r>
              <a:rPr lang="en-IN" b="1" dirty="0">
                <a:solidFill>
                  <a:srgbClr val="FF0000"/>
                </a:solidFill>
              </a:rPr>
              <a:t>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2:</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Decision Tree Classifier</a:t>
            </a:r>
            <a:r>
              <a:rPr lang="en-IN" sz="2000" b="1" dirty="0"/>
              <a:t>                                                                      </a:t>
            </a:r>
            <a:r>
              <a:rPr lang="en-IN" sz="2000" b="1" u="sng" dirty="0"/>
              <a:t>Classification Report</a:t>
            </a:r>
            <a:endParaRPr lang="en-IN" sz="2000" b="1" u="sng" dirty="0">
              <a:solidFill>
                <a:schemeClr val="tx1"/>
              </a:solidFill>
            </a:endParaRPr>
          </a:p>
          <a:p>
            <a:pPr marL="171450" lvl="0" indent="-1714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  The model shows </a:t>
            </a:r>
            <a:r>
              <a:rPr lang="en-US" sz="1800" b="1" dirty="0"/>
              <a:t>balanced precision and recall</a:t>
            </a:r>
            <a:r>
              <a:rPr lang="en-US" sz="1800" dirty="0"/>
              <a:t> for </a:t>
            </a:r>
          </a:p>
          <a:p>
            <a:pPr marL="0" lvl="0" indent="0" algn="l" rtl="0">
              <a:lnSpc>
                <a:spcPct val="100000"/>
              </a:lnSpc>
              <a:spcBef>
                <a:spcPts val="1000"/>
              </a:spcBef>
              <a:spcAft>
                <a:spcPts val="0"/>
              </a:spcAft>
              <a:buClr>
                <a:schemeClr val="dk1"/>
              </a:buClr>
              <a:buSzPct val="100000"/>
              <a:buNone/>
            </a:pPr>
            <a:r>
              <a:rPr lang="en-US" sz="1800" dirty="0"/>
              <a:t>      both classes, with around 70% for class 0 and 30% </a:t>
            </a:r>
          </a:p>
          <a:p>
            <a:pPr marL="0" lvl="0" indent="0" algn="l" rtl="0">
              <a:lnSpc>
                <a:spcPct val="100000"/>
              </a:lnSpc>
              <a:spcBef>
                <a:spcPts val="1000"/>
              </a:spcBef>
              <a:spcAft>
                <a:spcPts val="0"/>
              </a:spcAft>
              <a:buClr>
                <a:schemeClr val="dk1"/>
              </a:buClr>
              <a:buSzPct val="100000"/>
              <a:buNone/>
            </a:pPr>
            <a:r>
              <a:rPr lang="en-US" sz="1800" dirty="0"/>
              <a:t>      for class 1. </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solidFill>
                  <a:schemeClr val="tx1"/>
                </a:solidFill>
              </a:rPr>
              <a:t>It is performing consistently, but not effectively </a:t>
            </a:r>
          </a:p>
          <a:p>
            <a:pPr marL="0" lvl="0" indent="0" algn="l" rtl="0">
              <a:lnSpc>
                <a:spcPct val="100000"/>
              </a:lnSpc>
              <a:spcBef>
                <a:spcPts val="1000"/>
              </a:spcBef>
              <a:spcAft>
                <a:spcPts val="0"/>
              </a:spcAft>
              <a:buClr>
                <a:schemeClr val="dk1"/>
              </a:buClr>
              <a:buSzPct val="100000"/>
              <a:buNone/>
            </a:pPr>
            <a:r>
              <a:rPr lang="en-US" sz="1800" dirty="0">
                <a:solidFill>
                  <a:schemeClr val="tx1"/>
                </a:solidFill>
              </a:rPr>
              <a:t>      enough for “risky” class (class 1).</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The </a:t>
            </a:r>
            <a:r>
              <a:rPr lang="en-US" sz="1800" b="1" dirty="0"/>
              <a:t>accuracy is slightly better</a:t>
            </a:r>
            <a:r>
              <a:rPr lang="en-US" sz="1800" dirty="0"/>
              <a:t> than Logistic Regression, </a:t>
            </a:r>
          </a:p>
          <a:p>
            <a:pPr marL="0" lvl="0" indent="0" algn="l" rtl="0">
              <a:lnSpc>
                <a:spcPct val="100000"/>
              </a:lnSpc>
              <a:spcBef>
                <a:spcPts val="1000"/>
              </a:spcBef>
              <a:spcAft>
                <a:spcPts val="0"/>
              </a:spcAft>
              <a:buClr>
                <a:schemeClr val="dk1"/>
              </a:buClr>
              <a:buSzPct val="100000"/>
              <a:buNone/>
            </a:pPr>
            <a:r>
              <a:rPr lang="en-US" sz="1800" dirty="0"/>
              <a:t>      but the model still struggles to clearly separate risky and </a:t>
            </a:r>
          </a:p>
          <a:p>
            <a:pPr marL="0" lvl="0" indent="0" algn="l" rtl="0">
              <a:lnSpc>
                <a:spcPct val="100000"/>
              </a:lnSpc>
              <a:spcBef>
                <a:spcPts val="1000"/>
              </a:spcBef>
              <a:spcAft>
                <a:spcPts val="0"/>
              </a:spcAft>
              <a:buClr>
                <a:schemeClr val="dk1"/>
              </a:buClr>
              <a:buSzPct val="100000"/>
              <a:buNone/>
            </a:pPr>
            <a:r>
              <a:rPr lang="en-US" sz="1800" dirty="0"/>
              <a:t>      non-risky cases.</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Overall, the model captures both classes reasonably, but to improve its performance, we proceeded with Decision Tree along with Grid Search Cross Validation for better tuning.</a:t>
            </a:r>
            <a:endParaRPr lang="en-IN" sz="1800" dirty="0">
              <a:solidFill>
                <a:schemeClr val="tx1"/>
              </a:solidFill>
            </a:endParaRPr>
          </a:p>
          <a:p>
            <a:pPr marL="0" lvl="0" indent="0" algn="l" rtl="0">
              <a:lnSpc>
                <a:spcPct val="100000"/>
              </a:lnSpc>
              <a:spcBef>
                <a:spcPts val="1000"/>
              </a:spcBef>
              <a:spcAft>
                <a:spcPts val="0"/>
              </a:spcAft>
              <a:buClr>
                <a:schemeClr val="dk1"/>
              </a:buClr>
              <a:buSzPct val="100000"/>
              <a:buNone/>
            </a:pPr>
            <a:endParaRPr lang="en-US" sz="1800" dirty="0"/>
          </a:p>
          <a:p>
            <a:pPr marL="0" lvl="0" indent="0" algn="l" rtl="0">
              <a:lnSpc>
                <a:spcPct val="100000"/>
              </a:lnSpc>
              <a:spcBef>
                <a:spcPts val="1000"/>
              </a:spcBef>
              <a:spcAft>
                <a:spcPts val="0"/>
              </a:spcAft>
              <a:buClr>
                <a:schemeClr val="dk1"/>
              </a:buClr>
              <a:buSzPct val="100000"/>
              <a:buNone/>
            </a:pPr>
            <a:endParaRPr lang="en-US" sz="1800" dirty="0"/>
          </a:p>
          <a:p>
            <a:pPr marL="0" lvl="0" indent="0" algn="l" rtl="0">
              <a:lnSpc>
                <a:spcPct val="100000"/>
              </a:lnSpc>
              <a:spcBef>
                <a:spcPts val="1000"/>
              </a:spcBef>
              <a:spcAft>
                <a:spcPts val="0"/>
              </a:spcAft>
              <a:buClr>
                <a:schemeClr val="dk1"/>
              </a:buClr>
              <a:buSzPct val="100000"/>
              <a:buNone/>
            </a:pPr>
            <a:endParaRPr lang="en-US" sz="1800" dirty="0"/>
          </a:p>
        </p:txBody>
      </p:sp>
      <p:pic>
        <p:nvPicPr>
          <p:cNvPr id="20" name="Picture 19">
            <a:extLst>
              <a:ext uri="{FF2B5EF4-FFF2-40B4-BE49-F238E27FC236}">
                <a16:creationId xmlns:a16="http://schemas.microsoft.com/office/drawing/2014/main" id="{32B86B95-7F3A-FDA8-8B4A-87DAF714A166}"/>
              </a:ext>
            </a:extLst>
          </p:cNvPr>
          <p:cNvPicPr>
            <a:picLocks noChangeAspect="1"/>
          </p:cNvPicPr>
          <p:nvPr/>
        </p:nvPicPr>
        <p:blipFill>
          <a:blip r:embed="rId3"/>
          <a:stretch>
            <a:fillRect/>
          </a:stretch>
        </p:blipFill>
        <p:spPr>
          <a:xfrm>
            <a:off x="6379029" y="1842865"/>
            <a:ext cx="5197928" cy="3197221"/>
          </a:xfrm>
          <a:prstGeom prst="rect">
            <a:avLst/>
          </a:prstGeom>
        </p:spPr>
      </p:pic>
    </p:spTree>
    <p:extLst>
      <p:ext uri="{BB962C8B-B14F-4D97-AF65-F5344CB8AC3E}">
        <p14:creationId xmlns:p14="http://schemas.microsoft.com/office/powerpoint/2010/main" val="3194670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91485A4-D7FF-D9E3-6126-7BEED31EECF0}"/>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3011DDC1-418C-BBA2-636A-029B21752F28}"/>
              </a:ext>
            </a:extLst>
          </p:cNvPr>
          <p:cNvSpPr txBox="1">
            <a:spLocks noGrp="1"/>
          </p:cNvSpPr>
          <p:nvPr>
            <p:ph type="body" idx="1"/>
          </p:nvPr>
        </p:nvSpPr>
        <p:spPr>
          <a:xfrm rot="10800000" flipV="1">
            <a:off x="615043" y="413655"/>
            <a:ext cx="11021786" cy="573677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US" b="1" dirty="0">
                <a:solidFill>
                  <a:srgbClr val="FF0000"/>
                </a:solidFill>
              </a:rPr>
              <a:t>M</a:t>
            </a:r>
            <a:r>
              <a:rPr lang="en-IN" b="1" dirty="0">
                <a:solidFill>
                  <a:srgbClr val="FF0000"/>
                </a:solidFill>
              </a:rPr>
              <a:t>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2:</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Decision Tree Classifier</a:t>
            </a:r>
            <a:r>
              <a:rPr lang="en-IN" sz="2000" b="1" u="sng" dirty="0"/>
              <a:t> – Grid Search CV</a:t>
            </a:r>
            <a:r>
              <a:rPr lang="en-IN" sz="2000" b="1" dirty="0"/>
              <a:t>                           </a:t>
            </a:r>
            <a:r>
              <a:rPr lang="en-IN" sz="2000" b="1" u="sng" dirty="0"/>
              <a:t>Classification Report</a:t>
            </a:r>
            <a:endParaRPr lang="en-IN" sz="2000" b="1" u="sng" dirty="0">
              <a:solidFill>
                <a:schemeClr val="tx1"/>
              </a:solidFill>
            </a:endParaRPr>
          </a:p>
          <a:p>
            <a:pPr marL="171450" lvl="0" indent="-1714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  Applied </a:t>
            </a:r>
            <a:r>
              <a:rPr lang="en-US" sz="1800" b="1" dirty="0"/>
              <a:t>Grid Search Cross Validation</a:t>
            </a:r>
            <a:r>
              <a:rPr lang="en-US" sz="1800" dirty="0"/>
              <a:t> to tune the </a:t>
            </a:r>
          </a:p>
          <a:p>
            <a:pPr marL="0" lvl="0" indent="0" algn="l" rtl="0">
              <a:lnSpc>
                <a:spcPct val="100000"/>
              </a:lnSpc>
              <a:spcBef>
                <a:spcPts val="1000"/>
              </a:spcBef>
              <a:spcAft>
                <a:spcPts val="0"/>
              </a:spcAft>
              <a:buClr>
                <a:schemeClr val="dk1"/>
              </a:buClr>
              <a:buSzPct val="100000"/>
              <a:buNone/>
            </a:pPr>
            <a:r>
              <a:rPr lang="en-US" sz="1800" dirty="0"/>
              <a:t>     Decision Tree model using different combinations of </a:t>
            </a:r>
          </a:p>
          <a:p>
            <a:pPr marL="0" lvl="0" indent="0" algn="l" rtl="0">
              <a:lnSpc>
                <a:spcPct val="100000"/>
              </a:lnSpc>
              <a:spcBef>
                <a:spcPts val="1000"/>
              </a:spcBef>
              <a:spcAft>
                <a:spcPts val="0"/>
              </a:spcAft>
              <a:buClr>
                <a:schemeClr val="dk1"/>
              </a:buClr>
              <a:buSzPct val="100000"/>
              <a:buNone/>
            </a:pPr>
            <a:r>
              <a:rPr lang="en-US" sz="1800" dirty="0"/>
              <a:t>     hyperparameters.</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The best parameters selected were: </a:t>
            </a:r>
            <a:r>
              <a:rPr lang="en-US" sz="1800" dirty="0" err="1"/>
              <a:t>max_depth</a:t>
            </a:r>
            <a:r>
              <a:rPr lang="en-US" sz="1800" dirty="0"/>
              <a:t>=15, </a:t>
            </a:r>
          </a:p>
          <a:p>
            <a:pPr marL="0" lvl="0" indent="0" algn="l" rtl="0">
              <a:lnSpc>
                <a:spcPct val="100000"/>
              </a:lnSpc>
              <a:spcBef>
                <a:spcPts val="1000"/>
              </a:spcBef>
              <a:spcAft>
                <a:spcPts val="0"/>
              </a:spcAft>
              <a:buClr>
                <a:schemeClr val="dk1"/>
              </a:buClr>
              <a:buSzPct val="100000"/>
              <a:buNone/>
            </a:pPr>
            <a:r>
              <a:rPr lang="en-US" sz="1800" dirty="0"/>
              <a:t>     </a:t>
            </a:r>
            <a:r>
              <a:rPr lang="en-US" sz="1800" dirty="0" err="1"/>
              <a:t>min_samples_split</a:t>
            </a:r>
            <a:r>
              <a:rPr lang="en-US" sz="1800" dirty="0"/>
              <a:t>=2, and </a:t>
            </a:r>
            <a:r>
              <a:rPr lang="en-US" sz="1800" dirty="0" err="1"/>
              <a:t>min_samples_leaf</a:t>
            </a:r>
            <a:r>
              <a:rPr lang="en-US" sz="1800" dirty="0"/>
              <a:t>=1.</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The model showed </a:t>
            </a:r>
            <a:r>
              <a:rPr lang="en-US" sz="1800" b="1" dirty="0"/>
              <a:t>slight improvement in recall for the </a:t>
            </a:r>
          </a:p>
          <a:p>
            <a:pPr marL="0" lvl="0" indent="0" algn="l" rtl="0">
              <a:lnSpc>
                <a:spcPct val="100000"/>
              </a:lnSpc>
              <a:spcBef>
                <a:spcPts val="1000"/>
              </a:spcBef>
              <a:spcAft>
                <a:spcPts val="0"/>
              </a:spcAft>
              <a:buClr>
                <a:schemeClr val="dk1"/>
              </a:buClr>
              <a:buSzPct val="100000"/>
              <a:buNone/>
            </a:pPr>
            <a:r>
              <a:rPr lang="en-US" sz="1800" b="1" dirty="0"/>
              <a:t>      risky class</a:t>
            </a:r>
            <a:r>
              <a:rPr lang="en-US" sz="1800" dirty="0"/>
              <a:t>, but still struggled with overall accuracy and </a:t>
            </a:r>
          </a:p>
          <a:p>
            <a:pPr marL="0" lvl="0" indent="0" algn="l" rtl="0">
              <a:lnSpc>
                <a:spcPct val="100000"/>
              </a:lnSpc>
              <a:spcBef>
                <a:spcPts val="1000"/>
              </a:spcBef>
              <a:spcAft>
                <a:spcPts val="0"/>
              </a:spcAft>
              <a:buClr>
                <a:schemeClr val="dk1"/>
              </a:buClr>
              <a:buSzPct val="100000"/>
              <a:buNone/>
            </a:pPr>
            <a:r>
              <a:rPr lang="en-US" sz="1800" dirty="0"/>
              <a:t>      precision.</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Although hyperparameter tuning helped balance class predictions a bit, the model still needs further improvement through advanced techniques</a:t>
            </a:r>
          </a:p>
          <a:p>
            <a:pPr marL="0" lvl="0" indent="0" algn="l" rtl="0">
              <a:lnSpc>
                <a:spcPct val="100000"/>
              </a:lnSpc>
              <a:spcBef>
                <a:spcPts val="1000"/>
              </a:spcBef>
              <a:spcAft>
                <a:spcPts val="0"/>
              </a:spcAft>
              <a:buClr>
                <a:schemeClr val="dk1"/>
              </a:buClr>
              <a:buSzPct val="100000"/>
              <a:buNone/>
            </a:pPr>
            <a:endParaRPr lang="en-US" sz="1800" dirty="0"/>
          </a:p>
          <a:p>
            <a:pPr marL="0" lvl="0" indent="0" algn="l" rtl="0">
              <a:lnSpc>
                <a:spcPct val="100000"/>
              </a:lnSpc>
              <a:spcBef>
                <a:spcPts val="1000"/>
              </a:spcBef>
              <a:spcAft>
                <a:spcPts val="0"/>
              </a:spcAft>
              <a:buClr>
                <a:schemeClr val="dk1"/>
              </a:buClr>
              <a:buSzPct val="100000"/>
              <a:buNone/>
            </a:pPr>
            <a:endParaRPr lang="en-US" sz="1800" dirty="0"/>
          </a:p>
        </p:txBody>
      </p:sp>
      <p:pic>
        <p:nvPicPr>
          <p:cNvPr id="18" name="Picture 17">
            <a:extLst>
              <a:ext uri="{FF2B5EF4-FFF2-40B4-BE49-F238E27FC236}">
                <a16:creationId xmlns:a16="http://schemas.microsoft.com/office/drawing/2014/main" id="{652DE45A-49A0-2C0F-F4BB-3CC225B07960}"/>
              </a:ext>
            </a:extLst>
          </p:cNvPr>
          <p:cNvPicPr>
            <a:picLocks noChangeAspect="1"/>
          </p:cNvPicPr>
          <p:nvPr/>
        </p:nvPicPr>
        <p:blipFill>
          <a:blip r:embed="rId3"/>
          <a:stretch>
            <a:fillRect/>
          </a:stretch>
        </p:blipFill>
        <p:spPr>
          <a:xfrm>
            <a:off x="6379029" y="1821095"/>
            <a:ext cx="5097625" cy="2957734"/>
          </a:xfrm>
          <a:prstGeom prst="rect">
            <a:avLst/>
          </a:prstGeom>
        </p:spPr>
      </p:pic>
    </p:spTree>
    <p:extLst>
      <p:ext uri="{BB962C8B-B14F-4D97-AF65-F5344CB8AC3E}">
        <p14:creationId xmlns:p14="http://schemas.microsoft.com/office/powerpoint/2010/main" val="307471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27657" y="805543"/>
            <a:ext cx="11336687" cy="5355272"/>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Background ? (B-tech)</a:t>
            </a:r>
          </a:p>
          <a:p>
            <a:pPr marL="285750" marR="0" lvl="0" indent="-285750" algn="just" rtl="0">
              <a:spcBef>
                <a:spcPts val="0"/>
              </a:spcBef>
              <a:spcAft>
                <a:spcPts val="0"/>
              </a:spcAft>
              <a:buClr>
                <a:schemeClr val="dk1"/>
              </a:buClr>
              <a:buSzPts val="1800"/>
              <a:buFont typeface="Arial"/>
              <a:buChar char="•"/>
            </a:pPr>
            <a:endParaRPr lang="en-IN" sz="18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 have graduated with a B-Tech degree in Electrical and Electronics Engineering in 2024.</a:t>
            </a:r>
            <a:endPar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just"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Why you want to learn Data Science</a:t>
            </a:r>
          </a:p>
          <a:p>
            <a:pPr marL="285750" marR="0" lvl="0" indent="-285750" algn="just" rtl="0">
              <a:spcBef>
                <a:spcPts val="0"/>
              </a:spcBef>
              <a:spcAft>
                <a:spcPts val="0"/>
              </a:spcAft>
              <a:buClr>
                <a:schemeClr val="dk1"/>
              </a:buClr>
              <a:buSzPts val="1800"/>
              <a:buFont typeface="Arial"/>
              <a:buChar char="•"/>
            </a:pPr>
            <a:endParaRPr lang="en-IN"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As a 2024 B-Tech graduate, I want to learn data science because of my passion for analyzing data to uncover meaningful insights that can drive impactful decisions.</a:t>
            </a:r>
          </a:p>
          <a:p>
            <a:pPr marL="285750" marR="0" lvl="0" indent="-285750" algn="just" rtl="0">
              <a:spcBef>
                <a:spcPts val="0"/>
              </a:spcBef>
              <a:spcAft>
                <a:spcPts val="0"/>
              </a:spcAft>
              <a:buClr>
                <a:schemeClr val="dk1"/>
              </a:buClr>
              <a:buSzPts val="180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Additionally, data science offers extensive opportunities for growth and impact, making it an ideal field for me to start my career as a fresher.</a:t>
            </a:r>
            <a:endParaRPr lang="en-IN" sz="1800" b="1"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a:p>
            <a:pPr marR="0" lvl="0" algn="just"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Arial"/>
              <a:buChar char="•"/>
            </a:pPr>
            <a:r>
              <a:rPr lang="en-IN" sz="1800" b="1" i="0" u="none" strike="noStrike" cap="none" dirty="0">
                <a:solidFill>
                  <a:schemeClr val="dk1"/>
                </a:solidFill>
                <a:latin typeface="Calibri"/>
                <a:ea typeface="Calibri"/>
                <a:cs typeface="Calibri"/>
                <a:sym typeface="Calibri"/>
              </a:rPr>
              <a:t>Any work experience</a:t>
            </a:r>
          </a:p>
          <a:p>
            <a:pPr marR="0" lvl="0" algn="just"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I do not have any prior work experience.</a:t>
            </a:r>
          </a:p>
          <a:p>
            <a:pPr marR="0" lvl="0" algn="just" rtl="0">
              <a:spcBef>
                <a:spcPts val="0"/>
              </a:spcBef>
              <a:spcAft>
                <a:spcPts val="0"/>
              </a:spcAft>
              <a:buClr>
                <a:schemeClr val="dk1"/>
              </a:buClr>
              <a:buSzPts val="1800"/>
            </a:pPr>
            <a:endParaRPr sz="1800" b="1"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r>
              <a:rPr lang="en-IN" sz="1800" b="1" dirty="0">
                <a:solidFill>
                  <a:schemeClr val="dk1"/>
                </a:solidFill>
                <a:latin typeface="Calibri"/>
                <a:ea typeface="Calibri"/>
                <a:cs typeface="Calibri"/>
                <a:sym typeface="Calibri"/>
              </a:rPr>
              <a:t>Share your </a:t>
            </a:r>
            <a:r>
              <a:rPr lang="en-IN" sz="1800" b="1" dirty="0" err="1">
                <a:solidFill>
                  <a:schemeClr val="dk1"/>
                </a:solidFill>
                <a:latin typeface="Calibri"/>
                <a:ea typeface="Calibri"/>
                <a:cs typeface="Calibri"/>
                <a:sym typeface="Calibri"/>
              </a:rPr>
              <a:t>linkedin</a:t>
            </a:r>
            <a:r>
              <a:rPr lang="en-IN" sz="1800" b="1" dirty="0">
                <a:solidFill>
                  <a:schemeClr val="dk1"/>
                </a:solidFill>
                <a:latin typeface="Calibri"/>
                <a:ea typeface="Calibri"/>
                <a:cs typeface="Calibri"/>
                <a:sym typeface="Calibri"/>
              </a:rPr>
              <a:t> and </a:t>
            </a:r>
            <a:r>
              <a:rPr lang="en-IN" sz="1800" b="1" dirty="0" err="1">
                <a:solidFill>
                  <a:schemeClr val="dk1"/>
                </a:solidFill>
                <a:latin typeface="Calibri"/>
                <a:ea typeface="Calibri"/>
                <a:cs typeface="Calibri"/>
                <a:sym typeface="Calibri"/>
              </a:rPr>
              <a:t>github</a:t>
            </a:r>
            <a:r>
              <a:rPr lang="en-IN" sz="1800" b="1" dirty="0">
                <a:solidFill>
                  <a:schemeClr val="dk1"/>
                </a:solidFill>
                <a:latin typeface="Calibri"/>
                <a:ea typeface="Calibri"/>
                <a:cs typeface="Calibri"/>
                <a:sym typeface="Calibri"/>
              </a:rPr>
              <a:t> profile </a:t>
            </a:r>
            <a:r>
              <a:rPr lang="en-IN" sz="1800" b="1" dirty="0" err="1">
                <a:solidFill>
                  <a:schemeClr val="dk1"/>
                </a:solidFill>
                <a:latin typeface="Calibri"/>
                <a:ea typeface="Calibri"/>
                <a:cs typeface="Calibri"/>
                <a:sym typeface="Calibri"/>
              </a:rPr>
              <a:t>urls</a:t>
            </a:r>
            <a:endParaRPr lang="en-IN" sz="18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Calibri"/>
              <a:buChar char="•"/>
            </a:pPr>
            <a:endParaRPr lang="en-IN" sz="1800" b="1"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IN" sz="1800" b="1" dirty="0">
                <a:solidFill>
                  <a:schemeClr val="dk1"/>
                </a:solidFill>
                <a:latin typeface="Calibri"/>
                <a:ea typeface="Calibri"/>
                <a:cs typeface="Calibri"/>
                <a:sym typeface="Calibri"/>
              </a:rPr>
              <a:t>LinkedIn:- </a:t>
            </a:r>
            <a:r>
              <a:rPr lang="en-IN" sz="1800" dirty="0">
                <a:solidFill>
                  <a:schemeClr val="dk1"/>
                </a:solidFill>
                <a:latin typeface="Calibri"/>
                <a:ea typeface="Calibri"/>
                <a:cs typeface="Calibri"/>
                <a:sym typeface="Calibri"/>
                <a:hlinkClick r:id="rId3"/>
              </a:rPr>
              <a:t>https://www.linkedin.com/in/rohith-kumar-99720b280</a:t>
            </a:r>
            <a:endParaRPr lang="en-IN" sz="18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Wingdings" panose="05000000000000000000" pitchFamily="2" charset="2"/>
              <a:buChar char="Ø"/>
            </a:pPr>
            <a:r>
              <a:rPr lang="en-IN" sz="1800" b="1" dirty="0">
                <a:solidFill>
                  <a:schemeClr val="dk1"/>
                </a:solidFill>
                <a:latin typeface="Calibri"/>
                <a:ea typeface="Calibri"/>
                <a:cs typeface="Calibri"/>
                <a:sym typeface="Calibri"/>
              </a:rPr>
              <a:t>GitHub:- </a:t>
            </a:r>
            <a:r>
              <a:rPr lang="en-IN" sz="1800" dirty="0">
                <a:solidFill>
                  <a:schemeClr val="dk1"/>
                </a:solidFill>
                <a:latin typeface="Calibri"/>
                <a:ea typeface="Calibri"/>
                <a:cs typeface="Calibri"/>
                <a:sym typeface="Calibri"/>
                <a:hlinkClick r:id="rId4"/>
              </a:rPr>
              <a:t>https://github.com/Rohithmasineni</a:t>
            </a:r>
            <a:endParaRPr lang="en-IN" sz="1800" dirty="0">
              <a:solidFill>
                <a:schemeClr val="dk1"/>
              </a:solidFill>
              <a:latin typeface="Calibri"/>
              <a:ea typeface="Calibri"/>
              <a:cs typeface="Calibri"/>
              <a:sym typeface="Calibri"/>
            </a:endParaRPr>
          </a:p>
        </p:txBody>
      </p:sp>
      <p:sp>
        <p:nvSpPr>
          <p:cNvPr id="105" name="Google Shape;105;p3"/>
          <p:cNvSpPr txBox="1"/>
          <p:nvPr/>
        </p:nvSpPr>
        <p:spPr>
          <a:xfrm>
            <a:off x="427656" y="416554"/>
            <a:ext cx="5853401"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13F4AFC-BED8-9F5D-6A83-514EB65D2C8D}"/>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8B783CB0-88C0-9440-E819-5BCCE90DC52A}"/>
              </a:ext>
            </a:extLst>
          </p:cNvPr>
          <p:cNvSpPr txBox="1">
            <a:spLocks noGrp="1"/>
          </p:cNvSpPr>
          <p:nvPr>
            <p:ph type="body" idx="1"/>
          </p:nvPr>
        </p:nvSpPr>
        <p:spPr>
          <a:xfrm>
            <a:off x="653143" y="609600"/>
            <a:ext cx="11005457" cy="56061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Model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3 </a:t>
            </a:r>
          </a:p>
          <a:p>
            <a:pPr marL="0" indent="0">
              <a:buSzPct val="100000"/>
              <a:buNone/>
            </a:pPr>
            <a:r>
              <a:rPr lang="en-IN" sz="2000" b="1" u="sng" dirty="0">
                <a:solidFill>
                  <a:schemeClr val="tx1"/>
                </a:solidFill>
              </a:rPr>
              <a:t>Random Forest Classifier – Using Grid Search CV</a:t>
            </a:r>
            <a:r>
              <a:rPr lang="en-IN" sz="2000" b="1" dirty="0">
                <a:solidFill>
                  <a:schemeClr val="tx1"/>
                </a:solidFill>
              </a:rPr>
              <a:t>     </a:t>
            </a:r>
            <a:r>
              <a:rPr lang="en-IN" sz="2000" b="1" u="sng" dirty="0">
                <a:solidFill>
                  <a:schemeClr val="tx1"/>
                </a:solidFill>
              </a:rPr>
              <a:t>Classification Report</a:t>
            </a:r>
          </a:p>
          <a:p>
            <a:pPr marL="285750" indent="-285750">
              <a:buSzPct val="100000"/>
              <a:buFont typeface="Wingdings" panose="05000000000000000000" pitchFamily="2" charset="2"/>
              <a:buChar char="Ø"/>
            </a:pPr>
            <a:r>
              <a:rPr lang="en-US" sz="1800" b="1" dirty="0"/>
              <a:t>Grid Search CV</a:t>
            </a:r>
            <a:r>
              <a:rPr lang="en-US" sz="1800" dirty="0"/>
              <a:t> was used to find the best </a:t>
            </a:r>
          </a:p>
          <a:p>
            <a:pPr marL="0" indent="0">
              <a:buSzPct val="100000"/>
              <a:buNone/>
            </a:pPr>
            <a:r>
              <a:rPr lang="en-US" sz="1800" dirty="0"/>
              <a:t>      hyperparameters for the Random Forest model.</a:t>
            </a:r>
          </a:p>
          <a:p>
            <a:pPr marL="285750" indent="-285750">
              <a:buSzPct val="100000"/>
              <a:buFont typeface="Wingdings" panose="05000000000000000000" pitchFamily="2" charset="2"/>
              <a:buChar char="Ø"/>
            </a:pPr>
            <a:r>
              <a:rPr lang="en-US" sz="1800" dirty="0"/>
              <a:t>The optimal parameters were: </a:t>
            </a:r>
            <a:r>
              <a:rPr lang="en-US" sz="1800" b="1" dirty="0" err="1"/>
              <a:t>n_estimators</a:t>
            </a:r>
            <a:r>
              <a:rPr lang="en-US" sz="1800" b="1" dirty="0"/>
              <a:t> = 100</a:t>
            </a:r>
            <a:r>
              <a:rPr lang="en-US" sz="1800" dirty="0"/>
              <a:t>, </a:t>
            </a:r>
          </a:p>
          <a:p>
            <a:pPr marL="0" indent="0">
              <a:buSzPct val="100000"/>
              <a:buNone/>
            </a:pPr>
            <a:r>
              <a:rPr lang="en-US" sz="1800" b="1" dirty="0"/>
              <a:t>      </a:t>
            </a:r>
            <a:r>
              <a:rPr lang="en-US" sz="1800" b="1" dirty="0" err="1"/>
              <a:t>max_depth</a:t>
            </a:r>
            <a:r>
              <a:rPr lang="en-US" sz="1800" b="1" dirty="0"/>
              <a:t> = 13</a:t>
            </a:r>
            <a:r>
              <a:rPr lang="en-US" sz="1800" dirty="0"/>
              <a:t>, </a:t>
            </a:r>
            <a:r>
              <a:rPr lang="en-US" sz="1800" b="1" dirty="0" err="1"/>
              <a:t>min_samples_split</a:t>
            </a:r>
            <a:r>
              <a:rPr lang="en-US" sz="1800" b="1" dirty="0"/>
              <a:t> = 2</a:t>
            </a:r>
            <a:r>
              <a:rPr lang="en-US" sz="1800" dirty="0"/>
              <a:t>, and </a:t>
            </a:r>
          </a:p>
          <a:p>
            <a:pPr marL="0" indent="0">
              <a:buSzPct val="100000"/>
              <a:buNone/>
            </a:pPr>
            <a:r>
              <a:rPr lang="en-US" sz="1800" b="1" dirty="0"/>
              <a:t>      </a:t>
            </a:r>
            <a:r>
              <a:rPr lang="en-US" sz="1800" b="1" dirty="0" err="1"/>
              <a:t>min_samples_leaf</a:t>
            </a:r>
            <a:r>
              <a:rPr lang="en-US" sz="1800" b="1" dirty="0"/>
              <a:t> = 1</a:t>
            </a:r>
            <a:r>
              <a:rPr lang="en-US" sz="1800" dirty="0"/>
              <a:t>.</a:t>
            </a:r>
          </a:p>
          <a:p>
            <a:pPr marL="285750" indent="-285750">
              <a:buSzPct val="100000"/>
              <a:buFont typeface="Wingdings" panose="05000000000000000000" pitchFamily="2" charset="2"/>
              <a:buChar char="Ø"/>
            </a:pPr>
            <a:r>
              <a:rPr lang="en-US" sz="1800" dirty="0"/>
              <a:t>The model performed slightly better in </a:t>
            </a:r>
            <a:r>
              <a:rPr lang="en-US" sz="1800" b="1" dirty="0"/>
              <a:t>recall and </a:t>
            </a:r>
          </a:p>
          <a:p>
            <a:pPr marL="0" indent="0">
              <a:buSzPct val="100000"/>
              <a:buNone/>
            </a:pPr>
            <a:r>
              <a:rPr lang="en-US" sz="1800" b="1" dirty="0"/>
              <a:t>     overall balance</a:t>
            </a:r>
            <a:r>
              <a:rPr lang="en-US" sz="1800" dirty="0"/>
              <a:t> compared to previous models.</a:t>
            </a:r>
          </a:p>
          <a:p>
            <a:pPr marL="0" indent="0">
              <a:buSzPct val="100000"/>
              <a:buNone/>
            </a:pPr>
            <a:endParaRPr lang="en-US" sz="1800" dirty="0"/>
          </a:p>
          <a:p>
            <a:pPr marL="285750" indent="-285750">
              <a:lnSpc>
                <a:spcPct val="100000"/>
              </a:lnSpc>
              <a:buSzPct val="100000"/>
              <a:buFont typeface="Wingdings" panose="05000000000000000000" pitchFamily="2" charset="2"/>
              <a:buChar char="Ø"/>
            </a:pPr>
            <a:r>
              <a:rPr lang="en-US" sz="1800" dirty="0"/>
              <a:t>While improvements are visible, but the model still </a:t>
            </a:r>
          </a:p>
          <a:p>
            <a:pPr marL="0" indent="0">
              <a:lnSpc>
                <a:spcPct val="100000"/>
              </a:lnSpc>
              <a:buSzPct val="100000"/>
              <a:buNone/>
            </a:pPr>
            <a:r>
              <a:rPr lang="en-US" sz="1800" dirty="0"/>
              <a:t>     struggles with precision and needs further enhancements.</a:t>
            </a:r>
            <a:endParaRPr lang="en-IN" sz="1800" b="1" dirty="0">
              <a:solidFill>
                <a:schemeClr val="tx1"/>
              </a:solidFill>
            </a:endParaRPr>
          </a:p>
          <a:p>
            <a:pPr marL="0" lvl="0" indent="0" algn="l" rtl="0">
              <a:lnSpc>
                <a:spcPct val="90000"/>
              </a:lnSpc>
              <a:spcBef>
                <a:spcPts val="1000"/>
              </a:spcBef>
              <a:spcAft>
                <a:spcPts val="0"/>
              </a:spcAft>
              <a:buClr>
                <a:schemeClr val="dk1"/>
              </a:buClr>
              <a:buSzPct val="100000"/>
              <a:buNone/>
            </a:pPr>
            <a:endParaRPr sz="2000" u="sng" dirty="0">
              <a:solidFill>
                <a:schemeClr val="tx1"/>
              </a:solidFill>
            </a:endParaRPr>
          </a:p>
        </p:txBody>
      </p:sp>
      <p:pic>
        <p:nvPicPr>
          <p:cNvPr id="3" name="Picture 2">
            <a:extLst>
              <a:ext uri="{FF2B5EF4-FFF2-40B4-BE49-F238E27FC236}">
                <a16:creationId xmlns:a16="http://schemas.microsoft.com/office/drawing/2014/main" id="{E399646C-48F8-E4A9-A5B1-C9DDE2264567}"/>
              </a:ext>
            </a:extLst>
          </p:cNvPr>
          <p:cNvPicPr>
            <a:picLocks noChangeAspect="1"/>
          </p:cNvPicPr>
          <p:nvPr/>
        </p:nvPicPr>
        <p:blipFill>
          <a:blip r:embed="rId3"/>
          <a:stretch>
            <a:fillRect/>
          </a:stretch>
        </p:blipFill>
        <p:spPr>
          <a:xfrm>
            <a:off x="6047592" y="2238831"/>
            <a:ext cx="5611008" cy="3029856"/>
          </a:xfrm>
          <a:prstGeom prst="rect">
            <a:avLst/>
          </a:prstGeom>
        </p:spPr>
      </p:pic>
    </p:spTree>
    <p:extLst>
      <p:ext uri="{BB962C8B-B14F-4D97-AF65-F5344CB8AC3E}">
        <p14:creationId xmlns:p14="http://schemas.microsoft.com/office/powerpoint/2010/main" val="3632667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9BE8173-44F5-445A-4314-DBCD1F53F209}"/>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4B50C8B6-23B9-3BE5-F6FC-D68D73A05EEC}"/>
              </a:ext>
            </a:extLst>
          </p:cNvPr>
          <p:cNvSpPr txBox="1">
            <a:spLocks noGrp="1"/>
          </p:cNvSpPr>
          <p:nvPr>
            <p:ph type="body" idx="1"/>
          </p:nvPr>
        </p:nvSpPr>
        <p:spPr>
          <a:xfrm>
            <a:off x="653143" y="609600"/>
            <a:ext cx="11005457" cy="56061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Model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3 </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Random Forest Classifier – After Applying SMOTE</a:t>
            </a:r>
            <a:r>
              <a:rPr lang="en-IN" sz="2000" b="1" dirty="0">
                <a:solidFill>
                  <a:schemeClr val="tx1"/>
                </a:solidFill>
              </a:rPr>
              <a:t>                   </a:t>
            </a:r>
            <a:r>
              <a:rPr lang="en-IN" sz="2000" b="1" u="sng" dirty="0">
                <a:solidFill>
                  <a:schemeClr val="tx1"/>
                </a:solidFill>
              </a:rPr>
              <a:t>Classification Report</a:t>
            </a:r>
            <a:endParaRPr lang="en-IN" sz="1800" b="1" u="sng" dirty="0">
              <a:solidFill>
                <a:schemeClr val="tx1"/>
              </a:solidFill>
            </a:endParaRPr>
          </a:p>
          <a:p>
            <a:pPr marL="342900" lvl="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Compared to the Random Forest with Grid Search CV, </a:t>
            </a:r>
          </a:p>
          <a:p>
            <a:pPr marL="0" lvl="0" indent="0" algn="l" rtl="0">
              <a:lnSpc>
                <a:spcPct val="100000"/>
              </a:lnSpc>
              <a:spcBef>
                <a:spcPts val="1000"/>
              </a:spcBef>
              <a:spcAft>
                <a:spcPts val="0"/>
              </a:spcAft>
              <a:buClr>
                <a:schemeClr val="dk1"/>
              </a:buClr>
              <a:buSzPct val="100000"/>
              <a:buNone/>
            </a:pPr>
            <a:r>
              <a:rPr lang="en-US" sz="1800" dirty="0"/>
              <a:t>       applying </a:t>
            </a:r>
            <a:r>
              <a:rPr lang="en-US" sz="1800" b="1" dirty="0"/>
              <a:t>SMOTE improved the recall</a:t>
            </a:r>
            <a:r>
              <a:rPr lang="en-US" sz="1800" dirty="0"/>
              <a:t> for the risky class (1), </a:t>
            </a:r>
          </a:p>
          <a:p>
            <a:pPr marL="0" lvl="0" indent="0" algn="l" rtl="0">
              <a:lnSpc>
                <a:spcPct val="100000"/>
              </a:lnSpc>
              <a:spcBef>
                <a:spcPts val="1000"/>
              </a:spcBef>
              <a:spcAft>
                <a:spcPts val="0"/>
              </a:spcAft>
              <a:buClr>
                <a:schemeClr val="dk1"/>
              </a:buClr>
              <a:buSzPct val="100000"/>
              <a:buNone/>
            </a:pPr>
            <a:r>
              <a:rPr lang="en-US" sz="1800" dirty="0"/>
              <a:t>       but overall </a:t>
            </a:r>
            <a:r>
              <a:rPr lang="en-US" sz="1800" b="1" dirty="0"/>
              <a:t>accuracy and precision dropped</a:t>
            </a:r>
            <a:r>
              <a:rPr lang="en-US" sz="1800" dirty="0"/>
              <a:t>.</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The model is now capturing more of the true positive </a:t>
            </a:r>
          </a:p>
          <a:p>
            <a:pPr marL="0" lvl="0" indent="0" algn="l" rtl="0">
              <a:lnSpc>
                <a:spcPct val="100000"/>
              </a:lnSpc>
              <a:spcBef>
                <a:spcPts val="1000"/>
              </a:spcBef>
              <a:spcAft>
                <a:spcPts val="0"/>
              </a:spcAft>
              <a:buClr>
                <a:schemeClr val="dk1"/>
              </a:buClr>
              <a:buSzPct val="100000"/>
              <a:buNone/>
            </a:pPr>
            <a:r>
              <a:rPr lang="en-US" sz="1800" dirty="0"/>
              <a:t>      cases in the minority class, which is reflected in the </a:t>
            </a:r>
          </a:p>
          <a:p>
            <a:pPr marL="0" lvl="0" indent="0" algn="l" rtl="0">
              <a:lnSpc>
                <a:spcPct val="100000"/>
              </a:lnSpc>
              <a:spcBef>
                <a:spcPts val="1000"/>
              </a:spcBef>
              <a:spcAft>
                <a:spcPts val="0"/>
              </a:spcAft>
              <a:buClr>
                <a:schemeClr val="dk1"/>
              </a:buClr>
              <a:buSzPct val="100000"/>
              <a:buNone/>
            </a:pPr>
            <a:r>
              <a:rPr lang="en-US" sz="1800" b="1" dirty="0"/>
              <a:t>      higher recall (≈59%)</a:t>
            </a:r>
            <a:r>
              <a:rPr lang="en-US" sz="1800" dirty="0"/>
              <a:t>.</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However, this comes at the cost of a </a:t>
            </a:r>
            <a:r>
              <a:rPr lang="en-US" sz="1800" b="1" dirty="0"/>
              <a:t>higher number of </a:t>
            </a:r>
          </a:p>
          <a:p>
            <a:pPr marL="0" lvl="0" indent="0" algn="l" rtl="0">
              <a:lnSpc>
                <a:spcPct val="100000"/>
              </a:lnSpc>
              <a:spcBef>
                <a:spcPts val="1000"/>
              </a:spcBef>
              <a:spcAft>
                <a:spcPts val="0"/>
              </a:spcAft>
              <a:buClr>
                <a:schemeClr val="dk1"/>
              </a:buClr>
              <a:buSzPct val="100000"/>
              <a:buNone/>
            </a:pPr>
            <a:r>
              <a:rPr lang="en-US" sz="1800" b="1" dirty="0"/>
              <a:t>      false positives</a:t>
            </a:r>
            <a:r>
              <a:rPr lang="en-US" sz="1800" dirty="0"/>
              <a:t>, leading to a lower precision.</a:t>
            </a:r>
          </a:p>
          <a:p>
            <a:pPr marL="285750" lvl="0" indent="-285750" algn="l" rtl="0">
              <a:lnSpc>
                <a:spcPct val="100000"/>
              </a:lnSpc>
              <a:spcBef>
                <a:spcPts val="1000"/>
              </a:spcBef>
              <a:spcAft>
                <a:spcPts val="0"/>
              </a:spcAft>
              <a:buClr>
                <a:schemeClr val="dk1"/>
              </a:buClr>
              <a:buSzPct val="100000"/>
              <a:buFont typeface="Wingdings" panose="05000000000000000000" pitchFamily="2" charset="2"/>
              <a:buChar char="Ø"/>
            </a:pPr>
            <a:r>
              <a:rPr lang="en-US" sz="1800" dirty="0"/>
              <a:t>SMOTE helped in handling the class imbalance, </a:t>
            </a:r>
            <a:r>
              <a:rPr lang="en-US" sz="1800" b="1" dirty="0"/>
              <a:t>but not up to the mark</a:t>
            </a:r>
            <a:r>
              <a:rPr lang="en-US" sz="1800" dirty="0"/>
              <a:t>.</a:t>
            </a:r>
            <a:endParaRPr lang="en-US" sz="1800" u="sng" dirty="0">
              <a:solidFill>
                <a:schemeClr val="tx1"/>
              </a:solidFill>
            </a:endParaRPr>
          </a:p>
        </p:txBody>
      </p:sp>
      <p:pic>
        <p:nvPicPr>
          <p:cNvPr id="3" name="Picture 2">
            <a:extLst>
              <a:ext uri="{FF2B5EF4-FFF2-40B4-BE49-F238E27FC236}">
                <a16:creationId xmlns:a16="http://schemas.microsoft.com/office/drawing/2014/main" id="{EBFF2044-2B93-7976-0506-BB2637822D9E}"/>
              </a:ext>
            </a:extLst>
          </p:cNvPr>
          <p:cNvPicPr>
            <a:picLocks noChangeAspect="1"/>
          </p:cNvPicPr>
          <p:nvPr/>
        </p:nvPicPr>
        <p:blipFill>
          <a:blip r:embed="rId3"/>
          <a:stretch>
            <a:fillRect/>
          </a:stretch>
        </p:blipFill>
        <p:spPr>
          <a:xfrm>
            <a:off x="6636067" y="2221595"/>
            <a:ext cx="5022534" cy="2916462"/>
          </a:xfrm>
          <a:prstGeom prst="rect">
            <a:avLst/>
          </a:prstGeom>
        </p:spPr>
      </p:pic>
    </p:spTree>
    <p:extLst>
      <p:ext uri="{BB962C8B-B14F-4D97-AF65-F5344CB8AC3E}">
        <p14:creationId xmlns:p14="http://schemas.microsoft.com/office/powerpoint/2010/main" val="3537850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8B293D9-3A92-8795-72CE-30628DA87744}"/>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0896C03B-B5A1-8066-8B9E-41525D4C6FBB}"/>
              </a:ext>
            </a:extLst>
          </p:cNvPr>
          <p:cNvSpPr txBox="1">
            <a:spLocks noGrp="1"/>
          </p:cNvSpPr>
          <p:nvPr>
            <p:ph type="body" idx="1"/>
          </p:nvPr>
        </p:nvSpPr>
        <p:spPr>
          <a:xfrm>
            <a:off x="653143" y="609600"/>
            <a:ext cx="10787743" cy="56061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Model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4</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XG Boost Classifier</a:t>
            </a:r>
            <a:r>
              <a:rPr lang="en-IN" sz="2000" b="1" dirty="0">
                <a:solidFill>
                  <a:schemeClr val="tx1"/>
                </a:solidFill>
              </a:rPr>
              <a:t>                                                             </a:t>
            </a:r>
            <a:r>
              <a:rPr lang="en-IN" sz="2000" b="1" u="sng" dirty="0">
                <a:solidFill>
                  <a:schemeClr val="tx1"/>
                </a:solidFill>
              </a:rPr>
              <a:t>Classification Report</a:t>
            </a:r>
          </a:p>
          <a:p>
            <a:pPr marL="342900" lvl="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Trained an </a:t>
            </a:r>
            <a:r>
              <a:rPr lang="en-US" sz="1800" b="1" dirty="0" err="1"/>
              <a:t>XGBoost</a:t>
            </a:r>
            <a:r>
              <a:rPr lang="en-US" sz="1800" b="1" dirty="0"/>
              <a:t> Classifier</a:t>
            </a:r>
            <a:r>
              <a:rPr lang="en-US" sz="1800" dirty="0"/>
              <a:t> by tuning </a:t>
            </a:r>
          </a:p>
          <a:p>
            <a:pPr marL="0" lvl="0" indent="0" algn="l" rtl="0">
              <a:lnSpc>
                <a:spcPct val="90000"/>
              </a:lnSpc>
              <a:spcBef>
                <a:spcPts val="1000"/>
              </a:spcBef>
              <a:spcAft>
                <a:spcPts val="0"/>
              </a:spcAft>
              <a:buClr>
                <a:schemeClr val="dk1"/>
              </a:buClr>
              <a:buSzPct val="100000"/>
              <a:buNone/>
            </a:pPr>
            <a:r>
              <a:rPr lang="en-US" sz="1800" dirty="0"/>
              <a:t>      hyperparameters using </a:t>
            </a:r>
            <a:r>
              <a:rPr lang="en-US" sz="1800" b="1" dirty="0"/>
              <a:t>Grid Search CV</a:t>
            </a:r>
            <a:r>
              <a:rPr lang="en-US" sz="1800" dirty="0"/>
              <a:t> for better </a:t>
            </a:r>
          </a:p>
          <a:p>
            <a:pPr marL="0" lvl="0" indent="0" algn="l" rtl="0">
              <a:lnSpc>
                <a:spcPct val="90000"/>
              </a:lnSpc>
              <a:spcBef>
                <a:spcPts val="1000"/>
              </a:spcBef>
              <a:spcAft>
                <a:spcPts val="0"/>
              </a:spcAft>
              <a:buClr>
                <a:schemeClr val="dk1"/>
              </a:buClr>
              <a:buSzPct val="100000"/>
              <a:buNone/>
            </a:pPr>
            <a:r>
              <a:rPr lang="en-US" sz="1800" dirty="0"/>
              <a:t>      model performance.</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IN" sz="1800" dirty="0">
                <a:solidFill>
                  <a:schemeClr val="tx1"/>
                </a:solidFill>
              </a:rPr>
              <a:t>The model used class imbalance handling with </a:t>
            </a:r>
          </a:p>
          <a:p>
            <a:pPr marL="0" lvl="0" indent="0" algn="l" rtl="0">
              <a:lnSpc>
                <a:spcPct val="90000"/>
              </a:lnSpc>
              <a:spcBef>
                <a:spcPts val="1000"/>
              </a:spcBef>
              <a:spcAft>
                <a:spcPts val="0"/>
              </a:spcAft>
              <a:buClr>
                <a:schemeClr val="dk1"/>
              </a:buClr>
              <a:buSzPct val="100000"/>
              <a:buNone/>
            </a:pPr>
            <a:r>
              <a:rPr lang="en-IN" sz="1800" dirty="0">
                <a:solidFill>
                  <a:schemeClr val="tx1"/>
                </a:solidFill>
              </a:rPr>
              <a:t>     </a:t>
            </a:r>
            <a:r>
              <a:rPr lang="en-IN" sz="1800" dirty="0" err="1">
                <a:solidFill>
                  <a:schemeClr val="tx1"/>
                </a:solidFill>
              </a:rPr>
              <a:t>scale_pos_weight</a:t>
            </a:r>
            <a:r>
              <a:rPr lang="en-IN" sz="1800" dirty="0">
                <a:solidFill>
                  <a:schemeClr val="tx1"/>
                </a:solidFill>
              </a:rPr>
              <a:t> to give more focus to the minority </a:t>
            </a:r>
          </a:p>
          <a:p>
            <a:pPr marL="0" lvl="0" indent="0" algn="l" rtl="0">
              <a:lnSpc>
                <a:spcPct val="90000"/>
              </a:lnSpc>
              <a:spcBef>
                <a:spcPts val="1000"/>
              </a:spcBef>
              <a:spcAft>
                <a:spcPts val="0"/>
              </a:spcAft>
              <a:buClr>
                <a:schemeClr val="dk1"/>
              </a:buClr>
              <a:buSzPct val="100000"/>
              <a:buNone/>
            </a:pPr>
            <a:r>
              <a:rPr lang="en-IN" sz="1800" dirty="0">
                <a:solidFill>
                  <a:schemeClr val="tx1"/>
                </a:solidFill>
              </a:rPr>
              <a:t>     class.</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Achieved a recall of </a:t>
            </a:r>
            <a:r>
              <a:rPr lang="en-US" sz="1800" b="1" dirty="0"/>
              <a:t>50% for the risky class</a:t>
            </a:r>
            <a:r>
              <a:rPr lang="en-US" sz="1800" dirty="0"/>
              <a:t>, which </a:t>
            </a:r>
          </a:p>
          <a:p>
            <a:pPr marL="0" lvl="0" indent="0" algn="l" rtl="0">
              <a:lnSpc>
                <a:spcPct val="90000"/>
              </a:lnSpc>
              <a:spcBef>
                <a:spcPts val="1000"/>
              </a:spcBef>
              <a:spcAft>
                <a:spcPts val="0"/>
              </a:spcAft>
              <a:buClr>
                <a:schemeClr val="dk1"/>
              </a:buClr>
              <a:buSzPct val="100000"/>
              <a:buNone/>
            </a:pPr>
            <a:r>
              <a:rPr lang="en-US" sz="1800" dirty="0"/>
              <a:t>     means the model is identifying half of the actual </a:t>
            </a:r>
          </a:p>
          <a:p>
            <a:pPr marL="0" lvl="0" indent="0" algn="l" rtl="0">
              <a:lnSpc>
                <a:spcPct val="90000"/>
              </a:lnSpc>
              <a:spcBef>
                <a:spcPts val="1000"/>
              </a:spcBef>
              <a:spcAft>
                <a:spcPts val="0"/>
              </a:spcAft>
              <a:buClr>
                <a:schemeClr val="dk1"/>
              </a:buClr>
              <a:buSzPct val="100000"/>
              <a:buNone/>
            </a:pPr>
            <a:r>
              <a:rPr lang="en-US" sz="1800" dirty="0"/>
              <a:t>     positive cases.</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Despite tuning, the </a:t>
            </a:r>
            <a:r>
              <a:rPr lang="en-US" sz="1800" b="1" dirty="0"/>
              <a:t>overall performance remains moderate</a:t>
            </a:r>
            <a:r>
              <a:rPr lang="en-US" sz="1800" dirty="0"/>
              <a:t>, indicating that class imbalance is still affecting</a:t>
            </a:r>
          </a:p>
          <a:p>
            <a:pPr marL="0" lvl="0" indent="0" algn="l" rtl="0">
              <a:lnSpc>
                <a:spcPct val="90000"/>
              </a:lnSpc>
              <a:spcBef>
                <a:spcPts val="1000"/>
              </a:spcBef>
              <a:spcAft>
                <a:spcPts val="0"/>
              </a:spcAft>
              <a:buClr>
                <a:schemeClr val="dk1"/>
              </a:buClr>
              <a:buSzPct val="100000"/>
              <a:buNone/>
            </a:pPr>
            <a:r>
              <a:rPr lang="en-US" sz="1800" dirty="0"/>
              <a:t>     model results.</a:t>
            </a:r>
            <a:endParaRPr lang="en-IN" sz="1800" dirty="0">
              <a:solidFill>
                <a:schemeClr val="tx1"/>
              </a:solidFill>
            </a:endParaRPr>
          </a:p>
        </p:txBody>
      </p:sp>
      <p:pic>
        <p:nvPicPr>
          <p:cNvPr id="3" name="Picture 2">
            <a:extLst>
              <a:ext uri="{FF2B5EF4-FFF2-40B4-BE49-F238E27FC236}">
                <a16:creationId xmlns:a16="http://schemas.microsoft.com/office/drawing/2014/main" id="{EB234AEB-4338-CB0A-A16A-C1B6B9022455}"/>
              </a:ext>
            </a:extLst>
          </p:cNvPr>
          <p:cNvPicPr>
            <a:picLocks noChangeAspect="1"/>
          </p:cNvPicPr>
          <p:nvPr/>
        </p:nvPicPr>
        <p:blipFill>
          <a:blip r:embed="rId3"/>
          <a:stretch>
            <a:fillRect/>
          </a:stretch>
        </p:blipFill>
        <p:spPr>
          <a:xfrm>
            <a:off x="6096001" y="2063268"/>
            <a:ext cx="5651832" cy="3259846"/>
          </a:xfrm>
          <a:prstGeom prst="rect">
            <a:avLst/>
          </a:prstGeom>
        </p:spPr>
      </p:pic>
    </p:spTree>
    <p:extLst>
      <p:ext uri="{BB962C8B-B14F-4D97-AF65-F5344CB8AC3E}">
        <p14:creationId xmlns:p14="http://schemas.microsoft.com/office/powerpoint/2010/main" val="4114506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49972DC-6F59-F3B8-FD63-8D774CFF5513}"/>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A083CCE6-33A7-10A8-FEA7-C212C203A61D}"/>
              </a:ext>
            </a:extLst>
          </p:cNvPr>
          <p:cNvSpPr txBox="1">
            <a:spLocks noGrp="1"/>
          </p:cNvSpPr>
          <p:nvPr>
            <p:ph type="body" idx="1"/>
          </p:nvPr>
        </p:nvSpPr>
        <p:spPr>
          <a:xfrm>
            <a:off x="653143" y="609600"/>
            <a:ext cx="10972800" cy="56061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Model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5</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Support Vector Machine</a:t>
            </a:r>
            <a:r>
              <a:rPr lang="en-IN" sz="2000" b="1" dirty="0">
                <a:solidFill>
                  <a:schemeClr val="tx1"/>
                </a:solidFill>
              </a:rPr>
              <a:t>                                                                                 </a:t>
            </a:r>
            <a:r>
              <a:rPr lang="en-IN" sz="2000" b="1" u="sng" dirty="0">
                <a:solidFill>
                  <a:schemeClr val="tx1"/>
                </a:solidFill>
              </a:rPr>
              <a:t>Classification Report</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 The Support Vector Machine model achieved an </a:t>
            </a:r>
          </a:p>
          <a:p>
            <a:pPr marL="0" lvl="0" indent="0" algn="l" rtl="0">
              <a:lnSpc>
                <a:spcPct val="90000"/>
              </a:lnSpc>
              <a:spcBef>
                <a:spcPts val="1000"/>
              </a:spcBef>
              <a:spcAft>
                <a:spcPts val="0"/>
              </a:spcAft>
              <a:buClr>
                <a:schemeClr val="dk1"/>
              </a:buClr>
              <a:buSzPct val="100000"/>
              <a:buNone/>
            </a:pPr>
            <a:r>
              <a:rPr lang="en-US" sz="1800" dirty="0"/>
              <a:t>       accuracy of </a:t>
            </a:r>
            <a:r>
              <a:rPr lang="en-US" sz="1800" b="1" dirty="0"/>
              <a:t>50%</a:t>
            </a:r>
            <a:r>
              <a:rPr lang="en-US" sz="1800" dirty="0"/>
              <a:t>, which indicates poor overall </a:t>
            </a:r>
          </a:p>
          <a:p>
            <a:pPr marL="0" lvl="0" indent="0" algn="l" rtl="0">
              <a:lnSpc>
                <a:spcPct val="90000"/>
              </a:lnSpc>
              <a:spcBef>
                <a:spcPts val="1000"/>
              </a:spcBef>
              <a:spcAft>
                <a:spcPts val="0"/>
              </a:spcAft>
              <a:buClr>
                <a:schemeClr val="dk1"/>
              </a:buClr>
              <a:buSzPct val="100000"/>
              <a:buNone/>
            </a:pPr>
            <a:r>
              <a:rPr lang="en-US" sz="1800" dirty="0"/>
              <a:t>       generalization.</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It captured </a:t>
            </a:r>
            <a:r>
              <a:rPr lang="en-US" sz="1800" b="1" dirty="0"/>
              <a:t>51% of class 1 (risky)</a:t>
            </a:r>
            <a:r>
              <a:rPr lang="en-US" sz="1800" dirty="0"/>
              <a:t> cases (recall), which </a:t>
            </a:r>
          </a:p>
          <a:p>
            <a:pPr marL="0" lvl="0" indent="0" algn="l" rtl="0">
              <a:lnSpc>
                <a:spcPct val="90000"/>
              </a:lnSpc>
              <a:spcBef>
                <a:spcPts val="1000"/>
              </a:spcBef>
              <a:spcAft>
                <a:spcPts val="0"/>
              </a:spcAft>
              <a:buClr>
                <a:schemeClr val="dk1"/>
              </a:buClr>
              <a:buSzPct val="100000"/>
              <a:buNone/>
            </a:pPr>
            <a:r>
              <a:rPr lang="en-US" sz="1800" dirty="0"/>
              <a:t>      is better than random guessing.</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However, </a:t>
            </a:r>
            <a:r>
              <a:rPr lang="en-US" sz="1800" b="1" dirty="0"/>
              <a:t>precision for class 1 is low (31%)</a:t>
            </a:r>
            <a:r>
              <a:rPr lang="en-US" sz="1800" dirty="0"/>
              <a:t>, meaning </a:t>
            </a:r>
          </a:p>
          <a:p>
            <a:pPr marL="0" lvl="0" indent="0" algn="l" rtl="0">
              <a:lnSpc>
                <a:spcPct val="90000"/>
              </a:lnSpc>
              <a:spcBef>
                <a:spcPts val="1000"/>
              </a:spcBef>
              <a:spcAft>
                <a:spcPts val="0"/>
              </a:spcAft>
              <a:buClr>
                <a:schemeClr val="dk1"/>
              </a:buClr>
              <a:buSzPct val="100000"/>
              <a:buNone/>
            </a:pPr>
            <a:r>
              <a:rPr lang="en-US" sz="1800" dirty="0"/>
              <a:t>      many false positives were predicted.</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Even after this, the model still struggles, </a:t>
            </a:r>
            <a:r>
              <a:rPr lang="en-US" sz="1800" b="1" dirty="0"/>
              <a:t>same trend </a:t>
            </a:r>
          </a:p>
          <a:p>
            <a:pPr marL="0" lvl="0" indent="0" algn="l" rtl="0">
              <a:lnSpc>
                <a:spcPct val="90000"/>
              </a:lnSpc>
              <a:spcBef>
                <a:spcPts val="1000"/>
              </a:spcBef>
              <a:spcAft>
                <a:spcPts val="0"/>
              </a:spcAft>
              <a:buClr>
                <a:schemeClr val="dk1"/>
              </a:buClr>
              <a:buSzPct val="100000"/>
              <a:buNone/>
            </a:pPr>
            <a:r>
              <a:rPr lang="en-US" sz="1800" b="1" dirty="0"/>
              <a:t>      as before, the class imbalance continues</a:t>
            </a:r>
            <a:r>
              <a:rPr lang="en-US" sz="1800" dirty="0"/>
              <a:t>.</a:t>
            </a:r>
            <a:endParaRPr lang="en-IN" sz="1800" b="1" u="sng" dirty="0">
              <a:solidFill>
                <a:schemeClr val="tx1"/>
              </a:solidFill>
            </a:endParaRPr>
          </a:p>
        </p:txBody>
      </p:sp>
      <p:pic>
        <p:nvPicPr>
          <p:cNvPr id="3" name="Picture 2">
            <a:extLst>
              <a:ext uri="{FF2B5EF4-FFF2-40B4-BE49-F238E27FC236}">
                <a16:creationId xmlns:a16="http://schemas.microsoft.com/office/drawing/2014/main" id="{E9ED3A26-3B35-5E66-BEED-A71451BEE422}"/>
              </a:ext>
            </a:extLst>
          </p:cNvPr>
          <p:cNvPicPr>
            <a:picLocks noChangeAspect="1"/>
          </p:cNvPicPr>
          <p:nvPr/>
        </p:nvPicPr>
        <p:blipFill>
          <a:blip r:embed="rId3"/>
          <a:stretch>
            <a:fillRect/>
          </a:stretch>
        </p:blipFill>
        <p:spPr>
          <a:xfrm>
            <a:off x="6269259" y="2059201"/>
            <a:ext cx="5269598" cy="3318342"/>
          </a:xfrm>
          <a:prstGeom prst="rect">
            <a:avLst/>
          </a:prstGeom>
        </p:spPr>
      </p:pic>
    </p:spTree>
    <p:extLst>
      <p:ext uri="{BB962C8B-B14F-4D97-AF65-F5344CB8AC3E}">
        <p14:creationId xmlns:p14="http://schemas.microsoft.com/office/powerpoint/2010/main" val="13085476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4C4FBBE-B9FF-18E9-7459-BBC5C1F7C354}"/>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085023A8-8B2B-EDED-F7F0-C3DAB202131D}"/>
              </a:ext>
            </a:extLst>
          </p:cNvPr>
          <p:cNvSpPr txBox="1">
            <a:spLocks noGrp="1"/>
          </p:cNvSpPr>
          <p:nvPr>
            <p:ph type="body" idx="1"/>
          </p:nvPr>
        </p:nvSpPr>
        <p:spPr>
          <a:xfrm>
            <a:off x="653143" y="609600"/>
            <a:ext cx="10972800" cy="56061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Model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6</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Ensemble Voting Classifier</a:t>
            </a:r>
            <a:r>
              <a:rPr lang="en-IN" sz="2000" b="1" dirty="0">
                <a:solidFill>
                  <a:schemeClr val="tx1"/>
                </a:solidFill>
              </a:rPr>
              <a:t>                                                  </a:t>
            </a:r>
            <a:r>
              <a:rPr lang="en-IN" sz="2000" b="1" u="sng" dirty="0">
                <a:solidFill>
                  <a:schemeClr val="tx1"/>
                </a:solidFill>
              </a:rPr>
              <a:t>Classification Report</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 </a:t>
            </a:r>
            <a:r>
              <a:rPr lang="en-US" sz="1800" b="1" dirty="0"/>
              <a:t>Parallel Ensemble Approach:</a:t>
            </a:r>
            <a:r>
              <a:rPr lang="en-US" sz="1800" dirty="0"/>
              <a:t> All five models </a:t>
            </a:r>
          </a:p>
          <a:p>
            <a:pPr marL="0" lvl="0" indent="0" algn="l" rtl="0">
              <a:lnSpc>
                <a:spcPct val="90000"/>
              </a:lnSpc>
              <a:spcBef>
                <a:spcPts val="1000"/>
              </a:spcBef>
              <a:spcAft>
                <a:spcPts val="0"/>
              </a:spcAft>
              <a:buClr>
                <a:schemeClr val="dk1"/>
              </a:buClr>
              <a:buSzPct val="100000"/>
              <a:buNone/>
            </a:pPr>
            <a:r>
              <a:rPr lang="en-US" sz="1800" dirty="0"/>
              <a:t>      (Random Forest, Gradient Boosting, AdaBoost, </a:t>
            </a:r>
          </a:p>
          <a:p>
            <a:pPr marL="0" lvl="0" indent="0" algn="l" rtl="0">
              <a:lnSpc>
                <a:spcPct val="90000"/>
              </a:lnSpc>
              <a:spcBef>
                <a:spcPts val="1000"/>
              </a:spcBef>
              <a:spcAft>
                <a:spcPts val="0"/>
              </a:spcAft>
              <a:buClr>
                <a:schemeClr val="dk1"/>
              </a:buClr>
              <a:buSzPct val="100000"/>
              <a:buNone/>
            </a:pPr>
            <a:r>
              <a:rPr lang="en-US" sz="1800" dirty="0"/>
              <a:t>      Logistic Regression, and SVC) were trained </a:t>
            </a:r>
          </a:p>
          <a:p>
            <a:pPr marL="0" lvl="0" indent="0" algn="l" rtl="0">
              <a:lnSpc>
                <a:spcPct val="90000"/>
              </a:lnSpc>
              <a:spcBef>
                <a:spcPts val="1000"/>
              </a:spcBef>
              <a:spcAft>
                <a:spcPts val="0"/>
              </a:spcAft>
              <a:buClr>
                <a:schemeClr val="dk1"/>
              </a:buClr>
              <a:buSzPct val="100000"/>
              <a:buNone/>
            </a:pPr>
            <a:r>
              <a:rPr lang="en-US" sz="1800" dirty="0"/>
              <a:t>      independently and combined using </a:t>
            </a:r>
            <a:r>
              <a:rPr lang="en-US" sz="1800" b="1" dirty="0"/>
              <a:t>soft voting</a:t>
            </a:r>
            <a:r>
              <a:rPr lang="en-US" sz="1800" dirty="0"/>
              <a:t>.</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b="1" dirty="0"/>
              <a:t>High Accuracy, Poor Recall:</a:t>
            </a:r>
            <a:r>
              <a:rPr lang="en-US" sz="1800" dirty="0"/>
              <a:t> While the model achieved </a:t>
            </a:r>
          </a:p>
          <a:p>
            <a:pPr marL="0" lvl="0" indent="0" algn="l" rtl="0">
              <a:lnSpc>
                <a:spcPct val="90000"/>
              </a:lnSpc>
              <a:spcBef>
                <a:spcPts val="1000"/>
              </a:spcBef>
              <a:spcAft>
                <a:spcPts val="0"/>
              </a:spcAft>
              <a:buClr>
                <a:schemeClr val="dk1"/>
              </a:buClr>
              <a:buSzPct val="100000"/>
              <a:buNone/>
            </a:pPr>
            <a:r>
              <a:rPr lang="en-US" sz="1800" b="1" dirty="0"/>
              <a:t>      70.3% accuracy</a:t>
            </a:r>
            <a:r>
              <a:rPr lang="en-US" sz="1800" dirty="0"/>
              <a:t>, it captured very few positive (risky) </a:t>
            </a:r>
          </a:p>
          <a:p>
            <a:pPr marL="0" lvl="0" indent="0" algn="l" rtl="0">
              <a:lnSpc>
                <a:spcPct val="90000"/>
              </a:lnSpc>
              <a:spcBef>
                <a:spcPts val="1000"/>
              </a:spcBef>
              <a:spcAft>
                <a:spcPts val="0"/>
              </a:spcAft>
              <a:buClr>
                <a:schemeClr val="dk1"/>
              </a:buClr>
              <a:buSzPct val="100000"/>
              <a:buNone/>
            </a:pPr>
            <a:r>
              <a:rPr lang="en-US" sz="1800" dirty="0"/>
              <a:t>      cases, with a recall of just </a:t>
            </a:r>
            <a:r>
              <a:rPr lang="en-US" sz="1800" b="1" dirty="0"/>
              <a:t>~1.2%</a:t>
            </a:r>
            <a:r>
              <a:rPr lang="en-US" sz="1800" dirty="0"/>
              <a:t>.</a:t>
            </a:r>
          </a:p>
          <a:p>
            <a:pPr marL="285750" indent="-285750">
              <a:buSzPct val="100000"/>
              <a:buFont typeface="Wingdings" panose="05000000000000000000" pitchFamily="2" charset="2"/>
              <a:buChar char="Ø"/>
            </a:pPr>
            <a:r>
              <a:rPr lang="en-US" sz="1800" dirty="0"/>
              <a:t> </a:t>
            </a:r>
            <a:r>
              <a:rPr lang="en-US" sz="1800" b="1" dirty="0"/>
              <a:t>Class Imbalance Effect:</a:t>
            </a:r>
            <a:r>
              <a:rPr lang="en-US" sz="1800" dirty="0"/>
              <a:t> Despite </a:t>
            </a:r>
            <a:r>
              <a:rPr lang="en-US" sz="1800" dirty="0" err="1"/>
              <a:t>ensembling</a:t>
            </a:r>
            <a:r>
              <a:rPr lang="en-US" sz="1800" dirty="0"/>
              <a:t>, the </a:t>
            </a:r>
          </a:p>
          <a:p>
            <a:pPr marL="0" indent="0">
              <a:buSzPct val="100000"/>
              <a:buNone/>
            </a:pPr>
            <a:r>
              <a:rPr lang="en-US" sz="1800" dirty="0"/>
              <a:t>      model still heavily favors the majority class, reflecting </a:t>
            </a:r>
          </a:p>
          <a:p>
            <a:pPr marL="0" indent="0">
              <a:buSzPct val="100000"/>
              <a:buNone/>
            </a:pPr>
            <a:r>
              <a:rPr lang="en-US" sz="1800" dirty="0"/>
              <a:t>      the persistent impact of </a:t>
            </a:r>
            <a:r>
              <a:rPr lang="en-US" sz="1800" b="1" dirty="0"/>
              <a:t>class imbalance</a:t>
            </a:r>
            <a:r>
              <a:rPr lang="en-US" sz="1800" dirty="0"/>
              <a:t>.</a:t>
            </a:r>
          </a:p>
        </p:txBody>
      </p:sp>
      <p:pic>
        <p:nvPicPr>
          <p:cNvPr id="4" name="Picture 3">
            <a:extLst>
              <a:ext uri="{FF2B5EF4-FFF2-40B4-BE49-F238E27FC236}">
                <a16:creationId xmlns:a16="http://schemas.microsoft.com/office/drawing/2014/main" id="{4E8B7F7A-19EA-4B5E-43C7-8DD8AB8F2847}"/>
              </a:ext>
            </a:extLst>
          </p:cNvPr>
          <p:cNvPicPr>
            <a:picLocks noChangeAspect="1"/>
          </p:cNvPicPr>
          <p:nvPr/>
        </p:nvPicPr>
        <p:blipFill>
          <a:blip r:embed="rId3"/>
          <a:stretch>
            <a:fillRect/>
          </a:stretch>
        </p:blipFill>
        <p:spPr>
          <a:xfrm>
            <a:off x="6357257" y="2122714"/>
            <a:ext cx="5268686" cy="3243943"/>
          </a:xfrm>
          <a:prstGeom prst="rect">
            <a:avLst/>
          </a:prstGeom>
        </p:spPr>
      </p:pic>
    </p:spTree>
    <p:extLst>
      <p:ext uri="{BB962C8B-B14F-4D97-AF65-F5344CB8AC3E}">
        <p14:creationId xmlns:p14="http://schemas.microsoft.com/office/powerpoint/2010/main" val="806422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634EBB7-8240-18D1-D6C1-2241ED43BD2C}"/>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8B880F53-EC37-E9D2-E8DC-752695842EEC}"/>
              </a:ext>
            </a:extLst>
          </p:cNvPr>
          <p:cNvSpPr txBox="1">
            <a:spLocks noGrp="1"/>
          </p:cNvSpPr>
          <p:nvPr>
            <p:ph type="body" idx="1"/>
          </p:nvPr>
        </p:nvSpPr>
        <p:spPr>
          <a:xfrm>
            <a:off x="653143" y="609600"/>
            <a:ext cx="10972800" cy="56061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Model Training</a:t>
            </a:r>
          </a:p>
          <a:p>
            <a:pPr marL="0" lvl="0" indent="0" algn="l" rtl="0">
              <a:lnSpc>
                <a:spcPct val="90000"/>
              </a:lnSpc>
              <a:spcBef>
                <a:spcPts val="1000"/>
              </a:spcBef>
              <a:spcAft>
                <a:spcPts val="0"/>
              </a:spcAft>
              <a:buClr>
                <a:schemeClr val="dk1"/>
              </a:buClr>
              <a:buSzPct val="100000"/>
              <a:buNone/>
            </a:pPr>
            <a:r>
              <a:rPr lang="en-IN" sz="2000" b="1" dirty="0">
                <a:solidFill>
                  <a:schemeClr val="tx1"/>
                </a:solidFill>
              </a:rPr>
              <a:t>Model – 6</a:t>
            </a:r>
          </a:p>
          <a:p>
            <a:pPr marL="0" lvl="0" indent="0" algn="l" rtl="0">
              <a:lnSpc>
                <a:spcPct val="90000"/>
              </a:lnSpc>
              <a:spcBef>
                <a:spcPts val="1000"/>
              </a:spcBef>
              <a:spcAft>
                <a:spcPts val="0"/>
              </a:spcAft>
              <a:buClr>
                <a:schemeClr val="dk1"/>
              </a:buClr>
              <a:buSzPct val="100000"/>
              <a:buNone/>
            </a:pPr>
            <a:r>
              <a:rPr lang="en-IN" sz="2000" b="1" u="sng" dirty="0">
                <a:solidFill>
                  <a:schemeClr val="tx1"/>
                </a:solidFill>
              </a:rPr>
              <a:t>Ensemble Stacking Classifier</a:t>
            </a:r>
            <a:r>
              <a:rPr lang="en-IN" sz="2000" b="1" dirty="0">
                <a:solidFill>
                  <a:schemeClr val="tx1"/>
                </a:solidFill>
              </a:rPr>
              <a:t>                                                  </a:t>
            </a:r>
            <a:r>
              <a:rPr lang="en-IN" sz="2000" b="1" u="sng" dirty="0">
                <a:solidFill>
                  <a:schemeClr val="tx1"/>
                </a:solidFill>
              </a:rPr>
              <a:t>Classification Report</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b="1" dirty="0"/>
              <a:t>Stacking Classifier</a:t>
            </a:r>
            <a:r>
              <a:rPr lang="en-US" sz="1800" dirty="0"/>
              <a:t> combines multiple base learners </a:t>
            </a:r>
          </a:p>
          <a:p>
            <a:pPr marL="0" lvl="0" indent="0" algn="l" rtl="0">
              <a:lnSpc>
                <a:spcPct val="90000"/>
              </a:lnSpc>
              <a:spcBef>
                <a:spcPts val="1000"/>
              </a:spcBef>
              <a:spcAft>
                <a:spcPts val="0"/>
              </a:spcAft>
              <a:buClr>
                <a:schemeClr val="dk1"/>
              </a:buClr>
              <a:buSzPct val="100000"/>
              <a:buNone/>
            </a:pPr>
            <a:r>
              <a:rPr lang="en-US" sz="1800" dirty="0"/>
              <a:t>     (RF, GB, AdaBoost, Logistic Regression, SVC) with a </a:t>
            </a:r>
          </a:p>
          <a:p>
            <a:pPr marL="0" lvl="0" indent="0" algn="l" rtl="0">
              <a:lnSpc>
                <a:spcPct val="90000"/>
              </a:lnSpc>
              <a:spcBef>
                <a:spcPts val="1000"/>
              </a:spcBef>
              <a:spcAft>
                <a:spcPts val="0"/>
              </a:spcAft>
              <a:buClr>
                <a:schemeClr val="dk1"/>
              </a:buClr>
              <a:buSzPct val="100000"/>
              <a:buNone/>
            </a:pPr>
            <a:r>
              <a:rPr lang="en-US" sz="1800" dirty="0"/>
              <a:t>     Logistic Regression as the meta-model.</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All base models are trained independently, and their </a:t>
            </a:r>
          </a:p>
          <a:p>
            <a:pPr marL="0" lvl="0" indent="0" algn="l" rtl="0">
              <a:lnSpc>
                <a:spcPct val="90000"/>
              </a:lnSpc>
              <a:spcBef>
                <a:spcPts val="1000"/>
              </a:spcBef>
              <a:spcAft>
                <a:spcPts val="0"/>
              </a:spcAft>
              <a:buClr>
                <a:schemeClr val="dk1"/>
              </a:buClr>
              <a:buSzPct val="100000"/>
              <a:buNone/>
            </a:pPr>
            <a:r>
              <a:rPr lang="en-US" sz="1800" dirty="0"/>
              <a:t>     predictions are used as inputs for the final estimator.</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Achieved </a:t>
            </a:r>
            <a:r>
              <a:rPr lang="en-US" sz="1800" b="1" dirty="0"/>
              <a:t>50.1% accuracy</a:t>
            </a:r>
            <a:r>
              <a:rPr lang="en-US" sz="1800" dirty="0"/>
              <a:t> and an </a:t>
            </a:r>
            <a:r>
              <a:rPr lang="en-US" sz="1800" b="1" dirty="0"/>
              <a:t>F1 Score of 0.35</a:t>
            </a:r>
            <a:r>
              <a:rPr lang="en-US" sz="1800" dirty="0"/>
              <a:t>, </a:t>
            </a:r>
          </a:p>
          <a:p>
            <a:pPr marL="0" lvl="0" indent="0" algn="l" rtl="0">
              <a:lnSpc>
                <a:spcPct val="90000"/>
              </a:lnSpc>
              <a:spcBef>
                <a:spcPts val="1000"/>
              </a:spcBef>
              <a:spcAft>
                <a:spcPts val="0"/>
              </a:spcAft>
              <a:buClr>
                <a:schemeClr val="dk1"/>
              </a:buClr>
              <a:buSzPct val="100000"/>
              <a:buNone/>
            </a:pPr>
            <a:r>
              <a:rPr lang="en-US" sz="1800" dirty="0"/>
              <a:t>     showing limited improvement despite using advanced </a:t>
            </a:r>
          </a:p>
          <a:p>
            <a:pPr marL="0" lvl="0" indent="0" algn="l" rtl="0">
              <a:lnSpc>
                <a:spcPct val="90000"/>
              </a:lnSpc>
              <a:spcBef>
                <a:spcPts val="1000"/>
              </a:spcBef>
              <a:spcAft>
                <a:spcPts val="0"/>
              </a:spcAft>
              <a:buClr>
                <a:schemeClr val="dk1"/>
              </a:buClr>
              <a:buSzPct val="100000"/>
              <a:buNone/>
            </a:pPr>
            <a:r>
              <a:rPr lang="en-US" sz="1800" dirty="0"/>
              <a:t>     </a:t>
            </a:r>
            <a:r>
              <a:rPr lang="en-US" sz="1800" dirty="0" err="1"/>
              <a:t>ensembling</a:t>
            </a:r>
            <a:r>
              <a:rPr lang="en-US" sz="1800" dirty="0"/>
              <a:t>.</a:t>
            </a: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r>
              <a:rPr lang="en-US" sz="1800" dirty="0"/>
              <a:t>Even with robust cross-validation (cv=5) and </a:t>
            </a:r>
          </a:p>
          <a:p>
            <a:pPr marL="0" lvl="0" indent="0" algn="l" rtl="0">
              <a:lnSpc>
                <a:spcPct val="90000"/>
              </a:lnSpc>
              <a:spcBef>
                <a:spcPts val="1000"/>
              </a:spcBef>
              <a:spcAft>
                <a:spcPts val="0"/>
              </a:spcAft>
              <a:buClr>
                <a:schemeClr val="dk1"/>
              </a:buClr>
              <a:buSzPct val="100000"/>
              <a:buNone/>
            </a:pPr>
            <a:r>
              <a:rPr lang="en-US" sz="1800" dirty="0"/>
              <a:t>     class-balanced meta-model, the performance was impacted by </a:t>
            </a:r>
            <a:r>
              <a:rPr lang="en-US" sz="1800" b="1" dirty="0"/>
              <a:t>severe class imbalance</a:t>
            </a:r>
            <a:r>
              <a:rPr lang="en-US" sz="1800" dirty="0"/>
              <a:t>.</a:t>
            </a:r>
          </a:p>
        </p:txBody>
      </p:sp>
      <p:pic>
        <p:nvPicPr>
          <p:cNvPr id="3" name="Picture 2">
            <a:extLst>
              <a:ext uri="{FF2B5EF4-FFF2-40B4-BE49-F238E27FC236}">
                <a16:creationId xmlns:a16="http://schemas.microsoft.com/office/drawing/2014/main" id="{7522CB3B-D99B-7372-8A28-32D2B7770882}"/>
              </a:ext>
            </a:extLst>
          </p:cNvPr>
          <p:cNvPicPr>
            <a:picLocks noChangeAspect="1"/>
          </p:cNvPicPr>
          <p:nvPr/>
        </p:nvPicPr>
        <p:blipFill>
          <a:blip r:embed="rId3"/>
          <a:stretch>
            <a:fillRect/>
          </a:stretch>
        </p:blipFill>
        <p:spPr>
          <a:xfrm>
            <a:off x="6167362" y="2114313"/>
            <a:ext cx="5371495" cy="3263229"/>
          </a:xfrm>
          <a:prstGeom prst="rect">
            <a:avLst/>
          </a:prstGeom>
        </p:spPr>
      </p:pic>
    </p:spTree>
    <p:extLst>
      <p:ext uri="{BB962C8B-B14F-4D97-AF65-F5344CB8AC3E}">
        <p14:creationId xmlns:p14="http://schemas.microsoft.com/office/powerpoint/2010/main" val="2774334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40931ED-368F-4CBC-7E58-9FDE80058872}"/>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C858D9BF-92FE-D913-0420-E6B17ED75A08}"/>
              </a:ext>
            </a:extLst>
          </p:cNvPr>
          <p:cNvSpPr txBox="1">
            <a:spLocks noGrp="1"/>
          </p:cNvSpPr>
          <p:nvPr>
            <p:ph type="body" idx="1"/>
          </p:nvPr>
        </p:nvSpPr>
        <p:spPr>
          <a:xfrm>
            <a:off x="653143" y="609600"/>
            <a:ext cx="10787743" cy="56061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Conclusion</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This project aimed to predict heart attack risk using machine learning models on a highly imbalanced healthcare dataset. </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Despite exploring a wide range of models—including logistic regression, decision trees, ensemble methods, and advanced stacking—the class imbalance significantly impacted performance, especially for the minority class. While some models showed promise in recall, overall precision and F1 scores remained moderate. </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This highlights the complexity of medical predictions and the need for more balanced data and advanced techniques. The project provided deep insights into model behavior under real-world data challenges.</a:t>
            </a:r>
            <a:endParaRPr lang="en-IN" sz="1800" b="1" dirty="0">
              <a:solidFill>
                <a:srgbClr val="FF0000"/>
              </a:solidFill>
            </a:endParaRPr>
          </a:p>
          <a:p>
            <a:pPr marL="285750" lvl="0" indent="-285750" algn="just" rtl="0">
              <a:lnSpc>
                <a:spcPct val="150000"/>
              </a:lnSpc>
              <a:spcBef>
                <a:spcPts val="1000"/>
              </a:spcBef>
              <a:spcAft>
                <a:spcPts val="0"/>
              </a:spcAft>
              <a:buClr>
                <a:schemeClr val="dk1"/>
              </a:buClr>
              <a:buSzPct val="100000"/>
              <a:buFont typeface="Wingdings" panose="05000000000000000000" pitchFamily="2" charset="2"/>
              <a:buChar char="Ø"/>
            </a:pPr>
            <a:endParaRPr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698480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8D51A0E-DADD-4FEF-CAB6-0440A00A7D64}"/>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F9BCC1A6-2418-9A49-D303-C3305C9345E0}"/>
              </a:ext>
            </a:extLst>
          </p:cNvPr>
          <p:cNvSpPr txBox="1">
            <a:spLocks noGrp="1"/>
          </p:cNvSpPr>
          <p:nvPr>
            <p:ph type="body" idx="1"/>
          </p:nvPr>
        </p:nvSpPr>
        <p:spPr>
          <a:xfrm>
            <a:off x="751114" y="587830"/>
            <a:ext cx="10689772" cy="56279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Challenges</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The major challenge I’ve faced throughout this project was severe class imbalance in the dataset. Despite experimenting with multiple techniques like SMOTE, class weighting, and advanced ensemble methods, the results remained same. </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Handling this imbalance effectively is still an open task, and I’m actively exploring better strategies to improve model performance.</a:t>
            </a:r>
            <a:endParaRPr lang="en-IN" sz="1800" b="1" dirty="0">
              <a:solidFill>
                <a:srgbClr val="FF0000"/>
              </a:solidFill>
            </a:endParaRPr>
          </a:p>
        </p:txBody>
      </p:sp>
    </p:spTree>
    <p:extLst>
      <p:ext uri="{BB962C8B-B14F-4D97-AF65-F5344CB8AC3E}">
        <p14:creationId xmlns:p14="http://schemas.microsoft.com/office/powerpoint/2010/main" val="720116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B1CDD54-D6EB-9983-C1BE-40A084AE552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6042689E-6833-261E-8593-AC6E05A8259E}"/>
              </a:ext>
            </a:extLst>
          </p:cNvPr>
          <p:cNvSpPr txBox="1">
            <a:spLocks noGrp="1"/>
          </p:cNvSpPr>
          <p:nvPr>
            <p:ph type="body" idx="1"/>
          </p:nvPr>
        </p:nvSpPr>
        <p:spPr>
          <a:xfrm>
            <a:off x="751114" y="587830"/>
            <a:ext cx="10689772" cy="56279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r>
              <a:rPr lang="en-IN" b="1" dirty="0">
                <a:solidFill>
                  <a:srgbClr val="FF0000"/>
                </a:solidFill>
              </a:rPr>
              <a:t>Experience</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Working on this project was an enriching and eye-opening experience. I not only deepened my technical skills—such as advanced model tuning, evaluation, and ensemble learning—but also gained a better understanding of the importance of problem framing, patience, and analytical thinking. This project truly tested my ability to manage setbacks and adapt strategies on the go.</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1800" dirty="0"/>
              <a:t>Unlike my previous four machine learning projects, this one stood out due to its complexity and unpredictability. It wasn’t just about applying models but understanding why they struggled. This made it feel more like a real-world data science problem, where perfect results aren't guaranteed, and finding insights is just as important as achieving high accuracy.</a:t>
            </a:r>
            <a:endParaRPr lang="en-IN" sz="1800" b="1" dirty="0">
              <a:solidFill>
                <a:srgbClr val="FF0000"/>
              </a:solidFill>
            </a:endParaRPr>
          </a:p>
          <a:p>
            <a:pPr marL="0" lvl="0" indent="0" algn="l" rtl="0">
              <a:lnSpc>
                <a:spcPct val="90000"/>
              </a:lnSpc>
              <a:spcBef>
                <a:spcPts val="1000"/>
              </a:spcBef>
              <a:spcAft>
                <a:spcPts val="0"/>
              </a:spcAft>
              <a:buClr>
                <a:schemeClr val="dk1"/>
              </a:buClr>
              <a:buSzPct val="100000"/>
              <a:buNone/>
            </a:pPr>
            <a:endParaRPr lang="en-IN" sz="1000" b="1" dirty="0">
              <a:solidFill>
                <a:srgbClr val="FF0000"/>
              </a:solidFill>
            </a:endParaRPr>
          </a:p>
          <a:p>
            <a:pPr marL="285750" lvl="0" indent="-285750" algn="l" rtl="0">
              <a:lnSpc>
                <a:spcPct val="90000"/>
              </a:lnSpc>
              <a:spcBef>
                <a:spcPts val="1000"/>
              </a:spcBef>
              <a:spcAft>
                <a:spcPts val="0"/>
              </a:spcAft>
              <a:buClr>
                <a:schemeClr val="dk1"/>
              </a:buClr>
              <a:buSzPct val="100000"/>
              <a:buFont typeface="Wingdings" panose="05000000000000000000" pitchFamily="2" charset="2"/>
              <a:buChar char="Ø"/>
            </a:pPr>
            <a:endParaRPr lang="en-IN" b="1" dirty="0"/>
          </a:p>
          <a:p>
            <a:pPr marL="0" lvl="0" indent="0" algn="l" rtl="0">
              <a:lnSpc>
                <a:spcPct val="90000"/>
              </a:lnSpc>
              <a:spcBef>
                <a:spcPts val="1000"/>
              </a:spcBef>
              <a:spcAft>
                <a:spcPts val="0"/>
              </a:spcAft>
              <a:buClr>
                <a:schemeClr val="dk1"/>
              </a:buClr>
              <a:buSzPct val="100000"/>
              <a:buNone/>
            </a:pPr>
            <a:endParaRPr lang="en-IN" b="1" dirty="0"/>
          </a:p>
          <a:p>
            <a:pPr marL="0" lvl="0" indent="0" algn="l" rtl="0">
              <a:lnSpc>
                <a:spcPct val="90000"/>
              </a:lnSpc>
              <a:spcBef>
                <a:spcPts val="1000"/>
              </a:spcBef>
              <a:spcAft>
                <a:spcPts val="0"/>
              </a:spcAft>
              <a:buClr>
                <a:schemeClr val="dk1"/>
              </a:buClr>
              <a:buSzPct val="100000"/>
              <a:buNone/>
            </a:pPr>
            <a:endParaRPr lang="en-IN" b="1"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933947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DD2543E-AE48-C10D-91A7-6D3BFD23D796}"/>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E5E46DC8-FBD4-FCBD-03FE-D1EC9BADE380}"/>
              </a:ext>
            </a:extLst>
          </p:cNvPr>
          <p:cNvSpPr txBox="1">
            <a:spLocks noGrp="1"/>
          </p:cNvSpPr>
          <p:nvPr>
            <p:ph type="body" idx="1"/>
          </p:nvPr>
        </p:nvSpPr>
        <p:spPr>
          <a:xfrm>
            <a:off x="-882274" y="-455270"/>
            <a:ext cx="12323159" cy="667101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ct val="100000"/>
              <a:buNone/>
            </a:pPr>
            <a:endParaRPr lang="en-IN" b="1" dirty="0"/>
          </a:p>
          <a:p>
            <a:pPr marL="0" lvl="0" indent="0" algn="l" rtl="0">
              <a:lnSpc>
                <a:spcPct val="90000"/>
              </a:lnSpc>
              <a:spcBef>
                <a:spcPts val="1000"/>
              </a:spcBef>
              <a:spcAft>
                <a:spcPts val="0"/>
              </a:spcAft>
              <a:buClr>
                <a:schemeClr val="dk1"/>
              </a:buClr>
              <a:buSzPct val="100000"/>
              <a:buNone/>
            </a:pPr>
            <a:endParaRPr lang="en-IN" b="1" dirty="0"/>
          </a:p>
          <a:p>
            <a:pPr marL="0" lvl="0" indent="0" algn="l" rtl="0">
              <a:lnSpc>
                <a:spcPct val="90000"/>
              </a:lnSpc>
              <a:spcBef>
                <a:spcPts val="1000"/>
              </a:spcBef>
              <a:spcAft>
                <a:spcPts val="0"/>
              </a:spcAft>
              <a:buClr>
                <a:schemeClr val="dk1"/>
              </a:buClr>
              <a:buSzPct val="100000"/>
              <a:buNone/>
            </a:pPr>
            <a:endParaRPr lang="en-IN" b="1" dirty="0"/>
          </a:p>
          <a:p>
            <a:pPr marL="0" lvl="0" indent="0" algn="l" rtl="0">
              <a:lnSpc>
                <a:spcPct val="90000"/>
              </a:lnSpc>
              <a:spcBef>
                <a:spcPts val="1000"/>
              </a:spcBef>
              <a:spcAft>
                <a:spcPts val="0"/>
              </a:spcAft>
              <a:buClr>
                <a:schemeClr val="dk1"/>
              </a:buClr>
              <a:buSzPct val="100000"/>
              <a:buNone/>
            </a:pPr>
            <a:r>
              <a:rPr lang="en-IN" b="1" dirty="0"/>
              <a:t>                                                        </a:t>
            </a:r>
            <a:endParaRPr dirty="0"/>
          </a:p>
        </p:txBody>
      </p:sp>
      <p:pic>
        <p:nvPicPr>
          <p:cNvPr id="2050" name="Picture 2" descr="Image result for q &amp; a image">
            <a:extLst>
              <a:ext uri="{FF2B5EF4-FFF2-40B4-BE49-F238E27FC236}">
                <a16:creationId xmlns:a16="http://schemas.microsoft.com/office/drawing/2014/main" id="{8D8B24AC-5F32-9EBB-F90F-2C145007E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6214" y="1051971"/>
            <a:ext cx="5279571" cy="3656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221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1" name="Google Shape;111;p4"/>
          <p:cNvSpPr txBox="1">
            <a:spLocks noGrp="1"/>
          </p:cNvSpPr>
          <p:nvPr>
            <p:ph type="body" idx="1"/>
          </p:nvPr>
        </p:nvSpPr>
        <p:spPr>
          <a:xfrm>
            <a:off x="609601" y="489858"/>
            <a:ext cx="11070770" cy="5725886"/>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ct val="100000"/>
              <a:buNone/>
            </a:pPr>
            <a:endParaRPr lang="en-IN" b="1" dirty="0"/>
          </a:p>
          <a:p>
            <a:pPr marL="0" lvl="0" indent="0" algn="just" rtl="0">
              <a:lnSpc>
                <a:spcPct val="90000"/>
              </a:lnSpc>
              <a:spcBef>
                <a:spcPts val="0"/>
              </a:spcBef>
              <a:spcAft>
                <a:spcPts val="0"/>
              </a:spcAft>
              <a:buClr>
                <a:schemeClr val="dk1"/>
              </a:buClr>
              <a:buSzPct val="100000"/>
              <a:buNone/>
            </a:pPr>
            <a:r>
              <a:rPr lang="en-IN" b="1" dirty="0">
                <a:solidFill>
                  <a:srgbClr val="FF0000"/>
                </a:solidFill>
              </a:rPr>
              <a:t>Business Problem</a:t>
            </a:r>
          </a:p>
          <a:p>
            <a:pPr marL="0" lvl="0" indent="0" algn="just" rtl="0">
              <a:lnSpc>
                <a:spcPct val="90000"/>
              </a:lnSpc>
              <a:spcBef>
                <a:spcPts val="0"/>
              </a:spcBef>
              <a:spcAft>
                <a:spcPts val="0"/>
              </a:spcAft>
              <a:buClr>
                <a:schemeClr val="dk1"/>
              </a:buClr>
              <a:buSzPct val="100000"/>
              <a:buNone/>
            </a:pPr>
            <a:endParaRPr lang="en-IN" b="1" dirty="0">
              <a:solidFill>
                <a:srgbClr val="FF0000"/>
              </a:solidFill>
            </a:endParaRPr>
          </a:p>
          <a:p>
            <a:pPr marL="285750" lvl="0" indent="-285750" algn="just" rtl="0">
              <a:lnSpc>
                <a:spcPct val="150000"/>
              </a:lnSpc>
              <a:spcBef>
                <a:spcPts val="0"/>
              </a:spcBef>
              <a:spcAft>
                <a:spcPts val="0"/>
              </a:spcAft>
              <a:buClr>
                <a:schemeClr val="dk1"/>
              </a:buClr>
              <a:buSzPct val="100000"/>
              <a:buFont typeface="Wingdings" panose="05000000000000000000" pitchFamily="2" charset="2"/>
              <a:buChar char="Ø"/>
            </a:pPr>
            <a:r>
              <a:rPr lang="en-US" sz="1800" dirty="0"/>
              <a:t>The problem statement is focused on </a:t>
            </a:r>
            <a:r>
              <a:rPr lang="en-US" sz="1800" b="1" dirty="0"/>
              <a:t>predicting the risk of heart attacks </a:t>
            </a:r>
            <a:r>
              <a:rPr lang="en-US" sz="1800" dirty="0"/>
              <a:t>in individuals by analyzing various health and lifestyle-related factors collected from a structured dataset.</a:t>
            </a:r>
          </a:p>
          <a:p>
            <a:pPr marL="285750" lvl="0" indent="-285750" algn="just" rtl="0">
              <a:lnSpc>
                <a:spcPct val="150000"/>
              </a:lnSpc>
              <a:spcBef>
                <a:spcPts val="0"/>
              </a:spcBef>
              <a:spcAft>
                <a:spcPts val="0"/>
              </a:spcAft>
              <a:buClr>
                <a:schemeClr val="dk1"/>
              </a:buClr>
              <a:buSzPct val="100000"/>
              <a:buFont typeface="Wingdings" panose="05000000000000000000" pitchFamily="2" charset="2"/>
              <a:buChar char="Ø"/>
            </a:pPr>
            <a:r>
              <a:rPr lang="en-US" sz="1800" dirty="0"/>
              <a:t>By examining features such as gender, smoking habits, alcohol consumption, previous heart attack history, blood pressure levels, diet scores, and more, the aim is solely to predict whether an individual is at risk of a heart attack or not using machine learning techniques.</a:t>
            </a:r>
            <a:endParaRPr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259687" y="1926949"/>
            <a:ext cx="4465643" cy="2834317"/>
          </a:xfrm>
          <a:prstGeom prst="rect">
            <a:avLst/>
          </a:prstGeom>
          <a:noFill/>
          <a:ln>
            <a:noFill/>
          </a:ln>
        </p:spPr>
      </p:pic>
      <p:sp>
        <p:nvSpPr>
          <p:cNvPr id="117" name="Google Shape;117;p5"/>
          <p:cNvSpPr txBox="1"/>
          <p:nvPr/>
        </p:nvSpPr>
        <p:spPr>
          <a:xfrm>
            <a:off x="1244600" y="2997200"/>
            <a:ext cx="3661836" cy="144417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dirty="0">
                <a:solidFill>
                  <a:srgbClr val="C00000"/>
                </a:solidFill>
                <a:latin typeface="Libre Baskerville"/>
                <a:ea typeface="Libre Baskerville"/>
                <a:cs typeface="Libre Baskerville"/>
                <a:sym typeface="Libre Baskerville"/>
              </a:rPr>
              <a:t>THANK               YOU</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6BBDF68-C1B9-6958-7DB5-910570041ABA}"/>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B1E08D2E-8B06-5FAE-81E6-3D4500774199}"/>
              </a:ext>
            </a:extLst>
          </p:cNvPr>
          <p:cNvSpPr txBox="1">
            <a:spLocks noGrp="1"/>
          </p:cNvSpPr>
          <p:nvPr>
            <p:ph type="body" idx="1"/>
          </p:nvPr>
        </p:nvSpPr>
        <p:spPr>
          <a:xfrm>
            <a:off x="609601" y="489858"/>
            <a:ext cx="11070770" cy="5725886"/>
          </a:xfrm>
          <a:prstGeom prst="rect">
            <a:avLst/>
          </a:prstGeom>
          <a:noFill/>
          <a:ln>
            <a:noFill/>
          </a:ln>
        </p:spPr>
        <p:txBody>
          <a:bodyPr spcFirstLastPara="1" wrap="square" lIns="91425" tIns="45700" rIns="91425" bIns="45700" anchor="t" anchorCtr="0">
            <a:normAutofit/>
          </a:bodyPr>
          <a:lstStyle/>
          <a:p>
            <a:pPr marL="97790" lvl="0" indent="0" algn="l" rtl="0">
              <a:lnSpc>
                <a:spcPct val="90000"/>
              </a:lnSpc>
              <a:spcBef>
                <a:spcPts val="1000"/>
              </a:spcBef>
              <a:spcAft>
                <a:spcPts val="0"/>
              </a:spcAft>
              <a:buClr>
                <a:schemeClr val="dk1"/>
              </a:buClr>
              <a:buSzPct val="100000"/>
              <a:buNone/>
            </a:pPr>
            <a:r>
              <a:rPr lang="en-IN" b="1" dirty="0">
                <a:solidFill>
                  <a:srgbClr val="FF0000"/>
                </a:solidFill>
              </a:rPr>
              <a:t>Use Cases</a:t>
            </a:r>
          </a:p>
          <a:p>
            <a:pPr marL="97790" lvl="0" indent="0" algn="l" rtl="0">
              <a:lnSpc>
                <a:spcPct val="90000"/>
              </a:lnSpc>
              <a:spcBef>
                <a:spcPts val="1000"/>
              </a:spcBef>
              <a:spcAft>
                <a:spcPts val="0"/>
              </a:spcAft>
              <a:buClr>
                <a:schemeClr val="dk1"/>
              </a:buClr>
              <a:buSzPct val="100000"/>
              <a:buNone/>
            </a:pPr>
            <a:endParaRPr lang="en-IN" sz="1800" b="1" dirty="0">
              <a:solidFill>
                <a:srgbClr val="FF0000"/>
              </a:solidFill>
            </a:endParaRPr>
          </a:p>
          <a:p>
            <a:pPr>
              <a:buFont typeface="Wingdings" panose="05000000000000000000" pitchFamily="2" charset="2"/>
              <a:buChar char="Ø"/>
            </a:pPr>
            <a:r>
              <a:rPr lang="en-US" sz="1800" b="1" dirty="0"/>
              <a:t>1. </a:t>
            </a:r>
            <a:r>
              <a:rPr lang="en-IN" sz="1800" b="1" dirty="0"/>
              <a:t>Health Trend Analysis</a:t>
            </a:r>
            <a:endParaRPr lang="en-US" sz="1800" b="1" dirty="0"/>
          </a:p>
          <a:p>
            <a:r>
              <a:rPr lang="en-US" sz="1800" dirty="0"/>
              <a:t>Identify patterns and trends in heart attack risks across different age groups, genders, and geographical areas to better understand vulnerable populations.</a:t>
            </a:r>
          </a:p>
          <a:p>
            <a:pPr>
              <a:buFont typeface="Wingdings" panose="05000000000000000000" pitchFamily="2" charset="2"/>
              <a:buChar char="Ø"/>
            </a:pPr>
            <a:r>
              <a:rPr lang="en-US" sz="1800" b="1" dirty="0"/>
              <a:t>2. </a:t>
            </a:r>
            <a:r>
              <a:rPr lang="en-IN" sz="1800" b="1" dirty="0"/>
              <a:t>Preventive Healthcare Actions</a:t>
            </a:r>
            <a:endParaRPr lang="en-US" sz="1800" b="1" dirty="0"/>
          </a:p>
          <a:p>
            <a:r>
              <a:rPr lang="en-US" sz="1800" dirty="0"/>
              <a:t>Support individuals and healthcare professionals in making informed, measurable decisions aimed at reducing heart attack risks through targeted lifestyle and medical interventions.</a:t>
            </a:r>
          </a:p>
          <a:p>
            <a:pPr>
              <a:buFont typeface="Wingdings" panose="05000000000000000000" pitchFamily="2" charset="2"/>
              <a:buChar char="Ø"/>
            </a:pPr>
            <a:r>
              <a:rPr lang="en-US" sz="1800" b="1" dirty="0"/>
              <a:t>3. </a:t>
            </a:r>
            <a:r>
              <a:rPr lang="en-IN" sz="1800" b="1" dirty="0"/>
              <a:t>Policy and Infrastructure Planning</a:t>
            </a:r>
            <a:endParaRPr lang="en-US" sz="1800" b="1" dirty="0"/>
          </a:p>
          <a:p>
            <a:r>
              <a:rPr lang="en-US" sz="1800" dirty="0"/>
              <a:t>Assist healthcare departments and government bodies in identifying high-risk zones and populations, thereby enabling the effective allocation of health resources and infrastructure.</a:t>
            </a:r>
          </a:p>
          <a:p>
            <a:pPr>
              <a:buFont typeface="Wingdings" panose="05000000000000000000" pitchFamily="2" charset="2"/>
              <a:buChar char="Ø"/>
            </a:pPr>
            <a:r>
              <a:rPr lang="en-US" sz="1800" b="1" dirty="0"/>
              <a:t>4. </a:t>
            </a:r>
            <a:r>
              <a:rPr lang="en-IN" sz="1800" b="1" dirty="0"/>
              <a:t>Future Technological Advancements</a:t>
            </a:r>
            <a:endParaRPr lang="en-US" sz="1800" b="1" dirty="0"/>
          </a:p>
          <a:p>
            <a:r>
              <a:rPr lang="en-US" sz="1800" dirty="0"/>
              <a:t>Lay the foundation for developing more advanced, real-time predictive systems that can save lives by enabling early detection and reducing diagnosis time through automation and AI-driven insights.</a:t>
            </a:r>
          </a:p>
          <a:p>
            <a:pPr marL="97790" lvl="0" indent="0" algn="l" rtl="0">
              <a:lnSpc>
                <a:spcPct val="90000"/>
              </a:lnSpc>
              <a:spcBef>
                <a:spcPts val="1000"/>
              </a:spcBef>
              <a:spcAft>
                <a:spcPts val="0"/>
              </a:spcAft>
              <a:buClr>
                <a:schemeClr val="dk1"/>
              </a:buClr>
              <a:buSzPct val="100000"/>
              <a:buNone/>
            </a:pPr>
            <a:endParaRPr sz="1800" dirty="0"/>
          </a:p>
        </p:txBody>
      </p:sp>
    </p:spTree>
    <p:extLst>
      <p:ext uri="{BB962C8B-B14F-4D97-AF65-F5344CB8AC3E}">
        <p14:creationId xmlns:p14="http://schemas.microsoft.com/office/powerpoint/2010/main" val="3480186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8E9BEB6-7438-D430-8D1E-92AD2CFEF6E7}"/>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A538B020-8FD6-502E-147E-25175FE9652B}"/>
              </a:ext>
            </a:extLst>
          </p:cNvPr>
          <p:cNvSpPr txBox="1">
            <a:spLocks noGrp="1"/>
          </p:cNvSpPr>
          <p:nvPr>
            <p:ph type="body" idx="1"/>
          </p:nvPr>
        </p:nvSpPr>
        <p:spPr>
          <a:xfrm>
            <a:off x="609601" y="489858"/>
            <a:ext cx="11070770" cy="5725886"/>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1000"/>
              </a:spcBef>
              <a:spcAft>
                <a:spcPts val="0"/>
              </a:spcAft>
              <a:buClr>
                <a:schemeClr val="dk1"/>
              </a:buClr>
              <a:buSzPct val="100000"/>
              <a:buNone/>
            </a:pPr>
            <a:r>
              <a:rPr lang="en-US" b="1" dirty="0">
                <a:solidFill>
                  <a:srgbClr val="FF0000"/>
                </a:solidFill>
              </a:rPr>
              <a:t>Objective of the Project</a:t>
            </a:r>
            <a:endParaRPr lang="en-US" dirty="0">
              <a:solidFill>
                <a:srgbClr val="FF0000"/>
              </a:solidFill>
            </a:endParaRPr>
          </a:p>
          <a:p>
            <a:pPr>
              <a:lnSpc>
                <a:spcPct val="150000"/>
              </a:lnSpc>
              <a:buNone/>
            </a:pPr>
            <a:r>
              <a:rPr lang="en-US" sz="1800" dirty="0"/>
              <a:t>The objective of this project is to:</a:t>
            </a:r>
          </a:p>
          <a:p>
            <a:pPr>
              <a:lnSpc>
                <a:spcPct val="150000"/>
              </a:lnSpc>
              <a:buFont typeface="Wingdings" panose="05000000000000000000" pitchFamily="2" charset="2"/>
              <a:buChar char="Ø"/>
            </a:pPr>
            <a:r>
              <a:rPr lang="en-US" sz="1800" b="1" dirty="0"/>
              <a:t>Collect and analyze </a:t>
            </a:r>
            <a:r>
              <a:rPr lang="en-US" sz="1800" dirty="0"/>
              <a:t>individual health and lifestyle-related data to build a predictive system that predicts the likelihood of a heart attack occurrence.</a:t>
            </a:r>
          </a:p>
          <a:p>
            <a:pPr algn="just">
              <a:lnSpc>
                <a:spcPct val="150000"/>
              </a:lnSpc>
              <a:buFont typeface="Wingdings" panose="05000000000000000000" pitchFamily="2" charset="2"/>
              <a:buChar char="Ø"/>
            </a:pPr>
            <a:r>
              <a:rPr lang="en-US" sz="1800" dirty="0"/>
              <a:t>The next step involves performing </a:t>
            </a:r>
            <a:r>
              <a:rPr lang="en-US" sz="1800" b="1" dirty="0"/>
              <a:t>data cleaning </a:t>
            </a:r>
            <a:r>
              <a:rPr lang="en-US" sz="1800" dirty="0"/>
              <a:t>and</a:t>
            </a:r>
            <a:r>
              <a:rPr lang="en-US" sz="1800" b="1" dirty="0"/>
              <a:t> exploratory data analysis </a:t>
            </a:r>
            <a:r>
              <a:rPr lang="en-US" sz="1800" dirty="0"/>
              <a:t>to handle missing values, remove duplicates, and uncover patterns among features such as age, gender, smoking habits, alcohol consumption, blood pressure, and diet scores.</a:t>
            </a:r>
          </a:p>
          <a:p>
            <a:pPr marL="114300" indent="0">
              <a:lnSpc>
                <a:spcPct val="150000"/>
              </a:lnSpc>
              <a:buNone/>
            </a:pPr>
            <a:r>
              <a:rPr lang="en-IN" sz="1800" dirty="0"/>
              <a:t>Data Preprocessing  &amp; Modelling:</a:t>
            </a:r>
          </a:p>
          <a:p>
            <a:pPr>
              <a:lnSpc>
                <a:spcPct val="150000"/>
              </a:lnSpc>
              <a:buFont typeface="Wingdings" panose="05000000000000000000" pitchFamily="2" charset="2"/>
              <a:buChar char="Ø"/>
            </a:pPr>
            <a:r>
              <a:rPr lang="en-US" sz="1800" dirty="0"/>
              <a:t>Relevant </a:t>
            </a:r>
            <a:r>
              <a:rPr lang="en-US" sz="1800" b="1" dirty="0"/>
              <a:t>preprocessing</a:t>
            </a:r>
            <a:r>
              <a:rPr lang="en-US" sz="1800" dirty="0"/>
              <a:t> techniques such as </a:t>
            </a:r>
            <a:r>
              <a:rPr lang="en-US" sz="1800" b="1" dirty="0"/>
              <a:t>encoding categorical variables </a:t>
            </a:r>
            <a:r>
              <a:rPr lang="en-US" sz="1800" dirty="0"/>
              <a:t>and </a:t>
            </a:r>
            <a:r>
              <a:rPr lang="en-US" sz="1800" b="1" dirty="0"/>
              <a:t>scaling numerical features </a:t>
            </a:r>
            <a:r>
              <a:rPr lang="en-US" sz="1800" dirty="0"/>
              <a:t>are applied to prepare the data for machine learning.</a:t>
            </a:r>
          </a:p>
          <a:p>
            <a:pPr>
              <a:lnSpc>
                <a:spcPct val="150000"/>
              </a:lnSpc>
              <a:buFont typeface="Wingdings" panose="05000000000000000000" pitchFamily="2" charset="2"/>
              <a:buChar char="Ø"/>
            </a:pPr>
            <a:r>
              <a:rPr lang="en-US" sz="1800" dirty="0"/>
              <a:t>Classification </a:t>
            </a:r>
            <a:r>
              <a:rPr lang="en-US" sz="1800" b="1" dirty="0"/>
              <a:t>algorithms</a:t>
            </a:r>
            <a:r>
              <a:rPr lang="en-US" sz="1800" dirty="0"/>
              <a:t> are then </a:t>
            </a:r>
            <a:r>
              <a:rPr lang="en-US" sz="1800" b="1" dirty="0"/>
              <a:t>trained and evaluated </a:t>
            </a:r>
            <a:r>
              <a:rPr lang="en-US" sz="1800" dirty="0"/>
              <a:t>to build a model that predicts heart attack risk, with key insights visualized through graphs and metrics for interpretation.</a:t>
            </a:r>
          </a:p>
        </p:txBody>
      </p:sp>
    </p:spTree>
    <p:extLst>
      <p:ext uri="{BB962C8B-B14F-4D97-AF65-F5344CB8AC3E}">
        <p14:creationId xmlns:p14="http://schemas.microsoft.com/office/powerpoint/2010/main" val="4092651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588E4B2-211C-4072-FAC0-218582D2DFBE}"/>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A760B790-46DA-1F79-1B2E-439227D14C71}"/>
              </a:ext>
            </a:extLst>
          </p:cNvPr>
          <p:cNvSpPr txBox="1">
            <a:spLocks noGrp="1"/>
          </p:cNvSpPr>
          <p:nvPr>
            <p:ph type="body" idx="1"/>
          </p:nvPr>
        </p:nvSpPr>
        <p:spPr>
          <a:xfrm>
            <a:off x="566057" y="457200"/>
            <a:ext cx="11136087" cy="5780313"/>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lnSpc>
                <a:spcPct val="90000"/>
              </a:lnSpc>
              <a:spcBef>
                <a:spcPts val="1000"/>
              </a:spcBef>
              <a:spcAft>
                <a:spcPts val="0"/>
              </a:spcAft>
              <a:buClr>
                <a:schemeClr val="dk1"/>
              </a:buClr>
              <a:buSzPct val="100000"/>
              <a:buNone/>
            </a:pPr>
            <a:r>
              <a:rPr lang="en-IN" sz="3600" b="1" dirty="0">
                <a:solidFill>
                  <a:srgbClr val="FF0000"/>
                </a:solidFill>
              </a:rPr>
              <a:t>Data Source: </a:t>
            </a:r>
          </a:p>
          <a:p>
            <a:pPr marL="0" indent="0">
              <a:lnSpc>
                <a:spcPct val="150000"/>
              </a:lnSpc>
              <a:buSzPct val="100000"/>
              <a:buNone/>
            </a:pPr>
            <a:r>
              <a:rPr lang="en-US" sz="2200" dirty="0"/>
              <a:t>The dataset used in this project is publicly available on </a:t>
            </a:r>
            <a:r>
              <a:rPr lang="en-US" sz="2200" b="1" dirty="0"/>
              <a:t>Kaggle</a:t>
            </a:r>
            <a:r>
              <a:rPr lang="en-US" sz="2200" dirty="0"/>
              <a:t>, a popular platform for data science and machine learning datasets.</a:t>
            </a:r>
            <a:endParaRPr lang="en-IN" sz="2200" b="1" dirty="0"/>
          </a:p>
          <a:p>
            <a:pPr marL="0" indent="0">
              <a:buSzPct val="100000"/>
              <a:buNone/>
            </a:pPr>
            <a:r>
              <a:rPr lang="en-IN" sz="2200" b="1" dirty="0"/>
              <a:t>Dataset Link :-  </a:t>
            </a:r>
            <a:r>
              <a:rPr lang="en-IN" sz="2200" dirty="0">
                <a:hlinkClick r:id="rId3"/>
              </a:rPr>
              <a:t>Heart Attack Risk Prediction Dataset on Kaggle</a:t>
            </a:r>
            <a:endParaRPr sz="2200" dirty="0"/>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2200" dirty="0"/>
              <a:t>This dataset provides detailed health-related information of individuals from various Indian states, capturing key demographic details, lifestyle habits, medical history, and access to healthcare.</a:t>
            </a:r>
          </a:p>
          <a:p>
            <a:pPr marL="285750" lvl="0" indent="-285750" algn="l" rtl="0">
              <a:lnSpc>
                <a:spcPct val="150000"/>
              </a:lnSpc>
              <a:spcBef>
                <a:spcPts val="1000"/>
              </a:spcBef>
              <a:spcAft>
                <a:spcPts val="0"/>
              </a:spcAft>
              <a:buClr>
                <a:schemeClr val="dk1"/>
              </a:buClr>
              <a:buSzPct val="100000"/>
              <a:buFont typeface="Wingdings" panose="05000000000000000000" pitchFamily="2" charset="2"/>
              <a:buChar char="Ø"/>
            </a:pPr>
            <a:r>
              <a:rPr lang="en-US" sz="2200" dirty="0"/>
              <a:t>It is specifically designed to support heart attack risk prediction and cardiovascular disease research within the Indian population, offering valuable insights into common risk factors.</a:t>
            </a:r>
          </a:p>
          <a:p>
            <a:pPr marL="0" lvl="0" indent="0" algn="l" rtl="0">
              <a:lnSpc>
                <a:spcPct val="150000"/>
              </a:lnSpc>
              <a:spcBef>
                <a:spcPts val="1000"/>
              </a:spcBef>
              <a:spcAft>
                <a:spcPts val="0"/>
              </a:spcAft>
              <a:buClr>
                <a:schemeClr val="dk1"/>
              </a:buClr>
              <a:buSzPct val="100000"/>
              <a:buNone/>
            </a:pPr>
            <a:r>
              <a:rPr lang="en-US" sz="2200" b="1" u="sng" dirty="0"/>
              <a:t>Summary of the Data:</a:t>
            </a:r>
          </a:p>
          <a:p>
            <a:pPr marL="342900" lvl="0" algn="l" rtl="0">
              <a:lnSpc>
                <a:spcPct val="150000"/>
              </a:lnSpc>
              <a:spcBef>
                <a:spcPts val="1000"/>
              </a:spcBef>
              <a:spcAft>
                <a:spcPts val="0"/>
              </a:spcAft>
              <a:buClr>
                <a:schemeClr val="dk1"/>
              </a:buClr>
              <a:buSzPct val="100000"/>
              <a:buFont typeface="Wingdings" panose="05000000000000000000" pitchFamily="2" charset="2"/>
              <a:buChar char="Ø"/>
            </a:pPr>
            <a:r>
              <a:rPr lang="en-US" sz="2200" dirty="0"/>
              <a:t>The dataset has </a:t>
            </a:r>
            <a:r>
              <a:rPr lang="en-US" sz="2200" b="1" dirty="0"/>
              <a:t>10,000 rows and 26 columns</a:t>
            </a:r>
            <a:r>
              <a:rPr lang="en-US" sz="2200" dirty="0"/>
              <a:t>, which include information about people's health, lifestyle, and other factors that can affect the risk of a heart attack.</a:t>
            </a:r>
          </a:p>
          <a:p>
            <a:pPr marL="342900" lvl="0" algn="l" rtl="0">
              <a:lnSpc>
                <a:spcPct val="150000"/>
              </a:lnSpc>
              <a:spcBef>
                <a:spcPts val="1000"/>
              </a:spcBef>
              <a:spcAft>
                <a:spcPts val="0"/>
              </a:spcAft>
              <a:buClr>
                <a:schemeClr val="dk1"/>
              </a:buClr>
              <a:buSzPct val="100000"/>
              <a:buFont typeface="Wingdings" panose="05000000000000000000" pitchFamily="2" charset="2"/>
              <a:buChar char="Ø"/>
            </a:pPr>
            <a:r>
              <a:rPr lang="en-US" sz="2200" dirty="0"/>
              <a:t>However, some columns in the dataset were not very important for training the model and could affect its performance. So, they were removed to keep the model focused, faster, and aligned with the project's main goals.</a:t>
            </a:r>
            <a:endParaRPr sz="2200" b="1" u="sng" dirty="0"/>
          </a:p>
          <a:p>
            <a:pPr marL="228600" lvl="0" indent="-130810"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254583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6309E23-1FDD-B742-41E2-4E36747EF633}"/>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27774339-8017-7E07-5E00-7C5805E95763}"/>
              </a:ext>
            </a:extLst>
          </p:cNvPr>
          <p:cNvSpPr txBox="1">
            <a:spLocks noGrp="1"/>
          </p:cNvSpPr>
          <p:nvPr>
            <p:ph type="body" idx="1"/>
          </p:nvPr>
        </p:nvSpPr>
        <p:spPr>
          <a:xfrm>
            <a:off x="587829" y="511629"/>
            <a:ext cx="11114315" cy="5704115"/>
          </a:xfrm>
          <a:prstGeom prst="rect">
            <a:avLst/>
          </a:prstGeom>
          <a:noFill/>
          <a:ln>
            <a:noFill/>
          </a:ln>
        </p:spPr>
        <p:txBody>
          <a:bodyPr spcFirstLastPara="1" wrap="square" lIns="91425" tIns="45700" rIns="91425" bIns="45700" anchor="t" anchorCtr="0">
            <a:normAutofit/>
          </a:bodyPr>
          <a:lstStyle/>
          <a:p>
            <a:pPr marL="0" indent="0">
              <a:buSzPct val="100000"/>
              <a:buNone/>
            </a:pPr>
            <a:r>
              <a:rPr lang="en-IN" b="1" dirty="0">
                <a:solidFill>
                  <a:srgbClr val="FF0000"/>
                </a:solidFill>
              </a:rPr>
              <a:t>Initial Data Exploration &amp; Cleaning Steps</a:t>
            </a:r>
            <a:endParaRPr lang="en-IN" dirty="0">
              <a:solidFill>
                <a:srgbClr val="FF0000"/>
              </a:solidFill>
            </a:endParaRPr>
          </a:p>
          <a:p>
            <a:pPr marL="0" lvl="0" indent="0" algn="l" rtl="0">
              <a:lnSpc>
                <a:spcPct val="90000"/>
              </a:lnSpc>
              <a:spcBef>
                <a:spcPts val="1000"/>
              </a:spcBef>
              <a:spcAft>
                <a:spcPts val="0"/>
              </a:spcAft>
              <a:buClr>
                <a:schemeClr val="dk1"/>
              </a:buClr>
              <a:buSzPct val="100000"/>
              <a:buNone/>
            </a:pPr>
            <a:endParaRPr sz="1500" dirty="0"/>
          </a:p>
          <a:p>
            <a:pPr marL="0" lvl="0" indent="0" algn="l" rtl="0">
              <a:lnSpc>
                <a:spcPct val="90000"/>
              </a:lnSpc>
              <a:spcBef>
                <a:spcPts val="1000"/>
              </a:spcBef>
              <a:spcAft>
                <a:spcPts val="0"/>
              </a:spcAft>
              <a:buClr>
                <a:schemeClr val="dk1"/>
              </a:buClr>
              <a:buSzPct val="100000"/>
              <a:buNone/>
            </a:pPr>
            <a:endParaRPr sz="1500" b="1" dirty="0"/>
          </a:p>
          <a:p>
            <a:pPr marL="228600" lvl="0" indent="-130810" algn="l" rtl="0">
              <a:lnSpc>
                <a:spcPct val="90000"/>
              </a:lnSpc>
              <a:spcBef>
                <a:spcPts val="1000"/>
              </a:spcBef>
              <a:spcAft>
                <a:spcPts val="0"/>
              </a:spcAft>
              <a:buClr>
                <a:schemeClr val="dk1"/>
              </a:buClr>
              <a:buSzPct val="100000"/>
              <a:buNone/>
            </a:pPr>
            <a:endParaRPr dirty="0"/>
          </a:p>
        </p:txBody>
      </p:sp>
      <p:sp>
        <p:nvSpPr>
          <p:cNvPr id="3" name="Rectangle 2">
            <a:extLst>
              <a:ext uri="{FF2B5EF4-FFF2-40B4-BE49-F238E27FC236}">
                <a16:creationId xmlns:a16="http://schemas.microsoft.com/office/drawing/2014/main" id="{15A98004-C74A-E86A-6D60-4C0D2CCF02A8}"/>
              </a:ext>
            </a:extLst>
          </p:cNvPr>
          <p:cNvSpPr>
            <a:spLocks noChangeArrowheads="1"/>
          </p:cNvSpPr>
          <p:nvPr/>
        </p:nvSpPr>
        <p:spPr bwMode="auto">
          <a:xfrm rot="10800000" flipV="1">
            <a:off x="489856" y="1204193"/>
            <a:ext cx="11016342"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800" dirty="0">
                <a:latin typeface="Calibri" panose="020F0502020204030204" pitchFamily="34" charset="0"/>
                <a:ea typeface="Calibri" panose="020F0502020204030204" pitchFamily="34" charset="0"/>
                <a:cs typeface="Calibri" panose="020F0502020204030204" pitchFamily="34" charset="0"/>
              </a:rPr>
              <a:t>Started by exploring the dataset to understand its structure, the types of data available, and the overall quality.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800" dirty="0">
                <a:latin typeface="Calibri" panose="020F0502020204030204" pitchFamily="34" charset="0"/>
                <a:ea typeface="Calibri" panose="020F0502020204030204" pitchFamily="34" charset="0"/>
                <a:cs typeface="Calibri" panose="020F0502020204030204" pitchFamily="34" charset="0"/>
              </a:rPr>
              <a:t>Reviewed each column to assess its relevance to the heart attack prediction use case, identifying which features were meaningful.</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sz="1800" dirty="0">
                <a:latin typeface="Calibri" panose="020F0502020204030204" pitchFamily="34" charset="0"/>
                <a:ea typeface="Calibri" panose="020F0502020204030204" pitchFamily="34" charset="0"/>
                <a:cs typeface="Calibri" panose="020F0502020204030204" pitchFamily="34" charset="0"/>
              </a:rPr>
              <a:t>Identified a few columns that were not useful for model training and could negatively impact performance. These were dropped to keep the model efficient and focused.</a:t>
            </a:r>
          </a:p>
          <a:p>
            <a:pPr marR="0" lvl="0" algn="just" defTabSz="914400" rtl="0" eaLnBrk="0" fontAlgn="base" latinLnBrk="0" hangingPunct="0">
              <a:lnSpc>
                <a:spcPct val="150000"/>
              </a:lnSpc>
              <a:spcBef>
                <a:spcPct val="0"/>
              </a:spcBef>
              <a:spcAft>
                <a:spcPct val="0"/>
              </a:spcAft>
              <a:buClrTx/>
              <a:buSzTx/>
              <a:tabLst/>
            </a:pPr>
            <a:r>
              <a:rPr lang="en-US" sz="1800" b="1" dirty="0">
                <a:latin typeface="Calibri" panose="020F0502020204030204" pitchFamily="34" charset="0"/>
                <a:ea typeface="Calibri" panose="020F0502020204030204" pitchFamily="34" charset="0"/>
                <a:cs typeface="Calibri" panose="020F0502020204030204" pitchFamily="34" charset="0"/>
              </a:rPr>
              <a:t>     Dropped Columns:</a:t>
            </a:r>
          </a:p>
          <a:p>
            <a:pPr algn="just" eaLnBrk="0" fontAlgn="base" hangingPunct="0">
              <a:lnSpc>
                <a:spcPct val="150000"/>
              </a:lnSpc>
              <a:spcBef>
                <a:spcPct val="0"/>
              </a:spcBef>
              <a:spcAft>
                <a:spcPct val="0"/>
              </a:spcAft>
              <a:buClrTx/>
            </a:pP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Patient_ID</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State_Name</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LDL_Level</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HDL_Level</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Healthcare_Access</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Annual_Income</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Health_Insurance</a:t>
            </a:r>
            <a:r>
              <a:rPr lang="en-IN" sz="1800" dirty="0">
                <a:latin typeface="Calibri" panose="020F0502020204030204" pitchFamily="34" charset="0"/>
                <a:ea typeface="Calibri" panose="020F0502020204030204" pitchFamily="34" charset="0"/>
                <a:cs typeface="Calibri" panose="020F0502020204030204" pitchFamily="34" charset="0"/>
              </a:rPr>
              <a:t>’]</a:t>
            </a:r>
          </a:p>
          <a:p>
            <a:pPr marL="285750" indent="-285750" algn="just" eaLnBrk="0" fontAlgn="base" hangingPunct="0">
              <a:lnSpc>
                <a:spcPct val="150000"/>
              </a:lnSpc>
              <a:spcBef>
                <a:spcPct val="0"/>
              </a:spcBef>
              <a:spcAft>
                <a:spcPct val="0"/>
              </a:spcAft>
              <a:buClrTx/>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Checked for missing values and duplicate entries to ensure the dataset was clean and ready for analysis.</a:t>
            </a:r>
          </a:p>
          <a:p>
            <a:pPr marL="285750" indent="-285750" algn="just" eaLnBrk="0" fontAlgn="base" hangingPunct="0">
              <a:lnSpc>
                <a:spcPct val="150000"/>
              </a:lnSpc>
              <a:spcBef>
                <a:spcPct val="0"/>
              </a:spcBef>
              <a:spcAft>
                <a:spcPct val="0"/>
              </a:spcAft>
              <a:buClrTx/>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Confirmed that the dataset had </a:t>
            </a:r>
            <a:r>
              <a:rPr lang="en-US" sz="1800" b="1" dirty="0">
                <a:latin typeface="Calibri" panose="020F0502020204030204" pitchFamily="34" charset="0"/>
                <a:ea typeface="Calibri" panose="020F0502020204030204" pitchFamily="34" charset="0"/>
                <a:cs typeface="Calibri" panose="020F0502020204030204" pitchFamily="34" charset="0"/>
              </a:rPr>
              <a:t>no null values or duplicates</a:t>
            </a:r>
            <a:r>
              <a:rPr lang="en-US" sz="1800" dirty="0">
                <a:latin typeface="Calibri" panose="020F0502020204030204" pitchFamily="34" charset="0"/>
                <a:ea typeface="Calibri" panose="020F0502020204030204" pitchFamily="34" charset="0"/>
                <a:cs typeface="Calibri" panose="020F0502020204030204" pitchFamily="34" charset="0"/>
              </a:rPr>
              <a:t>, making it suitable for the next step — </a:t>
            </a:r>
            <a:r>
              <a:rPr lang="en-US" sz="1800" b="1" dirty="0">
                <a:latin typeface="Calibri" panose="020F0502020204030204" pitchFamily="34" charset="0"/>
                <a:ea typeface="Calibri" panose="020F0502020204030204" pitchFamily="34" charset="0"/>
                <a:cs typeface="Calibri" panose="020F0502020204030204" pitchFamily="34" charset="0"/>
              </a:rPr>
              <a:t>Exploratory Data Analysis (EDA)</a:t>
            </a:r>
            <a:r>
              <a:rPr lang="en-US" sz="1800" dirty="0">
                <a:latin typeface="Calibri" panose="020F0502020204030204" pitchFamily="34" charset="0"/>
                <a:ea typeface="Calibri" panose="020F0502020204030204" pitchFamily="34" charset="0"/>
                <a:cs typeface="Calibri" panose="020F0502020204030204" pitchFamily="34" charset="0"/>
              </a:rPr>
              <a:t>.</a:t>
            </a:r>
          </a:p>
          <a:p>
            <a:pPr algn="just" eaLnBrk="0" fontAlgn="base" hangingPunct="0">
              <a:lnSpc>
                <a:spcPct val="150000"/>
              </a:lnSpc>
              <a:spcBef>
                <a:spcPct val="0"/>
              </a:spcBef>
              <a:spcAft>
                <a:spcPct val="0"/>
              </a:spcAft>
              <a:buClrTx/>
            </a:pPr>
            <a:endParaRPr lang="en-US" sz="1800" dirty="0"/>
          </a:p>
        </p:txBody>
      </p:sp>
    </p:spTree>
    <p:extLst>
      <p:ext uri="{BB962C8B-B14F-4D97-AF65-F5344CB8AC3E}">
        <p14:creationId xmlns:p14="http://schemas.microsoft.com/office/powerpoint/2010/main" val="1614219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CE2C27B-B698-8E1E-D7D9-7BC1F7DBDD43}"/>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4DA51F74-4590-ABE5-3CF1-F7E34E680371}"/>
              </a:ext>
            </a:extLst>
          </p:cNvPr>
          <p:cNvSpPr txBox="1">
            <a:spLocks noGrp="1"/>
          </p:cNvSpPr>
          <p:nvPr>
            <p:ph type="body" idx="1"/>
          </p:nvPr>
        </p:nvSpPr>
        <p:spPr>
          <a:xfrm>
            <a:off x="598714" y="511630"/>
            <a:ext cx="11027230" cy="57041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rgbClr val="FF0000"/>
              </a:buClr>
              <a:buSzPct val="100000"/>
              <a:buNone/>
            </a:pPr>
            <a:r>
              <a:rPr lang="en-IN" b="1" dirty="0">
                <a:solidFill>
                  <a:srgbClr val="FF0000"/>
                </a:solidFill>
              </a:rPr>
              <a:t>Exploratory Data Analysis</a:t>
            </a:r>
          </a:p>
          <a:p>
            <a:pPr marL="0" lvl="0" indent="0" algn="just" rtl="0">
              <a:lnSpc>
                <a:spcPct val="90000"/>
              </a:lnSpc>
              <a:spcBef>
                <a:spcPts val="1000"/>
              </a:spcBef>
              <a:spcAft>
                <a:spcPts val="0"/>
              </a:spcAft>
              <a:buClr>
                <a:schemeClr val="dk1"/>
              </a:buClr>
              <a:buSzPct val="100000"/>
              <a:buNone/>
            </a:pPr>
            <a:r>
              <a:rPr lang="en-IN" sz="2200" b="1" i="1" u="sng" dirty="0">
                <a:solidFill>
                  <a:schemeClr val="tx1"/>
                </a:solidFill>
              </a:rPr>
              <a:t>Univariate Analysis:</a:t>
            </a:r>
          </a:p>
          <a:p>
            <a:pPr marL="0" lvl="0" indent="0" algn="just" rtl="0">
              <a:lnSpc>
                <a:spcPct val="90000"/>
              </a:lnSpc>
              <a:spcBef>
                <a:spcPts val="1000"/>
              </a:spcBef>
              <a:spcAft>
                <a:spcPts val="0"/>
              </a:spcAft>
              <a:buClr>
                <a:schemeClr val="dk1"/>
              </a:buClr>
              <a:buSzPct val="100000"/>
              <a:buNone/>
            </a:pPr>
            <a:endParaRPr sz="1800" dirty="0"/>
          </a:p>
          <a:p>
            <a:pPr marL="228600" lvl="0" indent="-130810" algn="l" rtl="0">
              <a:lnSpc>
                <a:spcPct val="90000"/>
              </a:lnSpc>
              <a:spcBef>
                <a:spcPts val="1000"/>
              </a:spcBef>
              <a:spcAft>
                <a:spcPts val="0"/>
              </a:spcAft>
              <a:buClr>
                <a:schemeClr val="dk1"/>
              </a:buClr>
              <a:buSzPct val="100000"/>
              <a:buNone/>
            </a:pPr>
            <a:endParaRPr sz="1800" dirty="0"/>
          </a:p>
        </p:txBody>
      </p:sp>
      <p:pic>
        <p:nvPicPr>
          <p:cNvPr id="9" name="Picture 8">
            <a:extLst>
              <a:ext uri="{FF2B5EF4-FFF2-40B4-BE49-F238E27FC236}">
                <a16:creationId xmlns:a16="http://schemas.microsoft.com/office/drawing/2014/main" id="{C300BD70-1FF6-4B6E-70BA-1C3434FD075D}"/>
              </a:ext>
            </a:extLst>
          </p:cNvPr>
          <p:cNvPicPr>
            <a:picLocks noChangeAspect="1"/>
          </p:cNvPicPr>
          <p:nvPr/>
        </p:nvPicPr>
        <p:blipFill>
          <a:blip r:embed="rId3"/>
          <a:stretch>
            <a:fillRect/>
          </a:stretch>
        </p:blipFill>
        <p:spPr>
          <a:xfrm>
            <a:off x="2612571" y="3898992"/>
            <a:ext cx="7119258" cy="2160000"/>
          </a:xfrm>
          <a:prstGeom prst="rect">
            <a:avLst/>
          </a:prstGeom>
        </p:spPr>
      </p:pic>
      <p:pic>
        <p:nvPicPr>
          <p:cNvPr id="11" name="Picture 10">
            <a:extLst>
              <a:ext uri="{FF2B5EF4-FFF2-40B4-BE49-F238E27FC236}">
                <a16:creationId xmlns:a16="http://schemas.microsoft.com/office/drawing/2014/main" id="{B55E14CA-23F1-73D0-18B5-41962F5D2F83}"/>
              </a:ext>
            </a:extLst>
          </p:cNvPr>
          <p:cNvPicPr>
            <a:picLocks noChangeAspect="1"/>
          </p:cNvPicPr>
          <p:nvPr/>
        </p:nvPicPr>
        <p:blipFill>
          <a:blip r:embed="rId4"/>
          <a:stretch>
            <a:fillRect/>
          </a:stretch>
        </p:blipFill>
        <p:spPr>
          <a:xfrm>
            <a:off x="6259674" y="1462429"/>
            <a:ext cx="5497286" cy="2279805"/>
          </a:xfrm>
          <a:prstGeom prst="rect">
            <a:avLst/>
          </a:prstGeom>
        </p:spPr>
      </p:pic>
      <p:pic>
        <p:nvPicPr>
          <p:cNvPr id="13" name="Picture 12">
            <a:extLst>
              <a:ext uri="{FF2B5EF4-FFF2-40B4-BE49-F238E27FC236}">
                <a16:creationId xmlns:a16="http://schemas.microsoft.com/office/drawing/2014/main" id="{783AC05B-EED9-32DC-E845-0079D261AE47}"/>
              </a:ext>
            </a:extLst>
          </p:cNvPr>
          <p:cNvPicPr>
            <a:picLocks noChangeAspect="1"/>
          </p:cNvPicPr>
          <p:nvPr/>
        </p:nvPicPr>
        <p:blipFill>
          <a:blip r:embed="rId5"/>
          <a:stretch>
            <a:fillRect/>
          </a:stretch>
        </p:blipFill>
        <p:spPr>
          <a:xfrm>
            <a:off x="467698" y="1595439"/>
            <a:ext cx="5336459" cy="2146797"/>
          </a:xfrm>
          <a:prstGeom prst="rect">
            <a:avLst/>
          </a:prstGeom>
        </p:spPr>
      </p:pic>
      <p:cxnSp>
        <p:nvCxnSpPr>
          <p:cNvPr id="15" name="Straight Connector 14">
            <a:extLst>
              <a:ext uri="{FF2B5EF4-FFF2-40B4-BE49-F238E27FC236}">
                <a16:creationId xmlns:a16="http://schemas.microsoft.com/office/drawing/2014/main" id="{2077132D-E646-13AC-E1AB-0ACBE261C069}"/>
              </a:ext>
            </a:extLst>
          </p:cNvPr>
          <p:cNvCxnSpPr/>
          <p:nvPr/>
        </p:nvCxnSpPr>
        <p:spPr>
          <a:xfrm>
            <a:off x="6008914" y="1582234"/>
            <a:ext cx="0" cy="216000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D0C085-AD29-CC96-FF7F-B2B01F35050C}"/>
              </a:ext>
            </a:extLst>
          </p:cNvPr>
          <p:cNvCxnSpPr>
            <a:cxnSpLocks/>
          </p:cNvCxnSpPr>
          <p:nvPr/>
        </p:nvCxnSpPr>
        <p:spPr>
          <a:xfrm flipH="1">
            <a:off x="2612571" y="3905592"/>
            <a:ext cx="711925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05060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369A3B-5A3A-18B5-252F-976F557F314C}"/>
            </a:ext>
          </a:extLst>
        </p:cNvPr>
        <p:cNvGrpSpPr/>
        <p:nvPr/>
      </p:nvGrpSpPr>
      <p:grpSpPr>
        <a:xfrm>
          <a:off x="0" y="0"/>
          <a:ext cx="0" cy="0"/>
          <a:chOff x="0" y="0"/>
          <a:chExt cx="0" cy="0"/>
        </a:xfrm>
      </p:grpSpPr>
      <p:sp>
        <p:nvSpPr>
          <p:cNvPr id="111" name="Google Shape;111;p4">
            <a:extLst>
              <a:ext uri="{FF2B5EF4-FFF2-40B4-BE49-F238E27FC236}">
                <a16:creationId xmlns:a16="http://schemas.microsoft.com/office/drawing/2014/main" id="{2398206D-EC62-3449-C305-BF73C3A712B0}"/>
              </a:ext>
            </a:extLst>
          </p:cNvPr>
          <p:cNvSpPr txBox="1">
            <a:spLocks noGrp="1"/>
          </p:cNvSpPr>
          <p:nvPr>
            <p:ph type="body" idx="1"/>
          </p:nvPr>
        </p:nvSpPr>
        <p:spPr>
          <a:xfrm>
            <a:off x="598714" y="511630"/>
            <a:ext cx="11027230" cy="570411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rgbClr val="FF0000"/>
              </a:buClr>
              <a:buSzPct val="100000"/>
              <a:buNone/>
            </a:pPr>
            <a:r>
              <a:rPr lang="en-IN" b="1" dirty="0">
                <a:solidFill>
                  <a:srgbClr val="FF0000"/>
                </a:solidFill>
              </a:rPr>
              <a:t>Exploratory Data Analysis</a:t>
            </a:r>
          </a:p>
          <a:p>
            <a:pPr marL="0" lvl="0" indent="0" algn="just" rtl="0">
              <a:lnSpc>
                <a:spcPct val="90000"/>
              </a:lnSpc>
              <a:spcBef>
                <a:spcPts val="1000"/>
              </a:spcBef>
              <a:spcAft>
                <a:spcPts val="0"/>
              </a:spcAft>
              <a:buClr>
                <a:schemeClr val="dk1"/>
              </a:buClr>
              <a:buSzPct val="100000"/>
              <a:buNone/>
            </a:pPr>
            <a:r>
              <a:rPr lang="en-IN" sz="2200" b="1" i="1" u="sng" dirty="0">
                <a:solidFill>
                  <a:schemeClr val="tx1"/>
                </a:solidFill>
              </a:rPr>
              <a:t>Univariate Analysis:</a:t>
            </a:r>
          </a:p>
          <a:p>
            <a:pPr marL="0" lvl="0" indent="0" algn="just" rtl="0">
              <a:lnSpc>
                <a:spcPct val="90000"/>
              </a:lnSpc>
              <a:spcBef>
                <a:spcPts val="1000"/>
              </a:spcBef>
              <a:spcAft>
                <a:spcPts val="0"/>
              </a:spcAft>
              <a:buClr>
                <a:schemeClr val="dk1"/>
              </a:buClr>
              <a:buSzPct val="100000"/>
              <a:buNone/>
            </a:pPr>
            <a:endParaRPr sz="1800" dirty="0"/>
          </a:p>
          <a:p>
            <a:pPr marL="228600" lvl="0" indent="-130810" algn="l" rtl="0">
              <a:lnSpc>
                <a:spcPct val="90000"/>
              </a:lnSpc>
              <a:spcBef>
                <a:spcPts val="1000"/>
              </a:spcBef>
              <a:spcAft>
                <a:spcPts val="0"/>
              </a:spcAft>
              <a:buClr>
                <a:schemeClr val="dk1"/>
              </a:buClr>
              <a:buSzPct val="100000"/>
              <a:buNone/>
            </a:pPr>
            <a:endParaRPr sz="1800" dirty="0"/>
          </a:p>
        </p:txBody>
      </p:sp>
      <p:cxnSp>
        <p:nvCxnSpPr>
          <p:cNvPr id="15" name="Straight Connector 14">
            <a:extLst>
              <a:ext uri="{FF2B5EF4-FFF2-40B4-BE49-F238E27FC236}">
                <a16:creationId xmlns:a16="http://schemas.microsoft.com/office/drawing/2014/main" id="{139D05E6-058E-9542-C4F9-A555A3A9E98F}"/>
              </a:ext>
            </a:extLst>
          </p:cNvPr>
          <p:cNvCxnSpPr/>
          <p:nvPr/>
        </p:nvCxnSpPr>
        <p:spPr>
          <a:xfrm>
            <a:off x="4441371" y="1587764"/>
            <a:ext cx="0" cy="216000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CD3B47FF-A28D-0FC2-F1A8-726C95DB7069}"/>
              </a:ext>
            </a:extLst>
          </p:cNvPr>
          <p:cNvCxnSpPr>
            <a:cxnSpLocks/>
          </p:cNvCxnSpPr>
          <p:nvPr/>
        </p:nvCxnSpPr>
        <p:spPr>
          <a:xfrm flipH="1">
            <a:off x="1596000" y="3916478"/>
            <a:ext cx="8963143" cy="0"/>
          </a:xfrm>
          <a:prstGeom prst="line">
            <a:avLst/>
          </a:prstGeom>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0C8CB8E7-FE4A-A5C6-6847-31E55C8BC132}"/>
              </a:ext>
            </a:extLst>
          </p:cNvPr>
          <p:cNvPicPr>
            <a:picLocks noChangeAspect="1"/>
          </p:cNvPicPr>
          <p:nvPr/>
        </p:nvPicPr>
        <p:blipFill>
          <a:blip r:embed="rId3"/>
          <a:stretch>
            <a:fillRect/>
          </a:stretch>
        </p:blipFill>
        <p:spPr>
          <a:xfrm>
            <a:off x="754280" y="1706517"/>
            <a:ext cx="3556459" cy="2041243"/>
          </a:xfrm>
          <a:prstGeom prst="rect">
            <a:avLst/>
          </a:prstGeom>
        </p:spPr>
      </p:pic>
      <p:pic>
        <p:nvPicPr>
          <p:cNvPr id="5" name="Picture 4">
            <a:extLst>
              <a:ext uri="{FF2B5EF4-FFF2-40B4-BE49-F238E27FC236}">
                <a16:creationId xmlns:a16="http://schemas.microsoft.com/office/drawing/2014/main" id="{D57A306C-2F37-9FFC-2042-B6EF440F1DD3}"/>
              </a:ext>
            </a:extLst>
          </p:cNvPr>
          <p:cNvPicPr>
            <a:picLocks noChangeAspect="1"/>
          </p:cNvPicPr>
          <p:nvPr/>
        </p:nvPicPr>
        <p:blipFill>
          <a:blip r:embed="rId4"/>
          <a:stretch>
            <a:fillRect/>
          </a:stretch>
        </p:blipFill>
        <p:spPr>
          <a:xfrm>
            <a:off x="4572003" y="1703478"/>
            <a:ext cx="3469368" cy="2044280"/>
          </a:xfrm>
          <a:prstGeom prst="rect">
            <a:avLst/>
          </a:prstGeom>
        </p:spPr>
      </p:pic>
      <p:cxnSp>
        <p:nvCxnSpPr>
          <p:cNvPr id="6" name="Straight Connector 5">
            <a:extLst>
              <a:ext uri="{FF2B5EF4-FFF2-40B4-BE49-F238E27FC236}">
                <a16:creationId xmlns:a16="http://schemas.microsoft.com/office/drawing/2014/main" id="{A1FBDFF4-EB6A-E6E1-CEC2-ECAC723BC37E}"/>
              </a:ext>
            </a:extLst>
          </p:cNvPr>
          <p:cNvCxnSpPr/>
          <p:nvPr/>
        </p:nvCxnSpPr>
        <p:spPr>
          <a:xfrm>
            <a:off x="8240486" y="1587764"/>
            <a:ext cx="0" cy="2160000"/>
          </a:xfrm>
          <a:prstGeom prst="line">
            <a:avLst/>
          </a:prstGeom>
        </p:spPr>
        <p:style>
          <a:lnRef idx="2">
            <a:schemeClr val="dk1"/>
          </a:lnRef>
          <a:fillRef idx="0">
            <a:schemeClr val="dk1"/>
          </a:fillRef>
          <a:effectRef idx="1">
            <a:schemeClr val="dk1"/>
          </a:effectRef>
          <a:fontRef idx="minor">
            <a:schemeClr val="tx1"/>
          </a:fontRef>
        </p:style>
      </p:cxnSp>
      <p:pic>
        <p:nvPicPr>
          <p:cNvPr id="8" name="Picture 7">
            <a:extLst>
              <a:ext uri="{FF2B5EF4-FFF2-40B4-BE49-F238E27FC236}">
                <a16:creationId xmlns:a16="http://schemas.microsoft.com/office/drawing/2014/main" id="{CA548584-A13A-4917-C198-764CED15DA02}"/>
              </a:ext>
            </a:extLst>
          </p:cNvPr>
          <p:cNvPicPr>
            <a:picLocks noChangeAspect="1"/>
          </p:cNvPicPr>
          <p:nvPr/>
        </p:nvPicPr>
        <p:blipFill>
          <a:blip r:embed="rId5"/>
          <a:stretch>
            <a:fillRect/>
          </a:stretch>
        </p:blipFill>
        <p:spPr>
          <a:xfrm>
            <a:off x="8371117" y="1703478"/>
            <a:ext cx="3066602" cy="2044278"/>
          </a:xfrm>
          <a:prstGeom prst="rect">
            <a:avLst/>
          </a:prstGeom>
        </p:spPr>
      </p:pic>
      <p:cxnSp>
        <p:nvCxnSpPr>
          <p:cNvPr id="10" name="Straight Connector 9">
            <a:extLst>
              <a:ext uri="{FF2B5EF4-FFF2-40B4-BE49-F238E27FC236}">
                <a16:creationId xmlns:a16="http://schemas.microsoft.com/office/drawing/2014/main" id="{FA27C665-2296-BA9B-C7AE-1B43B34BFBD4}"/>
              </a:ext>
            </a:extLst>
          </p:cNvPr>
          <p:cNvCxnSpPr/>
          <p:nvPr/>
        </p:nvCxnSpPr>
        <p:spPr>
          <a:xfrm>
            <a:off x="4441371" y="4055744"/>
            <a:ext cx="0" cy="2160000"/>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6136A456-0506-5D1A-FB30-411619B1C965}"/>
              </a:ext>
            </a:extLst>
          </p:cNvPr>
          <p:cNvCxnSpPr/>
          <p:nvPr/>
        </p:nvCxnSpPr>
        <p:spPr>
          <a:xfrm>
            <a:off x="8251371" y="4055744"/>
            <a:ext cx="0" cy="2160000"/>
          </a:xfrm>
          <a:prstGeom prst="line">
            <a:avLst/>
          </a:prstGeom>
        </p:spPr>
        <p:style>
          <a:lnRef idx="2">
            <a:schemeClr val="dk1"/>
          </a:lnRef>
          <a:fillRef idx="0">
            <a:schemeClr val="dk1"/>
          </a:fillRef>
          <a:effectRef idx="1">
            <a:schemeClr val="dk1"/>
          </a:effectRef>
          <a:fontRef idx="minor">
            <a:schemeClr val="tx1"/>
          </a:fontRef>
        </p:style>
      </p:cxnSp>
      <p:pic>
        <p:nvPicPr>
          <p:cNvPr id="17" name="Picture 16">
            <a:extLst>
              <a:ext uri="{FF2B5EF4-FFF2-40B4-BE49-F238E27FC236}">
                <a16:creationId xmlns:a16="http://schemas.microsoft.com/office/drawing/2014/main" id="{C45345C2-B64B-8D68-AF93-98B72D8D4D7D}"/>
              </a:ext>
            </a:extLst>
          </p:cNvPr>
          <p:cNvPicPr>
            <a:picLocks noChangeAspect="1"/>
          </p:cNvPicPr>
          <p:nvPr/>
        </p:nvPicPr>
        <p:blipFill>
          <a:blip r:embed="rId6"/>
          <a:stretch>
            <a:fillRect/>
          </a:stretch>
        </p:blipFill>
        <p:spPr>
          <a:xfrm>
            <a:off x="631372" y="4115127"/>
            <a:ext cx="3523798" cy="2041233"/>
          </a:xfrm>
          <a:prstGeom prst="rect">
            <a:avLst/>
          </a:prstGeom>
        </p:spPr>
      </p:pic>
      <p:pic>
        <p:nvPicPr>
          <p:cNvPr id="19" name="Picture 18">
            <a:extLst>
              <a:ext uri="{FF2B5EF4-FFF2-40B4-BE49-F238E27FC236}">
                <a16:creationId xmlns:a16="http://schemas.microsoft.com/office/drawing/2014/main" id="{4BFE9873-78CF-F94F-BD78-472C1E9C508F}"/>
              </a:ext>
            </a:extLst>
          </p:cNvPr>
          <p:cNvPicPr>
            <a:picLocks noChangeAspect="1"/>
          </p:cNvPicPr>
          <p:nvPr/>
        </p:nvPicPr>
        <p:blipFill>
          <a:blip r:embed="rId7"/>
          <a:stretch>
            <a:fillRect/>
          </a:stretch>
        </p:blipFill>
        <p:spPr>
          <a:xfrm>
            <a:off x="4572002" y="4115127"/>
            <a:ext cx="3469365" cy="2041229"/>
          </a:xfrm>
          <a:prstGeom prst="rect">
            <a:avLst/>
          </a:prstGeom>
        </p:spPr>
      </p:pic>
      <p:pic>
        <p:nvPicPr>
          <p:cNvPr id="21" name="Picture 20">
            <a:extLst>
              <a:ext uri="{FF2B5EF4-FFF2-40B4-BE49-F238E27FC236}">
                <a16:creationId xmlns:a16="http://schemas.microsoft.com/office/drawing/2014/main" id="{779A6B57-48D3-6F83-1022-A039CD7F632F}"/>
              </a:ext>
            </a:extLst>
          </p:cNvPr>
          <p:cNvPicPr>
            <a:picLocks noChangeAspect="1"/>
          </p:cNvPicPr>
          <p:nvPr/>
        </p:nvPicPr>
        <p:blipFill>
          <a:blip r:embed="rId8"/>
          <a:stretch>
            <a:fillRect/>
          </a:stretch>
        </p:blipFill>
        <p:spPr>
          <a:xfrm>
            <a:off x="8371118" y="4055744"/>
            <a:ext cx="3222168" cy="2100612"/>
          </a:xfrm>
          <a:prstGeom prst="rect">
            <a:avLst/>
          </a:prstGeom>
        </p:spPr>
      </p:pic>
    </p:spTree>
    <p:extLst>
      <p:ext uri="{BB962C8B-B14F-4D97-AF65-F5344CB8AC3E}">
        <p14:creationId xmlns:p14="http://schemas.microsoft.com/office/powerpoint/2010/main" val="177654030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1744</TotalTime>
  <Words>2775</Words>
  <Application>Microsoft Office PowerPoint</Application>
  <PresentationFormat>Widescreen</PresentationFormat>
  <Paragraphs>366</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Calibri</vt:lpstr>
      <vt:lpstr>Libre Baskerville</vt:lpstr>
      <vt:lpstr>Lato Black</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Rohith Masineni</cp:lastModifiedBy>
  <cp:revision>13</cp:revision>
  <dcterms:created xsi:type="dcterms:W3CDTF">2021-02-16T05:19:01Z</dcterms:created>
  <dcterms:modified xsi:type="dcterms:W3CDTF">2025-05-23T08:40:35Z</dcterms:modified>
</cp:coreProperties>
</file>