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85" r:id="rId4"/>
    <p:sldId id="284" r:id="rId5"/>
    <p:sldId id="283" r:id="rId6"/>
    <p:sldId id="282" r:id="rId7"/>
    <p:sldId id="281" r:id="rId8"/>
    <p:sldId id="280" r:id="rId9"/>
    <p:sldId id="279" r:id="rId10"/>
    <p:sldId id="278" r:id="rId11"/>
    <p:sldId id="277" r:id="rId12"/>
    <p:sldId id="296" r:id="rId13"/>
    <p:sldId id="297" r:id="rId15"/>
    <p:sldId id="298" r:id="rId16"/>
    <p:sldId id="299"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24.jpe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jpeg"/><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5.jpeg"/><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9525" y="0"/>
            <a:ext cx="12192635" cy="6896100"/>
          </a:xfrm>
          <a:prstGeom prst="rect">
            <a:avLst/>
          </a:prstGeom>
        </p:spPr>
      </p:pic>
      <p:sp>
        <p:nvSpPr>
          <p:cNvPr id="5" name="Text Box 4"/>
          <p:cNvSpPr txBox="1"/>
          <p:nvPr/>
        </p:nvSpPr>
        <p:spPr>
          <a:xfrm>
            <a:off x="1454150" y="715010"/>
            <a:ext cx="9020810" cy="906780"/>
          </a:xfrm>
          <a:prstGeom prst="rect">
            <a:avLst/>
          </a:prstGeom>
          <a:noFill/>
        </p:spPr>
        <p:txBody>
          <a:bodyPr wrap="square" rtlCol="0">
            <a:noAutofit/>
          </a:bodyPr>
          <a:p>
            <a:pPr algn="ctr"/>
            <a:r>
              <a:rPr lang="en-US" sz="4400">
                <a:solidFill>
                  <a:schemeClr val="bg1"/>
                </a:solidFill>
                <a:effectLst>
                  <a:outerShdw blurRad="38100" dist="38100" dir="2700000" algn="tl">
                    <a:srgbClr val="000000">
                      <a:alpha val="43137"/>
                    </a:srgbClr>
                  </a:outerShdw>
                </a:effectLst>
                <a:latin typeface="Algerian" panose="04020705040A02060702" charset="0"/>
                <a:cs typeface="Algerian" panose="04020705040A02060702" charset="0"/>
              </a:rPr>
              <a:t>ALCOHOL DETECTION SYSTEM </a:t>
            </a:r>
            <a:endParaRPr lang="en-US" sz="4400">
              <a:solidFill>
                <a:schemeClr val="bg1"/>
              </a:solidFill>
              <a:effectLst>
                <a:outerShdw blurRad="38100" dist="38100" dir="2700000" algn="tl">
                  <a:srgbClr val="000000">
                    <a:alpha val="43137"/>
                  </a:srgbClr>
                </a:outerShdw>
              </a:effectLst>
              <a:latin typeface="Algerian" panose="04020705040A02060702" charset="0"/>
              <a:cs typeface="Algerian" panose="04020705040A02060702" charset="0"/>
            </a:endParaRPr>
          </a:p>
        </p:txBody>
      </p:sp>
      <p:sp>
        <p:nvSpPr>
          <p:cNvPr id="6" name="Text Box 5"/>
          <p:cNvSpPr txBox="1"/>
          <p:nvPr/>
        </p:nvSpPr>
        <p:spPr>
          <a:xfrm>
            <a:off x="7673975" y="2324735"/>
            <a:ext cx="4064000" cy="4030980"/>
          </a:xfrm>
          <a:prstGeom prst="rect">
            <a:avLst/>
          </a:prstGeom>
          <a:noFill/>
        </p:spPr>
        <p:txBody>
          <a:bodyPr wrap="square" rtlCol="0">
            <a:spAutoFit/>
          </a:bodyPr>
          <a:p>
            <a:pPr algn="ctr">
              <a:lnSpc>
                <a:spcPct val="150000"/>
              </a:lnSpc>
            </a:pPr>
            <a:r>
              <a:rPr lang="en-US" sz="2400" dirty="0">
                <a:solidFill>
                  <a:schemeClr val="bg1"/>
                </a:solidFill>
                <a:latin typeface="Algerian" panose="04020705040A02060702" charset="0"/>
                <a:cs typeface="Algerian" panose="04020705040A02060702" charset="0"/>
                <a:sym typeface="+mn-ea"/>
              </a:rPr>
              <a:t>Project overview by:</a:t>
            </a:r>
            <a:endParaRPr lang="en-US" sz="2400" dirty="0">
              <a:solidFill>
                <a:schemeClr val="bg1"/>
              </a:solidFill>
              <a:latin typeface="Algerian" panose="04020705040A02060702" charset="0"/>
              <a:cs typeface="Algerian" panose="04020705040A02060702" charset="0"/>
              <a:sym typeface="+mn-ea"/>
            </a:endParaRPr>
          </a:p>
          <a:p>
            <a:pPr algn="ctr">
              <a:lnSpc>
                <a:spcPct val="150000"/>
              </a:lnSpc>
            </a:pPr>
            <a:r>
              <a:rPr lang="en-US" sz="2000" dirty="0">
                <a:solidFill>
                  <a:schemeClr val="bg1"/>
                </a:solidFill>
                <a:latin typeface="Times New Roman" panose="02020603050405020304" charset="0"/>
                <a:cs typeface="Times New Roman" panose="02020603050405020304" charset="0"/>
                <a:sym typeface="+mn-ea"/>
              </a:rPr>
              <a:t> </a:t>
            </a:r>
            <a:endParaRPr lang="en-US" sz="2000" dirty="0">
              <a:solidFill>
                <a:schemeClr val="bg1"/>
              </a:solidFill>
              <a:latin typeface="Times New Roman" panose="02020603050405020304" charset="0"/>
              <a:cs typeface="Times New Roman" panose="02020603050405020304" charset="0"/>
              <a:sym typeface="+mn-ea"/>
            </a:endParaRPr>
          </a:p>
          <a:p>
            <a:pPr algn="ctr"/>
            <a:r>
              <a:rPr lang="en-US" sz="2000" dirty="0">
                <a:solidFill>
                  <a:schemeClr val="bg1"/>
                </a:solidFill>
                <a:latin typeface="Times New Roman" panose="02020603050405020304" charset="0"/>
                <a:cs typeface="Times New Roman" panose="02020603050405020304" charset="0"/>
                <a:sym typeface="+mn-ea"/>
              </a:rPr>
              <a:t>24R05A0538  - R.Rohith </a:t>
            </a:r>
            <a:endParaRPr lang="en-US" sz="2000" dirty="0">
              <a:solidFill>
                <a:schemeClr val="bg1"/>
              </a:solidFill>
              <a:latin typeface="Times New Roman" panose="02020603050405020304" charset="0"/>
              <a:cs typeface="Times New Roman" panose="02020603050405020304" charset="0"/>
            </a:endParaRPr>
          </a:p>
          <a:p>
            <a:pPr algn="ctr"/>
            <a:endParaRPr lang="en-US" sz="2000" dirty="0">
              <a:solidFill>
                <a:schemeClr val="bg1"/>
              </a:solidFill>
              <a:latin typeface="Times New Roman" panose="02020603050405020304" charset="0"/>
              <a:cs typeface="Times New Roman" panose="02020603050405020304" charset="0"/>
            </a:endParaRPr>
          </a:p>
          <a:p>
            <a:pPr algn="ctr"/>
            <a:r>
              <a:rPr lang="en-US" sz="2000" dirty="0">
                <a:solidFill>
                  <a:schemeClr val="bg1"/>
                </a:solidFill>
                <a:latin typeface="Algerian" panose="04020705040A02060702" charset="0"/>
                <a:cs typeface="Algerian" panose="04020705040A02060702" charset="0"/>
              </a:rPr>
              <a:t>BRANCH :</a:t>
            </a:r>
            <a:r>
              <a:rPr lang="en-US" sz="2000" dirty="0">
                <a:solidFill>
                  <a:schemeClr val="bg1"/>
                </a:solidFill>
                <a:latin typeface="Times New Roman" panose="02020603050405020304" charset="0"/>
                <a:cs typeface="Times New Roman" panose="02020603050405020304" charset="0"/>
              </a:rPr>
              <a:t> CSE</a:t>
            </a:r>
            <a:endParaRPr lang="en-US" sz="2000" dirty="0">
              <a:solidFill>
                <a:schemeClr val="bg1"/>
              </a:solidFill>
              <a:latin typeface="Times New Roman" panose="02020603050405020304" charset="0"/>
              <a:cs typeface="Times New Roman" panose="02020603050405020304" charset="0"/>
            </a:endParaRPr>
          </a:p>
          <a:p>
            <a:pPr algn="ctr"/>
            <a:endParaRPr lang="en-US" sz="2000" dirty="0">
              <a:solidFill>
                <a:schemeClr val="bg1"/>
              </a:solidFill>
              <a:latin typeface="Times New Roman" panose="02020603050405020304" charset="0"/>
              <a:cs typeface="Times New Roman" panose="02020603050405020304" charset="0"/>
            </a:endParaRPr>
          </a:p>
          <a:p>
            <a:pPr algn="ctr">
              <a:lnSpc>
                <a:spcPct val="150000"/>
              </a:lnSpc>
            </a:pPr>
            <a:r>
              <a:rPr lang="en-US" sz="2000" dirty="0">
                <a:solidFill>
                  <a:schemeClr val="bg1"/>
                </a:solidFill>
                <a:latin typeface="Algerian" panose="04020705040A02060702" charset="0"/>
                <a:cs typeface="Algerian" panose="04020705040A02060702" charset="0"/>
              </a:rPr>
              <a:t>UNDER THE GUIDENCE OF :</a:t>
            </a:r>
            <a:endParaRPr lang="en-US" sz="2000" dirty="0">
              <a:solidFill>
                <a:schemeClr val="bg1"/>
              </a:solidFill>
              <a:latin typeface="Algerian" panose="04020705040A02060702" charset="0"/>
              <a:cs typeface="Algerian" panose="04020705040A02060702" charset="0"/>
            </a:endParaRPr>
          </a:p>
          <a:p>
            <a:pPr algn="ctr">
              <a:lnSpc>
                <a:spcPct val="150000"/>
              </a:lnSpc>
            </a:pPr>
            <a:r>
              <a:rPr lang="en-US" altLang="en-US" sz="2000" dirty="0">
                <a:solidFill>
                  <a:schemeClr val="bg1"/>
                </a:solidFill>
                <a:latin typeface="Times New Roman" panose="02020603050405020304" charset="0"/>
                <a:cs typeface="Times New Roman" panose="02020603050405020304" charset="0"/>
              </a:rPr>
              <a:t>Mr.P.Vijay kumar</a:t>
            </a:r>
            <a:br>
              <a:rPr lang="en-US" sz="2000" dirty="0">
                <a:solidFill>
                  <a:schemeClr val="accent2">
                    <a:lumMod val="40000"/>
                    <a:lumOff val="60000"/>
                  </a:schemeClr>
                </a:solidFill>
                <a:latin typeface="Algerian" panose="04020705040A02060702" charset="0"/>
                <a:cs typeface="Algerian" panose="04020705040A02060702" charset="0"/>
              </a:rPr>
            </a:br>
            <a:endParaRPr lang="en-US" sz="2000" dirty="0">
              <a:solidFill>
                <a:schemeClr val="bg1"/>
              </a:solidFill>
              <a:latin typeface="Times New Roman" panose="02020603050405020304" charset="0"/>
              <a:cs typeface="Times New Roman" panose="02020603050405020304" charset="0"/>
            </a:endParaRPr>
          </a:p>
          <a:p>
            <a:pPr algn="ctr"/>
            <a:endParaRPr lang="en-US" sz="2000" dirty="0">
              <a:solidFill>
                <a:schemeClr val="bg1"/>
              </a:solidFill>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2"/>
          <a:stretch>
            <a:fillRect/>
          </a:stretch>
        </p:blipFill>
        <p:spPr>
          <a:xfrm rot="5400000">
            <a:off x="1697990" y="1134745"/>
            <a:ext cx="4196080" cy="6576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63715"/>
          </a:xfrm>
          <a:prstGeom prst="rect">
            <a:avLst/>
          </a:prstGeom>
        </p:spPr>
      </p:pic>
      <p:sp>
        <p:nvSpPr>
          <p:cNvPr id="3" name="Text Box 2"/>
          <p:cNvSpPr txBox="1"/>
          <p:nvPr/>
        </p:nvSpPr>
        <p:spPr>
          <a:xfrm>
            <a:off x="4064635" y="273050"/>
            <a:ext cx="4064000" cy="706755"/>
          </a:xfrm>
          <a:prstGeom prst="rect">
            <a:avLst/>
          </a:prstGeom>
          <a:noFill/>
        </p:spPr>
        <p:txBody>
          <a:bodyPr wrap="square" rtlCol="0">
            <a:spAutoFit/>
          </a:bodyPr>
          <a:p>
            <a:pPr algn="ctr"/>
            <a:r>
              <a:rPr lang="en-US" sz="4000" dirty="0">
                <a:solidFill>
                  <a:schemeClr val="bg1"/>
                </a:solidFill>
                <a:latin typeface="Algerian" panose="04020705040A02060702" charset="0"/>
                <a:cs typeface="Algerian" panose="04020705040A02060702" charset="0"/>
                <a:sym typeface="+mn-ea"/>
              </a:rPr>
              <a:t>COMPONENTS</a:t>
            </a:r>
            <a:endParaRPr lang="en-IN" sz="4000" dirty="0">
              <a:solidFill>
                <a:schemeClr val="bg1"/>
              </a:solidFill>
              <a:latin typeface="Algerian" panose="04020705040A02060702" charset="0"/>
              <a:cs typeface="Algerian" panose="04020705040A02060702" charset="0"/>
            </a:endParaRPr>
          </a:p>
        </p:txBody>
      </p:sp>
      <p:pic>
        <p:nvPicPr>
          <p:cNvPr id="7" name="Picture 6" descr="IMG_256"/>
          <p:cNvPicPr>
            <a:picLocks noChangeAspect="1"/>
          </p:cNvPicPr>
          <p:nvPr/>
        </p:nvPicPr>
        <p:blipFill>
          <a:blip r:embed="rId2"/>
          <a:stretch>
            <a:fillRect/>
          </a:stretch>
        </p:blipFill>
        <p:spPr>
          <a:xfrm>
            <a:off x="1402290" y="4687833"/>
            <a:ext cx="1872538" cy="18725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IMG_256"/>
          <p:cNvPicPr>
            <a:picLocks noChangeAspect="1"/>
          </p:cNvPicPr>
          <p:nvPr/>
        </p:nvPicPr>
        <p:blipFill>
          <a:blip r:embed="rId3"/>
          <a:stretch>
            <a:fillRect/>
          </a:stretch>
        </p:blipFill>
        <p:spPr>
          <a:xfrm>
            <a:off x="101384" y="3429202"/>
            <a:ext cx="1702307" cy="17023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descr="IMG_256"/>
          <p:cNvPicPr>
            <a:picLocks noChangeAspect="1"/>
          </p:cNvPicPr>
          <p:nvPr/>
        </p:nvPicPr>
        <p:blipFill>
          <a:blip r:embed="rId4"/>
          <a:stretch>
            <a:fillRect/>
          </a:stretch>
        </p:blipFill>
        <p:spPr>
          <a:xfrm>
            <a:off x="1553943" y="2377961"/>
            <a:ext cx="1721014" cy="13740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IMG_256"/>
          <p:cNvPicPr>
            <a:picLocks noChangeAspect="1"/>
          </p:cNvPicPr>
          <p:nvPr/>
        </p:nvPicPr>
        <p:blipFill>
          <a:blip r:embed="rId5"/>
          <a:stretch>
            <a:fillRect/>
          </a:stretch>
        </p:blipFill>
        <p:spPr>
          <a:xfrm>
            <a:off x="17838" y="1033087"/>
            <a:ext cx="1785867" cy="16625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ext Box 7"/>
          <p:cNvSpPr txBox="1"/>
          <p:nvPr/>
        </p:nvSpPr>
        <p:spPr>
          <a:xfrm>
            <a:off x="3505200" y="1188720"/>
            <a:ext cx="8402320" cy="5232400"/>
          </a:xfrm>
          <a:prstGeom prst="rect">
            <a:avLst/>
          </a:prstGeom>
          <a:noFill/>
        </p:spPr>
        <p:txBody>
          <a:bodyPr wrap="square" rtlCol="0">
            <a:noAutofit/>
          </a:bodyPr>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Arduino Uno:</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Microcontroller board that processes sensor data and controls connected devices.</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Acts as the brain of the system.</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Relay Module (5V):</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Works as a switch to control high-power devices like motors.</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Used to enable or disable the vehicle’s ignition.</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MQ-3 Alcohol Sensor:</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Detects alcohol concentration from breath.</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Sends analog signal based on ethanol level.</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DC Motor:</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Simulates vehicle engine in the prototype.</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Controlled via relay based on alcohol detection.</a:t>
            </a:r>
            <a:endParaRPr lang="en-US" altLang="en-US">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63715"/>
          </a:xfrm>
          <a:prstGeom prst="rect">
            <a:avLst/>
          </a:prstGeom>
        </p:spPr>
      </p:pic>
      <p:sp>
        <p:nvSpPr>
          <p:cNvPr id="3" name="Text Box 2"/>
          <p:cNvSpPr txBox="1"/>
          <p:nvPr/>
        </p:nvSpPr>
        <p:spPr>
          <a:xfrm>
            <a:off x="4064635" y="273050"/>
            <a:ext cx="4064000" cy="706755"/>
          </a:xfrm>
          <a:prstGeom prst="rect">
            <a:avLst/>
          </a:prstGeom>
          <a:noFill/>
        </p:spPr>
        <p:txBody>
          <a:bodyPr wrap="square" rtlCol="0">
            <a:spAutoFit/>
          </a:bodyPr>
          <a:p>
            <a:pPr algn="ctr"/>
            <a:r>
              <a:rPr lang="en-US" sz="4000" dirty="0">
                <a:solidFill>
                  <a:schemeClr val="bg1"/>
                </a:solidFill>
                <a:latin typeface="Algerian" panose="04020705040A02060702" charset="0"/>
                <a:cs typeface="Algerian" panose="04020705040A02060702" charset="0"/>
                <a:sym typeface="+mn-ea"/>
              </a:rPr>
              <a:t>COMPONENTS</a:t>
            </a:r>
            <a:endParaRPr lang="en-IN" sz="4000" dirty="0">
              <a:solidFill>
                <a:schemeClr val="bg1"/>
              </a:solidFill>
              <a:latin typeface="Algerian" panose="04020705040A02060702" charset="0"/>
              <a:cs typeface="Algerian" panose="04020705040A02060702" charset="0"/>
            </a:endParaRPr>
          </a:p>
        </p:txBody>
      </p:sp>
      <p:sp>
        <p:nvSpPr>
          <p:cNvPr id="8" name="Text Box 7"/>
          <p:cNvSpPr txBox="1"/>
          <p:nvPr/>
        </p:nvSpPr>
        <p:spPr>
          <a:xfrm>
            <a:off x="3425190" y="979805"/>
            <a:ext cx="8402320" cy="5232400"/>
          </a:xfrm>
          <a:prstGeom prst="rect">
            <a:avLst/>
          </a:prstGeom>
          <a:noFill/>
        </p:spPr>
        <p:txBody>
          <a:bodyPr wrap="square" rtlCol="0">
            <a:noAutofit/>
          </a:bodyPr>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LCD Display (16x2 with I2C):</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Displays messages, alerts, and status to the driver.</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Uses I2C for easier wiring with only 4 connections.</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Breadboard:</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Allows easy and temporary circuit assembly without soldering.</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Useful for prototyping and testing connections.</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Jumper Wires:</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Used to connect components on the breadboard and to the Arduino.</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Available in male-to-male, female-to-female, and male-to-female types.</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Resistors:</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Limit current to protect sensitive components.</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Commonly used with LEDs and sensors.</a:t>
            </a:r>
            <a:endParaRPr lang="en-US" altLang="en-US">
              <a:solidFill>
                <a:schemeClr val="bg1"/>
              </a:solidFill>
              <a:latin typeface="Times New Roman" panose="02020603050405020304" charset="0"/>
              <a:cs typeface="Times New Roman" panose="02020603050405020304" charset="0"/>
            </a:endParaRPr>
          </a:p>
          <a:p>
            <a:pPr indent="0" algn="just">
              <a:lnSpc>
                <a:spcPct val="150000"/>
              </a:lnSpc>
              <a:buFont typeface="Arial" panose="020B0604020202020204" pitchFamily="34" charset="0"/>
              <a:buNone/>
            </a:pPr>
            <a:endParaRPr lang="en-US" altLang="en-US">
              <a:solidFill>
                <a:schemeClr val="bg1"/>
              </a:solidFill>
              <a:latin typeface="Times New Roman" panose="02020603050405020304" charset="0"/>
              <a:cs typeface="Times New Roman" panose="02020603050405020304" charset="0"/>
            </a:endParaRPr>
          </a:p>
        </p:txBody>
      </p:sp>
      <p:pic>
        <p:nvPicPr>
          <p:cNvPr id="11" name="Picture 10" descr="IMG_256"/>
          <p:cNvPicPr>
            <a:picLocks noChangeAspect="1"/>
          </p:cNvPicPr>
          <p:nvPr/>
        </p:nvPicPr>
        <p:blipFill>
          <a:blip r:embed="rId2"/>
          <a:stretch>
            <a:fillRect/>
          </a:stretch>
        </p:blipFill>
        <p:spPr>
          <a:xfrm>
            <a:off x="142039" y="3428725"/>
            <a:ext cx="1872537" cy="16410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descr="IMG_256"/>
          <p:cNvPicPr>
            <a:picLocks noChangeAspect="1"/>
          </p:cNvPicPr>
          <p:nvPr/>
        </p:nvPicPr>
        <p:blipFill>
          <a:blip r:embed="rId3"/>
          <a:stretch>
            <a:fillRect/>
          </a:stretch>
        </p:blipFill>
        <p:spPr>
          <a:xfrm>
            <a:off x="998392" y="2155197"/>
            <a:ext cx="2146935" cy="161151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descr="IMG_256"/>
          <p:cNvPicPr>
            <a:picLocks noChangeAspect="1"/>
          </p:cNvPicPr>
          <p:nvPr/>
        </p:nvPicPr>
        <p:blipFill>
          <a:blip r:embed="rId4"/>
          <a:stretch>
            <a:fillRect/>
          </a:stretch>
        </p:blipFill>
        <p:spPr>
          <a:xfrm>
            <a:off x="1402715" y="4723765"/>
            <a:ext cx="1626870" cy="14884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descr="IMG_256"/>
          <p:cNvPicPr>
            <a:picLocks noChangeAspect="1"/>
          </p:cNvPicPr>
          <p:nvPr/>
        </p:nvPicPr>
        <p:blipFill>
          <a:blip r:embed="rId5"/>
          <a:srcRect l="2632" t="6002" r="-2632" b="-6002"/>
          <a:stretch>
            <a:fillRect/>
          </a:stretch>
        </p:blipFill>
        <p:spPr>
          <a:xfrm>
            <a:off x="195741" y="697022"/>
            <a:ext cx="2026296" cy="17770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63715"/>
          </a:xfrm>
          <a:prstGeom prst="rect">
            <a:avLst/>
          </a:prstGeom>
        </p:spPr>
      </p:pic>
      <p:sp>
        <p:nvSpPr>
          <p:cNvPr id="3" name="Text Box 2"/>
          <p:cNvSpPr txBox="1"/>
          <p:nvPr/>
        </p:nvSpPr>
        <p:spPr>
          <a:xfrm>
            <a:off x="4064635" y="273050"/>
            <a:ext cx="4064000" cy="706755"/>
          </a:xfrm>
          <a:prstGeom prst="rect">
            <a:avLst/>
          </a:prstGeom>
          <a:noFill/>
        </p:spPr>
        <p:txBody>
          <a:bodyPr wrap="square" rtlCol="0">
            <a:spAutoFit/>
          </a:bodyPr>
          <a:p>
            <a:pPr algn="ctr"/>
            <a:r>
              <a:rPr lang="en-US" sz="4000" dirty="0">
                <a:solidFill>
                  <a:schemeClr val="bg1"/>
                </a:solidFill>
                <a:latin typeface="Algerian" panose="04020705040A02060702" charset="0"/>
                <a:cs typeface="Algerian" panose="04020705040A02060702" charset="0"/>
                <a:sym typeface="+mn-ea"/>
              </a:rPr>
              <a:t>COMPONENTS</a:t>
            </a:r>
            <a:endParaRPr lang="en-IN" sz="4000" dirty="0">
              <a:solidFill>
                <a:schemeClr val="bg1"/>
              </a:solidFill>
              <a:latin typeface="Algerian" panose="04020705040A02060702" charset="0"/>
              <a:cs typeface="Algerian" panose="04020705040A02060702" charset="0"/>
            </a:endParaRPr>
          </a:p>
        </p:txBody>
      </p:sp>
      <p:sp>
        <p:nvSpPr>
          <p:cNvPr id="8" name="Text Box 7"/>
          <p:cNvSpPr txBox="1"/>
          <p:nvPr/>
        </p:nvSpPr>
        <p:spPr>
          <a:xfrm>
            <a:off x="3425190" y="979805"/>
            <a:ext cx="8402320" cy="5232400"/>
          </a:xfrm>
          <a:prstGeom prst="rect">
            <a:avLst/>
          </a:prstGeom>
          <a:noFill/>
        </p:spPr>
        <p:txBody>
          <a:bodyPr wrap="square" rtlCol="0">
            <a:noAutofit/>
          </a:bodyPr>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Arduino Cable:</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Used to upload code and power the Arduino Uno.</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Enables communication between Arduino and PC.</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Buzzer:</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Emits sound when alcohol is detected.</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Alerts the driver instantly with audio signals.</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ESP8266 Wi-Fi Module:</a:t>
            </a:r>
            <a:endParaRPr lang="en-US" altLang="en-US" u="sng">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Adds internet connectivity to the system.</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Sends data to a web server for monitoring.</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a:solidFill>
                  <a:schemeClr val="bg1"/>
                </a:solidFill>
                <a:latin typeface="Times New Roman" panose="02020603050405020304" charset="0"/>
                <a:cs typeface="Times New Roman" panose="02020603050405020304" charset="0"/>
              </a:rPr>
              <a:t> </a:t>
            </a:r>
            <a:r>
              <a:rPr lang="en-US" altLang="en-US" u="sng">
                <a:solidFill>
                  <a:schemeClr val="bg1"/>
                </a:solidFill>
                <a:latin typeface="Times New Roman" panose="02020603050405020304" charset="0"/>
                <a:cs typeface="Times New Roman" panose="02020603050405020304" charset="0"/>
              </a:rPr>
              <a:t>LED:</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Lights up to indicate alcohol detection.</a:t>
            </a:r>
            <a:endParaRPr lang="en-US" altLang="en-US">
              <a:solidFill>
                <a:schemeClr val="bg1"/>
              </a:solidFill>
              <a:latin typeface="Times New Roman" panose="02020603050405020304" charset="0"/>
              <a:cs typeface="Times New Roman" panose="02020603050405020304" charset="0"/>
            </a:endParaRPr>
          </a:p>
          <a:p>
            <a:pPr marL="285750" indent="-285750" algn="just">
              <a:lnSpc>
                <a:spcPct val="150000"/>
              </a:lnSpc>
              <a:buFont typeface="Arial" panose="020B0604020202020204" pitchFamily="34" charset="0"/>
              <a:buChar char="•"/>
            </a:pPr>
            <a:r>
              <a:rPr lang="en-US" altLang="en-US">
                <a:solidFill>
                  <a:schemeClr val="bg1"/>
                </a:solidFill>
                <a:latin typeface="Times New Roman" panose="02020603050405020304" charset="0"/>
                <a:cs typeface="Times New Roman" panose="02020603050405020304" charset="0"/>
              </a:rPr>
              <a:t>Provides a quick visual alert.</a:t>
            </a:r>
            <a:endParaRPr lang="en-US" altLang="en-US">
              <a:solidFill>
                <a:schemeClr val="bg1"/>
              </a:solidFill>
              <a:latin typeface="Times New Roman" panose="02020603050405020304" charset="0"/>
              <a:cs typeface="Times New Roman" panose="02020603050405020304" charset="0"/>
            </a:endParaRPr>
          </a:p>
        </p:txBody>
      </p:sp>
      <p:pic>
        <p:nvPicPr>
          <p:cNvPr id="5" name="Picture 4" descr="IMG_256"/>
          <p:cNvPicPr>
            <a:picLocks noChangeAspect="1"/>
          </p:cNvPicPr>
          <p:nvPr/>
        </p:nvPicPr>
        <p:blipFill>
          <a:blip r:embed="rId2"/>
          <a:stretch>
            <a:fillRect/>
          </a:stretch>
        </p:blipFill>
        <p:spPr>
          <a:xfrm>
            <a:off x="1248586" y="1879987"/>
            <a:ext cx="1623515" cy="16235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descr="IMG_256"/>
          <p:cNvPicPr>
            <a:picLocks noChangeAspect="1"/>
          </p:cNvPicPr>
          <p:nvPr/>
        </p:nvPicPr>
        <p:blipFill>
          <a:blip r:embed="rId3"/>
          <a:stretch>
            <a:fillRect/>
          </a:stretch>
        </p:blipFill>
        <p:spPr>
          <a:xfrm>
            <a:off x="263768" y="3197709"/>
            <a:ext cx="1617318" cy="161731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descr="IMG_256"/>
          <p:cNvPicPr>
            <a:picLocks noChangeAspect="1"/>
          </p:cNvPicPr>
          <p:nvPr/>
        </p:nvPicPr>
        <p:blipFill>
          <a:blip r:embed="rId4"/>
          <a:stretch>
            <a:fillRect/>
          </a:stretch>
        </p:blipFill>
        <p:spPr>
          <a:xfrm>
            <a:off x="1248153" y="4574131"/>
            <a:ext cx="1714840" cy="13194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descr="IMG_256"/>
          <p:cNvPicPr>
            <a:picLocks noChangeAspect="1"/>
          </p:cNvPicPr>
          <p:nvPr/>
        </p:nvPicPr>
        <p:blipFill>
          <a:blip r:embed="rId5"/>
          <a:stretch>
            <a:fillRect/>
          </a:stretch>
        </p:blipFill>
        <p:spPr>
          <a:xfrm>
            <a:off x="96954" y="681154"/>
            <a:ext cx="1949986" cy="1507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63715"/>
          </a:xfrm>
          <a:prstGeom prst="rect">
            <a:avLst/>
          </a:prstGeom>
        </p:spPr>
      </p:pic>
      <p:sp>
        <p:nvSpPr>
          <p:cNvPr id="3" name="Text Box 2"/>
          <p:cNvSpPr txBox="1"/>
          <p:nvPr/>
        </p:nvSpPr>
        <p:spPr>
          <a:xfrm>
            <a:off x="4064635" y="273050"/>
            <a:ext cx="4540885" cy="706755"/>
          </a:xfrm>
          <a:prstGeom prst="rect">
            <a:avLst/>
          </a:prstGeom>
          <a:noFill/>
        </p:spPr>
        <p:txBody>
          <a:bodyPr wrap="square" rtlCol="0">
            <a:spAutoFit/>
          </a:bodyPr>
          <a:p>
            <a:pPr algn="ctr"/>
            <a:r>
              <a:rPr lang="en-US" sz="4000" dirty="0">
                <a:solidFill>
                  <a:schemeClr val="bg1"/>
                </a:solidFill>
                <a:latin typeface="Algerian" panose="04020705040A02060702" charset="0"/>
                <a:cs typeface="Algerian" panose="04020705040A02060702" charset="0"/>
                <a:sym typeface="+mn-ea"/>
              </a:rPr>
              <a:t>Circuit diagram</a:t>
            </a:r>
            <a:endParaRPr lang="en-IN" sz="4000" dirty="0">
              <a:solidFill>
                <a:schemeClr val="bg1"/>
              </a:solidFill>
              <a:latin typeface="Algerian" panose="04020705040A02060702" charset="0"/>
              <a:cs typeface="Algerian" panose="04020705040A02060702" charset="0"/>
            </a:endParaRPr>
          </a:p>
        </p:txBody>
      </p:sp>
      <p:pic>
        <p:nvPicPr>
          <p:cNvPr id="9" name="Picture 9" descr="circuit diagram"/>
          <p:cNvPicPr>
            <a:picLocks noChangeAspect="1"/>
          </p:cNvPicPr>
          <p:nvPr/>
        </p:nvPicPr>
        <p:blipFill>
          <a:blip r:embed="rId2"/>
          <a:stretch>
            <a:fillRect/>
          </a:stretch>
        </p:blipFill>
        <p:spPr>
          <a:xfrm>
            <a:off x="1924685" y="1060450"/>
            <a:ext cx="8477885" cy="5692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63715"/>
          </a:xfrm>
          <a:prstGeom prst="rect">
            <a:avLst/>
          </a:prstGeom>
        </p:spPr>
      </p:pic>
      <p:sp>
        <p:nvSpPr>
          <p:cNvPr id="3" name="Text Box 2"/>
          <p:cNvSpPr txBox="1"/>
          <p:nvPr/>
        </p:nvSpPr>
        <p:spPr>
          <a:xfrm>
            <a:off x="1329055" y="273050"/>
            <a:ext cx="4540885" cy="706755"/>
          </a:xfrm>
          <a:prstGeom prst="rect">
            <a:avLst/>
          </a:prstGeom>
          <a:noFill/>
        </p:spPr>
        <p:txBody>
          <a:bodyPr wrap="square" rtlCol="0">
            <a:spAutoFit/>
          </a:bodyPr>
          <a:p>
            <a:pPr algn="ctr"/>
            <a:r>
              <a:rPr lang="en-US" sz="4000" dirty="0">
                <a:solidFill>
                  <a:schemeClr val="bg1"/>
                </a:solidFill>
                <a:latin typeface="Algerian" panose="04020705040A02060702" charset="0"/>
                <a:cs typeface="Algerian" panose="04020705040A02060702" charset="0"/>
                <a:sym typeface="+mn-ea"/>
              </a:rPr>
              <a:t>conclusion</a:t>
            </a:r>
            <a:endParaRPr lang="en-IN" sz="4000" dirty="0">
              <a:solidFill>
                <a:schemeClr val="bg1"/>
              </a:solidFill>
              <a:latin typeface="Algerian" panose="04020705040A02060702" charset="0"/>
              <a:cs typeface="Algerian" panose="04020705040A02060702" charset="0"/>
            </a:endParaRPr>
          </a:p>
        </p:txBody>
      </p:sp>
      <p:sp>
        <p:nvSpPr>
          <p:cNvPr id="4" name="Text Box 3"/>
          <p:cNvSpPr txBox="1"/>
          <p:nvPr/>
        </p:nvSpPr>
        <p:spPr>
          <a:xfrm rot="10800000" flipH="1" flipV="1">
            <a:off x="1005840" y="1308100"/>
            <a:ext cx="5187950" cy="4772660"/>
          </a:xfrm>
          <a:prstGeom prst="rect">
            <a:avLst/>
          </a:prstGeom>
          <a:noFill/>
        </p:spPr>
        <p:txBody>
          <a:bodyPr wrap="square" rtlCol="0">
            <a:noAutofit/>
          </a:bodyPr>
          <a:p>
            <a:pPr algn="ctr">
              <a:lnSpc>
                <a:spcPct val="150000"/>
              </a:lnSpc>
            </a:pPr>
            <a:r>
              <a:rPr lang="en-US" dirty="0">
                <a:solidFill>
                  <a:schemeClr val="bg1"/>
                </a:solidFill>
                <a:sym typeface="+mn-ea"/>
              </a:rPr>
              <a:t>Alcohol detection in vehicles is essential for improving road safety and preventing drunk driving.</a:t>
            </a:r>
            <a:br>
              <a:rPr lang="en-US" dirty="0">
                <a:solidFill>
                  <a:schemeClr val="bg1"/>
                </a:solidFill>
                <a:sym typeface="+mn-ea"/>
              </a:rPr>
            </a:br>
            <a:r>
              <a:rPr lang="en-US" dirty="0">
                <a:solidFill>
                  <a:schemeClr val="bg1"/>
                </a:solidFill>
                <a:sym typeface="+mn-ea"/>
              </a:rPr>
              <a:t>Technological advancements are making these systems more accurate and accessible.</a:t>
            </a:r>
            <a:br>
              <a:rPr lang="en-US" dirty="0">
                <a:solidFill>
                  <a:schemeClr val="bg1"/>
                </a:solidFill>
                <a:sym typeface="+mn-ea"/>
              </a:rPr>
            </a:br>
            <a:r>
              <a:rPr lang="en-US" dirty="0">
                <a:solidFill>
                  <a:schemeClr val="bg1"/>
                </a:solidFill>
                <a:sym typeface="+mn-ea"/>
              </a:rPr>
              <a:t>Despite challenges like cost and privacy concerns, the benefits are significant.</a:t>
            </a:r>
            <a:br>
              <a:rPr lang="en-US" dirty="0">
                <a:solidFill>
                  <a:schemeClr val="bg1"/>
                </a:solidFill>
                <a:sym typeface="+mn-ea"/>
              </a:rPr>
            </a:br>
            <a:r>
              <a:rPr lang="en-US" dirty="0">
                <a:solidFill>
                  <a:schemeClr val="bg1"/>
                </a:solidFill>
                <a:sym typeface="+mn-ea"/>
              </a:rPr>
              <a:t>These systems are expected to become standard features in future vehicles.</a:t>
            </a:r>
            <a:br>
              <a:rPr lang="en-US" dirty="0">
                <a:solidFill>
                  <a:schemeClr val="bg1"/>
                </a:solidFill>
                <a:sym typeface="+mn-ea"/>
              </a:rPr>
            </a:br>
            <a:r>
              <a:rPr lang="en-US" dirty="0">
                <a:solidFill>
                  <a:schemeClr val="bg1"/>
                </a:solidFill>
                <a:sym typeface="+mn-ea"/>
              </a:rPr>
              <a:t>Ultimately, alcohol detection will help save lives and create safer roads for everyone.</a:t>
            </a:r>
            <a:endParaRPr lang="en-US" dirty="0">
              <a:solidFill>
                <a:schemeClr val="bg1"/>
              </a:solidFill>
              <a:sym typeface="+mn-ea"/>
            </a:endParaRPr>
          </a:p>
        </p:txBody>
      </p:sp>
      <p:pic>
        <p:nvPicPr>
          <p:cNvPr id="6" name="Picture 5"/>
          <p:cNvPicPr/>
          <p:nvPr/>
        </p:nvPicPr>
        <p:blipFill>
          <a:blip r:embed="rId2"/>
          <a:stretch>
            <a:fillRect/>
          </a:stretch>
        </p:blipFill>
        <p:spPr>
          <a:xfrm>
            <a:off x="8148955" y="-5715"/>
            <a:ext cx="3943985" cy="68637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63715"/>
          </a:xfrm>
          <a:prstGeom prst="rect">
            <a:avLst/>
          </a:prstGeom>
        </p:spPr>
      </p:pic>
      <p:sp>
        <p:nvSpPr>
          <p:cNvPr id="3" name="Text Box 2"/>
          <p:cNvSpPr txBox="1"/>
          <p:nvPr/>
        </p:nvSpPr>
        <p:spPr>
          <a:xfrm>
            <a:off x="2753360" y="2513965"/>
            <a:ext cx="6684645" cy="1091565"/>
          </a:xfrm>
          <a:prstGeom prst="rect">
            <a:avLst/>
          </a:prstGeom>
          <a:noFill/>
        </p:spPr>
        <p:txBody>
          <a:bodyPr wrap="square" rtlCol="0">
            <a:spAutoFit/>
          </a:bodyPr>
          <a:p>
            <a:pPr algn="ctr"/>
            <a:r>
              <a:rPr lang="en-US" sz="6500" dirty="0">
                <a:solidFill>
                  <a:schemeClr val="bg1"/>
                </a:solidFill>
                <a:latin typeface="Algerian" panose="04020705040A02060702" charset="0"/>
                <a:cs typeface="Algerian" panose="04020705040A02060702" charset="0"/>
                <a:sym typeface="+mn-ea"/>
              </a:rPr>
              <a:t>THANK YOU</a:t>
            </a:r>
            <a:endParaRPr lang="en-IN" sz="6500" dirty="0">
              <a:solidFill>
                <a:schemeClr val="bg1"/>
              </a:solidFill>
              <a:latin typeface="Algerian" panose="04020705040A02060702" charset="0"/>
              <a:cs typeface="Algerian" panose="04020705040A0206070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000" cy="6858000"/>
          </a:xfrm>
          <a:prstGeom prst="rect">
            <a:avLst/>
          </a:prstGeom>
        </p:spPr>
      </p:pic>
      <p:sp>
        <p:nvSpPr>
          <p:cNvPr id="3" name="Text Box 2"/>
          <p:cNvSpPr txBox="1"/>
          <p:nvPr/>
        </p:nvSpPr>
        <p:spPr>
          <a:xfrm>
            <a:off x="634365" y="2683510"/>
            <a:ext cx="10914380" cy="3969385"/>
          </a:xfrm>
          <a:prstGeom prst="rect">
            <a:avLst/>
          </a:prstGeom>
          <a:noFill/>
        </p:spPr>
        <p:txBody>
          <a:bodyPr wrap="square" rtlCol="0">
            <a:spAutoFit/>
          </a:bodyPr>
          <a:p>
            <a:pPr algn="just">
              <a:lnSpc>
                <a:spcPct val="150000"/>
              </a:lnSpc>
            </a:pPr>
            <a:r>
              <a:rPr lang="en-US" sz="2400" dirty="0">
                <a:solidFill>
                  <a:schemeClr val="bg1"/>
                </a:solidFill>
                <a:latin typeface="Times New Roman" panose="02020603050405020304" charset="0"/>
                <a:cs typeface="Times New Roman" panose="02020603050405020304" charset="0"/>
                <a:sym typeface="+mn-ea"/>
              </a:rPr>
              <a:t>This project aims to reduce drunk driving accidents by integrating an alcohol detection system in vehicles. Using an MQ-3 sensor, the system checks the driver's breath for alcohol before and during the ride. If alcohol is detected above a set threshold, the engine remains off or the car gradually stops. Alerts are provided via an LCD, buzzer, and LED indicators. This low-cost, efficient solution enhances road safety and can be implemented in real-world vehicles.</a:t>
            </a:r>
            <a:endParaRPr lang="en-US" sz="2400" dirty="0">
              <a:solidFill>
                <a:schemeClr val="bg1"/>
              </a:solidFill>
              <a:latin typeface="Times New Roman" panose="02020603050405020304" charset="0"/>
              <a:cs typeface="Times New Roman" panose="02020603050405020304" charset="0"/>
            </a:endParaRPr>
          </a:p>
          <a:p>
            <a:pPr algn="just">
              <a:lnSpc>
                <a:spcPct val="150000"/>
              </a:lnSpc>
            </a:pPr>
            <a:endParaRPr lang="en-US" sz="2400" dirty="0">
              <a:solidFill>
                <a:schemeClr val="bg1"/>
              </a:solidFill>
              <a:latin typeface="Times New Roman" panose="02020603050405020304" charset="0"/>
              <a:cs typeface="Times New Roman" panose="02020603050405020304" charset="0"/>
            </a:endParaRPr>
          </a:p>
        </p:txBody>
      </p:sp>
      <p:sp>
        <p:nvSpPr>
          <p:cNvPr id="4" name="Text Box 3"/>
          <p:cNvSpPr txBox="1"/>
          <p:nvPr/>
        </p:nvSpPr>
        <p:spPr>
          <a:xfrm>
            <a:off x="4059555" y="916305"/>
            <a:ext cx="4064000" cy="768350"/>
          </a:xfrm>
          <a:prstGeom prst="rect">
            <a:avLst/>
          </a:prstGeom>
          <a:noFill/>
        </p:spPr>
        <p:txBody>
          <a:bodyPr wrap="square" rtlCol="0">
            <a:spAutoFit/>
          </a:bodyPr>
          <a:p>
            <a:pPr algn="ctr"/>
            <a:r>
              <a:rPr lang="en-US" sz="4400" dirty="0">
                <a:solidFill>
                  <a:schemeClr val="bg1"/>
                </a:solidFill>
                <a:latin typeface="Algerian" panose="04020705040A02060702" charset="0"/>
                <a:cs typeface="Algerian" panose="04020705040A02060702" charset="0"/>
                <a:sym typeface="+mn-ea"/>
              </a:rPr>
              <a:t>ABSTRACT</a:t>
            </a:r>
            <a:endParaRPr lang="en-US" sz="4400" dirty="0">
              <a:solidFill>
                <a:schemeClr val="bg1"/>
              </a:solidFill>
              <a:latin typeface="Algerian" panose="04020705040A02060702" charset="0"/>
              <a:cs typeface="Algerian" panose="04020705040A02060702"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000" cy="6843395"/>
          </a:xfrm>
          <a:prstGeom prst="rect">
            <a:avLst/>
          </a:prstGeom>
        </p:spPr>
      </p:pic>
      <p:sp>
        <p:nvSpPr>
          <p:cNvPr id="3" name="Text Box 2"/>
          <p:cNvSpPr txBox="1"/>
          <p:nvPr/>
        </p:nvSpPr>
        <p:spPr>
          <a:xfrm>
            <a:off x="506095" y="1541780"/>
            <a:ext cx="7429500" cy="4861560"/>
          </a:xfrm>
          <a:prstGeom prst="rect">
            <a:avLst/>
          </a:prstGeom>
          <a:noFill/>
        </p:spPr>
        <p:txBody>
          <a:bodyPr wrap="square" rtlCol="0">
            <a:noAutofit/>
          </a:bodyPr>
          <a:p>
            <a:pPr marL="0" indent="0" algn="just" defTabSz="914400" eaLnBrk="0" fontAlgn="base" hangingPunct="0">
              <a:lnSpc>
                <a:spcPct val="150000"/>
              </a:lnSpc>
              <a:spcBef>
                <a:spcPct val="0"/>
              </a:spcBef>
              <a:spcAft>
                <a:spcPct val="0"/>
              </a:spcAft>
              <a:buClrTx/>
              <a:buSzTx/>
              <a:buNone/>
            </a:pPr>
            <a:r>
              <a:rPr lang="en-US" dirty="0">
                <a:solidFill>
                  <a:schemeClr val="bg1"/>
                </a:solidFill>
                <a:latin typeface="Times New Roman" panose="02020603050405020304" charset="0"/>
                <a:cs typeface="Times New Roman" panose="02020603050405020304" charset="0"/>
                <a:sym typeface="+mn-ea"/>
              </a:rPr>
              <a:t>Road safety has become a major concern worldwide, with drunk driving remaining one of the leading causes of traffic accidents and fatalities. To address this issue, technological advancements have led to the development of alcohol detection systems in vehicles. These systems aim to prevent intoxicated individuals from operating a vehicle, thereby reducing the risk of accidents and saving lives. Alcohol detection in cars typically involves sensors that can measure a driver’s blood alcohol concentration (BAC) through breath, skin contact, or cabin air analysis. Some systems can even disable the ignition or alert emergency contacts if alcohol is detected beyond legal limits. As governments and automobile manufacturers push for safer driving conditions, integrating alcohol detection technology into vehicles is becoming a crucial step toward achieving zero-accident roads.</a:t>
            </a:r>
            <a:endParaRPr lang="en-US" dirty="0">
              <a:solidFill>
                <a:schemeClr val="bg1"/>
              </a:solidFill>
              <a:latin typeface="Times New Roman" panose="02020603050405020304" charset="0"/>
              <a:cs typeface="Times New Roman" panose="02020603050405020304" charset="0"/>
            </a:endParaRPr>
          </a:p>
          <a:p>
            <a:pPr algn="just">
              <a:lnSpc>
                <a:spcPct val="150000"/>
              </a:lnSpc>
            </a:pPr>
            <a:endParaRPr kumimoji="0" lang="en-US" altLang="en-US" b="0" i="0" u="none" strike="noStrike" cap="none" normalizeH="0" baseline="0" dirty="0">
              <a:ln>
                <a:noFill/>
              </a:ln>
              <a:solidFill>
                <a:schemeClr val="bg1"/>
              </a:solidFill>
              <a:effectLst/>
              <a:latin typeface="Times New Roman" panose="02020603050405020304" charset="0"/>
              <a:cs typeface="Times New Roman" panose="02020603050405020304" charset="0"/>
            </a:endParaRPr>
          </a:p>
        </p:txBody>
      </p:sp>
      <p:sp>
        <p:nvSpPr>
          <p:cNvPr id="4" name="Text Box 3"/>
          <p:cNvSpPr txBox="1"/>
          <p:nvPr/>
        </p:nvSpPr>
        <p:spPr>
          <a:xfrm>
            <a:off x="4064000" y="518795"/>
            <a:ext cx="4064000" cy="768350"/>
          </a:xfrm>
          <a:prstGeom prst="rect">
            <a:avLst/>
          </a:prstGeom>
          <a:noFill/>
        </p:spPr>
        <p:txBody>
          <a:bodyPr wrap="square" rtlCol="0">
            <a:spAutoFit/>
          </a:bodyPr>
          <a:p>
            <a:pPr algn="ctr"/>
            <a:r>
              <a:rPr lang="en-US" altLang="en-IN" sz="4400" dirty="0">
                <a:solidFill>
                  <a:schemeClr val="bg1"/>
                </a:solidFill>
                <a:latin typeface="Algerian" panose="04020705040A02060702" charset="0"/>
                <a:cs typeface="Algerian" panose="04020705040A02060702" charset="0"/>
              </a:rPr>
              <a:t>INTRODUCTION</a:t>
            </a:r>
            <a:endParaRPr lang="en-US" altLang="en-IN" sz="4400" dirty="0">
              <a:solidFill>
                <a:schemeClr val="bg1"/>
              </a:solidFill>
              <a:latin typeface="Algerian" panose="04020705040A02060702" charset="0"/>
              <a:cs typeface="Algerian" panose="04020705040A02060702" charset="0"/>
            </a:endParaRPr>
          </a:p>
        </p:txBody>
      </p:sp>
      <p:pic>
        <p:nvPicPr>
          <p:cNvPr id="5" name="Picture 4"/>
          <p:cNvPicPr/>
          <p:nvPr/>
        </p:nvPicPr>
        <p:blipFill>
          <a:blip r:embed="rId2"/>
          <a:stretch>
            <a:fillRect/>
          </a:stretch>
        </p:blipFill>
        <p:spPr>
          <a:xfrm>
            <a:off x="8128298" y="0"/>
            <a:ext cx="3858935"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58000"/>
          </a:xfrm>
          <a:prstGeom prst="rect">
            <a:avLst/>
          </a:prstGeom>
        </p:spPr>
      </p:pic>
      <p:sp>
        <p:nvSpPr>
          <p:cNvPr id="3" name="Text Box 2"/>
          <p:cNvSpPr txBox="1"/>
          <p:nvPr/>
        </p:nvSpPr>
        <p:spPr>
          <a:xfrm>
            <a:off x="3539490" y="1752600"/>
            <a:ext cx="8209915" cy="4660265"/>
          </a:xfrm>
          <a:prstGeom prst="rect">
            <a:avLst/>
          </a:prstGeom>
          <a:noFill/>
        </p:spPr>
        <p:txBody>
          <a:bodyPr wrap="square" rtlCol="0">
            <a:noAutofit/>
          </a:bodyPr>
          <a:p>
            <a:pPr marL="285750" indent="-285750" algn="just">
              <a:lnSpc>
                <a:spcPct val="150000"/>
              </a:lnSpc>
              <a:buFont typeface="Wingdings" panose="05000000000000000000" charset="0"/>
              <a:buChar char="v"/>
            </a:pPr>
            <a:r>
              <a:rPr lang="en-US" altLang="en-US" u="sng" dirty="0">
                <a:solidFill>
                  <a:schemeClr val="bg1"/>
                </a:solidFill>
                <a:latin typeface="Times New Roman" panose="02020603050405020304" charset="0"/>
                <a:cs typeface="Times New Roman" panose="02020603050405020304" charset="0"/>
              </a:rPr>
              <a:t>Prevents Drunk Driving:</a:t>
            </a:r>
            <a:r>
              <a:rPr lang="en-US" altLang="en-US" dirty="0">
                <a:solidFill>
                  <a:schemeClr val="bg1"/>
                </a:solidFill>
                <a:latin typeface="Times New Roman" panose="02020603050405020304" charset="0"/>
                <a:cs typeface="Times New Roman" panose="02020603050405020304" charset="0"/>
              </a:rPr>
              <a:t> Detects intoxicated drivers before they can operate the vehicle, reducing the risk of accidents.</a:t>
            </a:r>
            <a:endParaRPr lang="en-US" altLang="en-US" dirty="0">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dirty="0">
                <a:solidFill>
                  <a:schemeClr val="bg1"/>
                </a:solidFill>
                <a:latin typeface="Times New Roman" panose="02020603050405020304" charset="0"/>
                <a:cs typeface="Times New Roman" panose="02020603050405020304" charset="0"/>
              </a:rPr>
              <a:t>Enhances Road Safety:</a:t>
            </a:r>
            <a:r>
              <a:rPr lang="en-US" altLang="en-US" dirty="0">
                <a:solidFill>
                  <a:schemeClr val="bg1"/>
                </a:solidFill>
                <a:latin typeface="Times New Roman" panose="02020603050405020304" charset="0"/>
                <a:cs typeface="Times New Roman" panose="02020603050405020304" charset="0"/>
              </a:rPr>
              <a:t> Helps lower the number of road crashes caused by impaired driving.</a:t>
            </a:r>
            <a:endParaRPr lang="en-US" altLang="en-US" dirty="0">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dirty="0">
                <a:solidFill>
                  <a:schemeClr val="bg1"/>
                </a:solidFill>
                <a:latin typeface="Times New Roman" panose="02020603050405020304" charset="0"/>
                <a:cs typeface="Times New Roman" panose="02020603050405020304" charset="0"/>
              </a:rPr>
              <a:t>Saves Lives:</a:t>
            </a:r>
            <a:r>
              <a:rPr lang="en-US" altLang="en-US" dirty="0">
                <a:solidFill>
                  <a:schemeClr val="bg1"/>
                </a:solidFill>
                <a:latin typeface="Times New Roman" panose="02020603050405020304" charset="0"/>
                <a:cs typeface="Times New Roman" panose="02020603050405020304" charset="0"/>
              </a:rPr>
              <a:t> Reduces fatalities and serious injuries resulting from alcohol-related accidents.</a:t>
            </a:r>
            <a:endParaRPr lang="en-US" altLang="en-US" dirty="0">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dirty="0">
                <a:solidFill>
                  <a:schemeClr val="bg1"/>
                </a:solidFill>
                <a:latin typeface="Times New Roman" panose="02020603050405020304" charset="0"/>
                <a:cs typeface="Times New Roman" panose="02020603050405020304" charset="0"/>
              </a:rPr>
              <a:t>Promotes Responsible Behavior:</a:t>
            </a:r>
            <a:r>
              <a:rPr lang="en-US" altLang="en-US" dirty="0">
                <a:solidFill>
                  <a:schemeClr val="bg1"/>
                </a:solidFill>
                <a:latin typeface="Times New Roman" panose="02020603050405020304" charset="0"/>
                <a:cs typeface="Times New Roman" panose="02020603050405020304" charset="0"/>
              </a:rPr>
              <a:t> Discourages individuals from drinking before driving, encouraging safer habits.</a:t>
            </a:r>
            <a:endParaRPr lang="en-US" altLang="en-US" dirty="0">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dirty="0">
                <a:solidFill>
                  <a:schemeClr val="bg1"/>
                </a:solidFill>
                <a:latin typeface="Times New Roman" panose="02020603050405020304" charset="0"/>
                <a:cs typeface="Times New Roman" panose="02020603050405020304" charset="0"/>
              </a:rPr>
              <a:t>Supports Law Enforcement:</a:t>
            </a:r>
            <a:r>
              <a:rPr lang="en-US" altLang="en-US" dirty="0">
                <a:solidFill>
                  <a:schemeClr val="bg1"/>
                </a:solidFill>
                <a:latin typeface="Times New Roman" panose="02020603050405020304" charset="0"/>
                <a:cs typeface="Times New Roman" panose="02020603050405020304" charset="0"/>
              </a:rPr>
              <a:t> Assists in enforcing DUI laws and minimizing violations.</a:t>
            </a:r>
            <a:endParaRPr lang="en-US" altLang="en-US" dirty="0">
              <a:solidFill>
                <a:schemeClr val="bg1"/>
              </a:solidFill>
              <a:latin typeface="Times New Roman" panose="02020603050405020304" charset="0"/>
              <a:cs typeface="Times New Roman" panose="02020603050405020304" charset="0"/>
            </a:endParaRPr>
          </a:p>
          <a:p>
            <a:pPr marL="285750" indent="-285750" algn="just">
              <a:lnSpc>
                <a:spcPct val="150000"/>
              </a:lnSpc>
              <a:buFont typeface="Wingdings" panose="05000000000000000000" charset="0"/>
              <a:buChar char="v"/>
            </a:pPr>
            <a:r>
              <a:rPr lang="en-US" altLang="en-US" u="sng" dirty="0">
                <a:solidFill>
                  <a:schemeClr val="bg1"/>
                </a:solidFill>
                <a:latin typeface="Times New Roman" panose="02020603050405020304" charset="0"/>
                <a:cs typeface="Times New Roman" panose="02020603050405020304" charset="0"/>
              </a:rPr>
              <a:t>Protects Other Road Users:</a:t>
            </a:r>
            <a:r>
              <a:rPr lang="en-US" altLang="en-US" dirty="0">
                <a:solidFill>
                  <a:schemeClr val="bg1"/>
                </a:solidFill>
                <a:latin typeface="Times New Roman" panose="02020603050405020304" charset="0"/>
                <a:cs typeface="Times New Roman" panose="02020603050405020304" charset="0"/>
              </a:rPr>
              <a:t> Ensures the safety of pedestrians, passengers, and other drivers.</a:t>
            </a:r>
            <a:endParaRPr lang="en-US" altLang="en-US" dirty="0">
              <a:solidFill>
                <a:schemeClr val="bg1"/>
              </a:solidFill>
              <a:latin typeface="Times New Roman" panose="02020603050405020304" charset="0"/>
              <a:cs typeface="Times New Roman" panose="02020603050405020304" charset="0"/>
            </a:endParaRPr>
          </a:p>
        </p:txBody>
      </p:sp>
      <p:pic>
        <p:nvPicPr>
          <p:cNvPr id="7" name="Picture 6"/>
          <p:cNvPicPr/>
          <p:nvPr/>
        </p:nvPicPr>
        <p:blipFill>
          <a:blip r:embed="rId2"/>
          <a:stretch>
            <a:fillRect/>
          </a:stretch>
        </p:blipFill>
        <p:spPr>
          <a:xfrm>
            <a:off x="215265" y="0"/>
            <a:ext cx="3075940" cy="6772910"/>
          </a:xfrm>
          <a:prstGeom prst="rect">
            <a:avLst/>
          </a:prstGeom>
        </p:spPr>
      </p:pic>
      <p:sp>
        <p:nvSpPr>
          <p:cNvPr id="8" name="Text Box 7"/>
          <p:cNvSpPr txBox="1"/>
          <p:nvPr/>
        </p:nvSpPr>
        <p:spPr>
          <a:xfrm>
            <a:off x="2351405" y="429895"/>
            <a:ext cx="9398000" cy="1076325"/>
          </a:xfrm>
          <a:prstGeom prst="rect">
            <a:avLst/>
          </a:prstGeom>
          <a:noFill/>
        </p:spPr>
        <p:txBody>
          <a:bodyPr wrap="square" rtlCol="0">
            <a:spAutoFit/>
          </a:bodyPr>
          <a:p>
            <a:r>
              <a:rPr lang="en-US" sz="3200" dirty="0">
                <a:solidFill>
                  <a:schemeClr val="bg1"/>
                </a:solidFill>
                <a:latin typeface="Algerian" panose="04020705040A02060702" charset="0"/>
                <a:cs typeface="Algerian" panose="04020705040A02060702" charset="0"/>
                <a:sym typeface="+mn-ea"/>
              </a:rPr>
              <a:t>WHY ALCOHOL DETECTION IS NECESSARY</a:t>
            </a:r>
            <a:endParaRPr lang="en-IN" sz="3200" dirty="0">
              <a:solidFill>
                <a:schemeClr val="bg1"/>
              </a:solidFill>
              <a:latin typeface="Algerian" panose="04020705040A02060702" charset="0"/>
              <a:cs typeface="Algerian" panose="04020705040A02060702" charset="0"/>
            </a:endParaRPr>
          </a:p>
          <a:p>
            <a:endParaRPr lang="en-IN" sz="3200" dirty="0">
              <a:solidFill>
                <a:schemeClr val="bg1"/>
              </a:solidFill>
              <a:latin typeface="Algerian" panose="04020705040A02060702" charset="0"/>
              <a:cs typeface="Algerian" panose="04020705040A0206070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58635"/>
          </a:xfrm>
          <a:prstGeom prst="rect">
            <a:avLst/>
          </a:prstGeom>
        </p:spPr>
      </p:pic>
      <p:sp>
        <p:nvSpPr>
          <p:cNvPr id="3" name="Text Box 2"/>
          <p:cNvSpPr txBox="1"/>
          <p:nvPr/>
        </p:nvSpPr>
        <p:spPr>
          <a:xfrm>
            <a:off x="316230" y="1710690"/>
            <a:ext cx="7211695" cy="4803140"/>
          </a:xfrm>
          <a:prstGeom prst="rect">
            <a:avLst/>
          </a:prstGeom>
          <a:noFill/>
        </p:spPr>
        <p:txBody>
          <a:bodyPr wrap="square" rtlCol="0">
            <a:noAutofit/>
          </a:bodyPr>
          <a:p>
            <a:pPr marR="0" lvl="0" indent="0" algn="just" defTabSz="914400" rtl="0" eaLnBrk="0" fontAlgn="base" latinLnBrk="0" hangingPunct="0">
              <a:lnSpc>
                <a:spcPct val="150000"/>
              </a:lnSpc>
              <a:spcBef>
                <a:spcPct val="0"/>
              </a:spcBef>
              <a:spcAft>
                <a:spcPct val="0"/>
              </a:spcAft>
              <a:buClrTx/>
              <a:buSzTx/>
              <a:buNone/>
            </a:pPr>
            <a:r>
              <a:rPr lang="en-US" dirty="0">
                <a:solidFill>
                  <a:schemeClr val="bg1"/>
                </a:solidFill>
                <a:latin typeface="Times New Roman" panose="02020603050405020304" charset="0"/>
                <a:cs typeface="Times New Roman" panose="02020603050405020304" charset="0"/>
                <a:sym typeface="+mn-ea"/>
              </a:rPr>
              <a:t>There are several methods to detect alcohol in a driver before or during driving.</a:t>
            </a:r>
            <a:endParaRPr lang="en-US" dirty="0">
              <a:solidFill>
                <a:schemeClr val="bg1"/>
              </a:solidFill>
              <a:latin typeface="Times New Roman" panose="02020603050405020304" charset="0"/>
              <a:cs typeface="Times New Roman" panose="02020603050405020304"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charset="0"/>
              <a:buChar char="v"/>
            </a:pPr>
            <a:r>
              <a:rPr lang="en-US" b="1" u="sng" dirty="0">
                <a:solidFill>
                  <a:schemeClr val="bg1"/>
                </a:solidFill>
                <a:latin typeface="Times New Roman" panose="02020603050405020304" charset="0"/>
                <a:cs typeface="Times New Roman" panose="02020603050405020304" charset="0"/>
                <a:sym typeface="+mn-ea"/>
              </a:rPr>
              <a:t>Breath-based sensors</a:t>
            </a:r>
            <a:r>
              <a:rPr lang="en-US" dirty="0">
                <a:solidFill>
                  <a:schemeClr val="bg1"/>
                </a:solidFill>
                <a:latin typeface="Times New Roman" panose="02020603050405020304" charset="0"/>
                <a:cs typeface="Times New Roman" panose="02020603050405020304" charset="0"/>
                <a:sym typeface="+mn-ea"/>
              </a:rPr>
              <a:t> measure alcohol from exhaled air using breathalyzers.</a:t>
            </a:r>
            <a:endParaRPr lang="en-US" dirty="0">
              <a:solidFill>
                <a:schemeClr val="bg1"/>
              </a:solidFill>
              <a:latin typeface="Times New Roman" panose="02020603050405020304" charset="0"/>
              <a:cs typeface="Times New Roman" panose="02020603050405020304"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charset="0"/>
              <a:buChar char="v"/>
            </a:pPr>
            <a:r>
              <a:rPr lang="en-US" b="1" u="sng" dirty="0">
                <a:solidFill>
                  <a:schemeClr val="bg1"/>
                </a:solidFill>
                <a:latin typeface="Times New Roman" panose="02020603050405020304" charset="0"/>
                <a:cs typeface="Times New Roman" panose="02020603050405020304" charset="0"/>
                <a:sym typeface="+mn-ea"/>
              </a:rPr>
              <a:t>Touch-based sensors</a:t>
            </a:r>
            <a:r>
              <a:rPr lang="en-US" u="sng" dirty="0">
                <a:solidFill>
                  <a:schemeClr val="bg1"/>
                </a:solidFill>
                <a:latin typeface="Times New Roman" panose="02020603050405020304" charset="0"/>
                <a:cs typeface="Times New Roman" panose="02020603050405020304" charset="0"/>
                <a:sym typeface="+mn-ea"/>
              </a:rPr>
              <a:t> </a:t>
            </a:r>
            <a:r>
              <a:rPr lang="en-US" dirty="0">
                <a:solidFill>
                  <a:schemeClr val="bg1"/>
                </a:solidFill>
                <a:latin typeface="Times New Roman" panose="02020603050405020304" charset="0"/>
                <a:cs typeface="Times New Roman" panose="02020603050405020304" charset="0"/>
                <a:sym typeface="+mn-ea"/>
              </a:rPr>
              <a:t>detect alcohol through skin contact, often on the steering wheel or start button.</a:t>
            </a:r>
            <a:endParaRPr lang="en-US" dirty="0">
              <a:solidFill>
                <a:schemeClr val="bg1"/>
              </a:solidFill>
              <a:latin typeface="Times New Roman" panose="02020603050405020304" charset="0"/>
              <a:cs typeface="Times New Roman" panose="02020603050405020304"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charset="0"/>
              <a:buChar char="v"/>
            </a:pPr>
            <a:r>
              <a:rPr lang="en-US" b="1" u="sng" dirty="0">
                <a:solidFill>
                  <a:schemeClr val="bg1"/>
                </a:solidFill>
                <a:latin typeface="Times New Roman" panose="02020603050405020304" charset="0"/>
                <a:cs typeface="Times New Roman" panose="02020603050405020304" charset="0"/>
                <a:sym typeface="+mn-ea"/>
              </a:rPr>
              <a:t>Air cabin sensors</a:t>
            </a:r>
            <a:r>
              <a:rPr lang="en-US" dirty="0">
                <a:solidFill>
                  <a:schemeClr val="bg1"/>
                </a:solidFill>
                <a:latin typeface="Times New Roman" panose="02020603050405020304" charset="0"/>
                <a:cs typeface="Times New Roman" panose="02020603050405020304" charset="0"/>
                <a:sym typeface="+mn-ea"/>
              </a:rPr>
              <a:t> analyze the air inside the vehicle for alcohol presence.</a:t>
            </a:r>
            <a:endParaRPr lang="en-US" dirty="0">
              <a:solidFill>
                <a:schemeClr val="bg1"/>
              </a:solidFill>
              <a:latin typeface="Times New Roman" panose="02020603050405020304" charset="0"/>
              <a:cs typeface="Times New Roman" panose="02020603050405020304"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charset="0"/>
              <a:buChar char="v"/>
            </a:pPr>
            <a:r>
              <a:rPr lang="en-US" b="1" u="sng" dirty="0">
                <a:solidFill>
                  <a:schemeClr val="bg1"/>
                </a:solidFill>
                <a:latin typeface="Times New Roman" panose="02020603050405020304" charset="0"/>
                <a:cs typeface="Times New Roman" panose="02020603050405020304" charset="0"/>
                <a:sym typeface="+mn-ea"/>
              </a:rPr>
              <a:t>Eye or behavior monitoring systems</a:t>
            </a:r>
            <a:r>
              <a:rPr lang="en-US" dirty="0">
                <a:solidFill>
                  <a:schemeClr val="bg1"/>
                </a:solidFill>
                <a:latin typeface="Times New Roman" panose="02020603050405020304" charset="0"/>
                <a:cs typeface="Times New Roman" panose="02020603050405020304" charset="0"/>
                <a:sym typeface="+mn-ea"/>
              </a:rPr>
              <a:t> track driver alertness </a:t>
            </a:r>
            <a:r>
              <a:rPr lang="en-US" dirty="0">
                <a:solidFill>
                  <a:schemeClr val="bg1"/>
                </a:solidFill>
                <a:latin typeface="Times New Roman" panose="02020603050405020304" charset="0"/>
                <a:cs typeface="Times New Roman" panose="02020603050405020304" charset="0"/>
                <a:sym typeface="+mn-ea"/>
              </a:rPr>
              <a:t>and signs of impairment                                                                </a:t>
            </a:r>
            <a:endParaRPr kumimoji="0" lang="en-US" altLang="en-US" b="0" i="0" u="none" strike="noStrike" cap="none" normalizeH="0" baseline="0" dirty="0">
              <a:ln>
                <a:noFill/>
              </a:ln>
              <a:solidFill>
                <a:schemeClr val="bg1"/>
              </a:solidFill>
              <a:effectLst/>
              <a:latin typeface="Times New Roman" panose="02020603050405020304" charset="0"/>
              <a:cs typeface="Times New Roman" panose="02020603050405020304" charset="0"/>
            </a:endParaRPr>
          </a:p>
          <a:p>
            <a:pPr algn="just">
              <a:lnSpc>
                <a:spcPct val="150000"/>
              </a:lnSpc>
            </a:pPr>
            <a:endParaRPr kumimoji="0" lang="en-US" altLang="en-US" b="0" i="0" u="none" strike="noStrike" cap="none" normalizeH="0" baseline="0" dirty="0">
              <a:ln>
                <a:noFill/>
              </a:ln>
              <a:solidFill>
                <a:schemeClr val="bg1"/>
              </a:solidFill>
              <a:effectLst/>
              <a:latin typeface="Times New Roman" panose="02020603050405020304" charset="0"/>
              <a:cs typeface="Times New Roman" panose="02020603050405020304" charset="0"/>
            </a:endParaRPr>
          </a:p>
        </p:txBody>
      </p:sp>
      <p:pic>
        <p:nvPicPr>
          <p:cNvPr id="5" name="Picture 4"/>
          <p:cNvPicPr/>
          <p:nvPr/>
        </p:nvPicPr>
        <p:blipFill>
          <a:blip r:embed="rId2"/>
          <a:stretch>
            <a:fillRect/>
          </a:stretch>
        </p:blipFill>
        <p:spPr>
          <a:xfrm>
            <a:off x="7527925" y="1139825"/>
            <a:ext cx="4664075" cy="5626735"/>
          </a:xfrm>
          <a:prstGeom prst="rect">
            <a:avLst/>
          </a:prstGeom>
        </p:spPr>
      </p:pic>
      <p:sp>
        <p:nvSpPr>
          <p:cNvPr id="9" name="Text Box 8"/>
          <p:cNvSpPr txBox="1"/>
          <p:nvPr/>
        </p:nvSpPr>
        <p:spPr>
          <a:xfrm>
            <a:off x="872490" y="380365"/>
            <a:ext cx="9553575" cy="625475"/>
          </a:xfrm>
          <a:prstGeom prst="rect">
            <a:avLst/>
          </a:prstGeom>
          <a:noFill/>
        </p:spPr>
        <p:txBody>
          <a:bodyPr wrap="square" rtlCol="0">
            <a:noAutofit/>
          </a:bodyPr>
          <a:p>
            <a:pPr algn="ctr"/>
            <a:r>
              <a:rPr lang="en-US" altLang="en-IN" sz="3900" dirty="0">
                <a:solidFill>
                  <a:schemeClr val="bg1"/>
                </a:solidFill>
                <a:latin typeface="Algerian" panose="04020705040A02060702" charset="0"/>
                <a:cs typeface="Algerian" panose="04020705040A02060702" charset="0"/>
              </a:rPr>
              <a:t>WHY IS ALCOHOL DETECTION NECESSARY </a:t>
            </a:r>
            <a:endParaRPr lang="en-US" altLang="en-IN" sz="3900" dirty="0">
              <a:solidFill>
                <a:schemeClr val="bg1"/>
              </a:solidFill>
              <a:latin typeface="Algerian" panose="04020705040A02060702" charset="0"/>
              <a:cs typeface="Algerian" panose="04020705040A0206070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63715"/>
          </a:xfrm>
          <a:prstGeom prst="rect">
            <a:avLst/>
          </a:prstGeom>
        </p:spPr>
      </p:pic>
      <p:sp>
        <p:nvSpPr>
          <p:cNvPr id="3" name="Text Box 2"/>
          <p:cNvSpPr txBox="1"/>
          <p:nvPr/>
        </p:nvSpPr>
        <p:spPr>
          <a:xfrm>
            <a:off x="4358005" y="1891665"/>
            <a:ext cx="7637780" cy="5313680"/>
          </a:xfrm>
          <a:prstGeom prst="rect">
            <a:avLst/>
          </a:prstGeom>
          <a:noFill/>
        </p:spPr>
        <p:txBody>
          <a:bodyPr wrap="square" rtlCol="0">
            <a:noAutofit/>
          </a:bodyPr>
          <a:p>
            <a:pPr marL="342900" indent="-34290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MQ-3 Alcohol Sensor:</a:t>
            </a:r>
            <a:r>
              <a:rPr lang="en-US" altLang="en-US">
                <a:solidFill>
                  <a:schemeClr val="bg1"/>
                </a:solidFill>
                <a:latin typeface="Times New Roman" panose="02020603050405020304" charset="0"/>
                <a:cs typeface="Times New Roman" panose="02020603050405020304" charset="0"/>
              </a:rPr>
              <a:t> Detects ethanol from the driver’s breath and outputs analog signals.</a:t>
            </a:r>
            <a:endParaRPr lang="en-US" altLang="en-US">
              <a:solidFill>
                <a:schemeClr val="bg1"/>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Arduino Uno:</a:t>
            </a:r>
            <a:r>
              <a:rPr lang="en-US" altLang="en-US">
                <a:solidFill>
                  <a:schemeClr val="bg1"/>
                </a:solidFill>
                <a:latin typeface="Times New Roman" panose="02020603050405020304" charset="0"/>
                <a:cs typeface="Times New Roman" panose="02020603050405020304" charset="0"/>
              </a:rPr>
              <a:t> Processes sensor data and controls system components in real-time.</a:t>
            </a:r>
            <a:endParaRPr lang="en-US" altLang="en-US">
              <a:solidFill>
                <a:schemeClr val="bg1"/>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Embedded System Design:</a:t>
            </a:r>
            <a:r>
              <a:rPr lang="en-US" altLang="en-US">
                <a:solidFill>
                  <a:schemeClr val="bg1"/>
                </a:solidFill>
                <a:latin typeface="Times New Roman" panose="02020603050405020304" charset="0"/>
                <a:cs typeface="Times New Roman" panose="02020603050405020304" charset="0"/>
              </a:rPr>
              <a:t> Integrates sensing, processing, and control for autonomous safety enforcement.</a:t>
            </a:r>
            <a:endParaRPr lang="en-US" altLang="en-US">
              <a:solidFill>
                <a:schemeClr val="bg1"/>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Web Interface with Chart.js:</a:t>
            </a:r>
            <a:r>
              <a:rPr lang="en-US" altLang="en-US">
                <a:solidFill>
                  <a:schemeClr val="bg1"/>
                </a:solidFill>
                <a:latin typeface="Times New Roman" panose="02020603050405020304" charset="0"/>
                <a:cs typeface="Times New Roman" panose="02020603050405020304" charset="0"/>
              </a:rPr>
              <a:t> Displays alcohol data graphs and trends using browser-based dashboard.</a:t>
            </a:r>
            <a:endParaRPr lang="en-US" altLang="en-US">
              <a:solidFill>
                <a:schemeClr val="bg1"/>
              </a:solidFill>
              <a:latin typeface="Times New Roman" panose="02020603050405020304" charset="0"/>
              <a:cs typeface="Times New Roman" panose="02020603050405020304" charset="0"/>
            </a:endParaRPr>
          </a:p>
          <a:p>
            <a:pPr marL="342900" indent="-342900" algn="just">
              <a:lnSpc>
                <a:spcPct val="150000"/>
              </a:lnSpc>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Future Expandability:</a:t>
            </a:r>
            <a:r>
              <a:rPr lang="en-US" altLang="en-US">
                <a:solidFill>
                  <a:schemeClr val="bg1"/>
                </a:solidFill>
                <a:latin typeface="Times New Roman" panose="02020603050405020304" charset="0"/>
                <a:cs typeface="Times New Roman" panose="02020603050405020304" charset="0"/>
              </a:rPr>
              <a:t> Can be upgraded with AI for behavior analysis and GSM for real-time alerts.</a:t>
            </a:r>
            <a:endParaRPr lang="en-US" altLang="en-US">
              <a:solidFill>
                <a:schemeClr val="bg1"/>
              </a:solidFill>
              <a:latin typeface="Times New Roman" panose="02020603050405020304" charset="0"/>
              <a:cs typeface="Times New Roman" panose="02020603050405020304" charset="0"/>
            </a:endParaRPr>
          </a:p>
        </p:txBody>
      </p:sp>
      <p:pic>
        <p:nvPicPr>
          <p:cNvPr id="4" name="Picture 3"/>
          <p:cNvPicPr/>
          <p:nvPr/>
        </p:nvPicPr>
        <p:blipFill>
          <a:blip r:embed="rId2"/>
          <a:stretch>
            <a:fillRect/>
          </a:stretch>
        </p:blipFill>
        <p:spPr>
          <a:xfrm>
            <a:off x="322243" y="5715"/>
            <a:ext cx="3858935" cy="6858000"/>
          </a:xfrm>
          <a:prstGeom prst="rect">
            <a:avLst/>
          </a:prstGeom>
        </p:spPr>
      </p:pic>
      <p:sp>
        <p:nvSpPr>
          <p:cNvPr id="5" name="Text Box 4"/>
          <p:cNvSpPr txBox="1"/>
          <p:nvPr/>
        </p:nvSpPr>
        <p:spPr>
          <a:xfrm>
            <a:off x="4526915" y="723265"/>
            <a:ext cx="6744970" cy="706755"/>
          </a:xfrm>
          <a:prstGeom prst="rect">
            <a:avLst/>
          </a:prstGeom>
          <a:noFill/>
        </p:spPr>
        <p:txBody>
          <a:bodyPr wrap="square" rtlCol="0">
            <a:spAutoFit/>
          </a:bodyPr>
          <a:p>
            <a:r>
              <a:rPr lang="en-US" sz="4000" dirty="0">
                <a:solidFill>
                  <a:schemeClr val="bg1"/>
                </a:solidFill>
                <a:latin typeface="Algerian" panose="04020705040A02060702" charset="0"/>
                <a:cs typeface="Algerian" panose="04020705040A02060702" charset="0"/>
                <a:sym typeface="+mn-ea"/>
              </a:rPr>
              <a:t>Technologies involved</a:t>
            </a:r>
            <a:endParaRPr lang="en-IN" sz="4000" dirty="0">
              <a:solidFill>
                <a:schemeClr val="bg1"/>
              </a:solidFill>
              <a:latin typeface="Algerian" panose="04020705040A02060702" charset="0"/>
              <a:cs typeface="Algerian" panose="04020705040A0206070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000" cy="6852920"/>
          </a:xfrm>
          <a:prstGeom prst="rect">
            <a:avLst/>
          </a:prstGeom>
        </p:spPr>
      </p:pic>
      <p:sp>
        <p:nvSpPr>
          <p:cNvPr id="3" name="Text Box 2"/>
          <p:cNvSpPr txBox="1"/>
          <p:nvPr/>
        </p:nvSpPr>
        <p:spPr>
          <a:xfrm>
            <a:off x="4064000" y="370840"/>
            <a:ext cx="4064000" cy="706755"/>
          </a:xfrm>
          <a:prstGeom prst="rect">
            <a:avLst/>
          </a:prstGeom>
          <a:noFill/>
        </p:spPr>
        <p:txBody>
          <a:bodyPr wrap="square" rtlCol="0">
            <a:spAutoFit/>
          </a:bodyPr>
          <a:p>
            <a:pPr algn="ctr"/>
            <a:r>
              <a:rPr lang="en-US" sz="4000" dirty="0">
                <a:solidFill>
                  <a:schemeClr val="bg1"/>
                </a:solidFill>
                <a:latin typeface="Algerian" panose="04020705040A02060702" charset="0"/>
                <a:cs typeface="Algerian" panose="04020705040A02060702" charset="0"/>
                <a:sym typeface="+mn-ea"/>
              </a:rPr>
              <a:t>Case studies</a:t>
            </a:r>
            <a:endParaRPr lang="en-US" sz="4000" dirty="0">
              <a:solidFill>
                <a:schemeClr val="bg1"/>
              </a:solidFill>
              <a:latin typeface="Algerian" panose="04020705040A02060702" charset="0"/>
              <a:cs typeface="Algerian" panose="04020705040A02060702" charset="0"/>
              <a:sym typeface="+mn-ea"/>
            </a:endParaRPr>
          </a:p>
        </p:txBody>
      </p:sp>
      <p:pic>
        <p:nvPicPr>
          <p:cNvPr id="5" name="Picture 4"/>
          <p:cNvPicPr/>
          <p:nvPr/>
        </p:nvPicPr>
        <p:blipFill>
          <a:blip r:embed="rId2"/>
          <a:stretch>
            <a:fillRect/>
          </a:stretch>
        </p:blipFill>
        <p:spPr>
          <a:xfrm>
            <a:off x="1389380" y="1961515"/>
            <a:ext cx="2852420" cy="2795905"/>
          </a:xfrm>
          <a:prstGeom prst="rect">
            <a:avLst/>
          </a:prstGeom>
        </p:spPr>
      </p:pic>
      <p:pic>
        <p:nvPicPr>
          <p:cNvPr id="6" name="Picture 5"/>
          <p:cNvPicPr/>
          <p:nvPr/>
        </p:nvPicPr>
        <p:blipFill>
          <a:blip r:embed="rId3"/>
          <a:stretch>
            <a:fillRect/>
          </a:stretch>
        </p:blipFill>
        <p:spPr>
          <a:xfrm>
            <a:off x="476885" y="4282440"/>
            <a:ext cx="2253615" cy="2212975"/>
          </a:xfrm>
          <a:prstGeom prst="rect">
            <a:avLst/>
          </a:prstGeom>
        </p:spPr>
      </p:pic>
      <p:pic>
        <p:nvPicPr>
          <p:cNvPr id="7" name="Picture 6"/>
          <p:cNvPicPr/>
          <p:nvPr/>
        </p:nvPicPr>
        <p:blipFill>
          <a:blip r:embed="rId4"/>
          <a:stretch>
            <a:fillRect/>
          </a:stretch>
        </p:blipFill>
        <p:spPr>
          <a:xfrm>
            <a:off x="258445" y="370840"/>
            <a:ext cx="2221230" cy="2030730"/>
          </a:xfrm>
          <a:prstGeom prst="rect">
            <a:avLst/>
          </a:prstGeom>
        </p:spPr>
      </p:pic>
      <p:sp>
        <p:nvSpPr>
          <p:cNvPr id="9" name="Text Box 8"/>
          <p:cNvSpPr txBox="1"/>
          <p:nvPr/>
        </p:nvSpPr>
        <p:spPr>
          <a:xfrm>
            <a:off x="4735830" y="1254760"/>
            <a:ext cx="7598410" cy="5351145"/>
          </a:xfrm>
          <a:prstGeom prst="rect">
            <a:avLst/>
          </a:prstGeom>
          <a:noFill/>
        </p:spPr>
        <p:txBody>
          <a:bodyPr wrap="square" rtlCol="0">
            <a:noAutofit/>
          </a:bodyPr>
          <a:p>
            <a:pPr marL="285750" indent="-285750" algn="just">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Problem:</a:t>
            </a:r>
            <a:r>
              <a:rPr lang="en-US" altLang="en-US">
                <a:solidFill>
                  <a:schemeClr val="bg1"/>
                </a:solidFill>
                <a:latin typeface="Times New Roman" panose="02020603050405020304" charset="0"/>
                <a:cs typeface="Times New Roman" panose="02020603050405020304" charset="0"/>
              </a:rPr>
              <a:t> Drunk driving causes numerous road accidents and fatalities.</a:t>
            </a:r>
            <a:endParaRPr lang="en-US" altLang="en-US">
              <a:solidFill>
                <a:schemeClr val="bg1"/>
              </a:solidFill>
              <a:latin typeface="Times New Roman" panose="02020603050405020304" charset="0"/>
              <a:cs typeface="Times New Roman" panose="02020603050405020304" charset="0"/>
            </a:endParaRPr>
          </a:p>
          <a:p>
            <a:pPr marL="285750" indent="-285750" algn="just">
              <a:buFont typeface="Wingdings" panose="05000000000000000000" charset="0"/>
              <a:buChar char="v"/>
            </a:pPr>
            <a:endParaRPr lang="en-US" altLang="en-US">
              <a:solidFill>
                <a:schemeClr val="bg1"/>
              </a:solidFill>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Objective:</a:t>
            </a:r>
            <a:r>
              <a:rPr lang="en-US" altLang="en-US">
                <a:solidFill>
                  <a:schemeClr val="bg1"/>
                </a:solidFill>
                <a:latin typeface="Times New Roman" panose="02020603050405020304" charset="0"/>
                <a:cs typeface="Times New Roman" panose="02020603050405020304" charset="0"/>
              </a:rPr>
              <a:t> Prevent vehicle ignition if the driver is intoxicated.</a:t>
            </a:r>
            <a:endParaRPr lang="en-US" altLang="en-US">
              <a:solidFill>
                <a:schemeClr val="bg1"/>
              </a:solidFill>
              <a:latin typeface="Times New Roman" panose="02020603050405020304" charset="0"/>
              <a:cs typeface="Times New Roman" panose="02020603050405020304" charset="0"/>
            </a:endParaRPr>
          </a:p>
          <a:p>
            <a:pPr marL="285750" indent="-285750" algn="just">
              <a:buFont typeface="Wingdings" panose="05000000000000000000" charset="0"/>
              <a:buChar char="v"/>
            </a:pPr>
            <a:endParaRPr lang="en-US" altLang="en-US">
              <a:solidFill>
                <a:schemeClr val="bg1"/>
              </a:solidFill>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Solution:</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MQ-3 sensor detects alcohol from breath.</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Arduino processes data and controls relay, buzzer, LED, and LCD.</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Web dashboard shows alcohol levels using Chart.js.</a:t>
            </a:r>
            <a:endParaRPr lang="en-US" altLang="en-US">
              <a:solidFill>
                <a:schemeClr val="bg1"/>
              </a:solidFill>
              <a:latin typeface="Times New Roman" panose="02020603050405020304" charset="0"/>
              <a:cs typeface="Times New Roman" panose="02020603050405020304" charset="0"/>
            </a:endParaRPr>
          </a:p>
          <a:p>
            <a:pPr indent="0" algn="just">
              <a:buFont typeface="Wingdings" panose="05000000000000000000" charset="0"/>
              <a:buNone/>
            </a:pPr>
            <a:endParaRPr lang="en-US" altLang="en-US">
              <a:solidFill>
                <a:schemeClr val="bg1"/>
              </a:solidFill>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Outcome:</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Vehicle doesn't start if alcohol is detected.</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Alerts driver via buzzer, LED, and display.</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Alcohol data visualized in real-time.</a:t>
            </a:r>
            <a:endParaRPr lang="en-US" altLang="en-US">
              <a:solidFill>
                <a:schemeClr val="bg1"/>
              </a:solidFill>
              <a:latin typeface="Times New Roman" panose="02020603050405020304" charset="0"/>
              <a:cs typeface="Times New Roman" panose="02020603050405020304" charset="0"/>
            </a:endParaRPr>
          </a:p>
          <a:p>
            <a:pPr marL="285750" indent="-285750" algn="just">
              <a:buFont typeface="Wingdings" panose="05000000000000000000" charset="0"/>
              <a:buChar char="v"/>
            </a:pPr>
            <a:endParaRPr lang="en-US" altLang="en-US">
              <a:solidFill>
                <a:schemeClr val="bg1"/>
              </a:solidFill>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US" altLang="en-US" u="sng">
                <a:solidFill>
                  <a:schemeClr val="bg1"/>
                </a:solidFill>
                <a:latin typeface="Times New Roman" panose="02020603050405020304" charset="0"/>
                <a:cs typeface="Times New Roman" panose="02020603050405020304" charset="0"/>
              </a:rPr>
              <a:t>Future Scope:</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Add GSM for emergency alerts.</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Integrate AI for driver behavior analysis</a:t>
            </a:r>
            <a:endParaRPr lang="en-US" altLang="en-US">
              <a:solidFill>
                <a:schemeClr val="bg1"/>
              </a:solidFill>
              <a:latin typeface="Times New Roman" panose="02020603050405020304" charset="0"/>
              <a:cs typeface="Times New Roman" panose="02020603050405020304" charset="0"/>
            </a:endParaRPr>
          </a:p>
          <a:p>
            <a:pPr marL="342900" indent="-342900" algn="just">
              <a:buFont typeface="+mj-lt"/>
              <a:buAutoNum type="alphaLcPeriod"/>
            </a:pPr>
            <a:r>
              <a:rPr lang="en-US" altLang="en-US">
                <a:solidFill>
                  <a:schemeClr val="bg1"/>
                </a:solidFill>
                <a:latin typeface="Times New Roman" panose="02020603050405020304" charset="0"/>
                <a:cs typeface="Times New Roman" panose="02020603050405020304" charset="0"/>
              </a:rPr>
              <a:t>Suitable for school buses, taxis, and fleets.</a:t>
            </a:r>
            <a:endParaRPr lang="en-US" altLang="en-US">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000" cy="6852920"/>
          </a:xfrm>
          <a:prstGeom prst="rect">
            <a:avLst/>
          </a:prstGeom>
        </p:spPr>
      </p:pic>
      <p:pic>
        <p:nvPicPr>
          <p:cNvPr id="3" name="Picture 2"/>
          <p:cNvPicPr/>
          <p:nvPr/>
        </p:nvPicPr>
        <p:blipFill>
          <a:blip r:embed="rId2"/>
          <a:stretch>
            <a:fillRect/>
          </a:stretch>
        </p:blipFill>
        <p:spPr>
          <a:xfrm>
            <a:off x="20955" y="2225675"/>
            <a:ext cx="1813560" cy="1685290"/>
          </a:xfrm>
          <a:prstGeom prst="rect">
            <a:avLst/>
          </a:prstGeom>
        </p:spPr>
      </p:pic>
      <p:pic>
        <p:nvPicPr>
          <p:cNvPr id="4" name="Picture 3"/>
          <p:cNvPicPr/>
          <p:nvPr/>
        </p:nvPicPr>
        <p:blipFill>
          <a:blip r:embed="rId3"/>
          <a:stretch>
            <a:fillRect/>
          </a:stretch>
        </p:blipFill>
        <p:spPr>
          <a:xfrm>
            <a:off x="0" y="669290"/>
            <a:ext cx="1976755" cy="1963420"/>
          </a:xfrm>
          <a:prstGeom prst="rect">
            <a:avLst/>
          </a:prstGeom>
        </p:spPr>
      </p:pic>
      <p:pic>
        <p:nvPicPr>
          <p:cNvPr id="5" name="Picture 4"/>
          <p:cNvPicPr/>
          <p:nvPr/>
        </p:nvPicPr>
        <p:blipFill>
          <a:blip r:embed="rId4"/>
          <a:stretch>
            <a:fillRect/>
          </a:stretch>
        </p:blipFill>
        <p:spPr>
          <a:xfrm>
            <a:off x="1324610" y="1626235"/>
            <a:ext cx="1834515" cy="1586865"/>
          </a:xfrm>
          <a:prstGeom prst="rect">
            <a:avLst/>
          </a:prstGeom>
        </p:spPr>
      </p:pic>
      <p:pic>
        <p:nvPicPr>
          <p:cNvPr id="6" name="Picture 5"/>
          <p:cNvPicPr/>
          <p:nvPr/>
        </p:nvPicPr>
        <p:blipFill>
          <a:blip r:embed="rId5"/>
          <a:stretch>
            <a:fillRect/>
          </a:stretch>
        </p:blipFill>
        <p:spPr>
          <a:xfrm>
            <a:off x="20955" y="3831590"/>
            <a:ext cx="1834515" cy="1817370"/>
          </a:xfrm>
          <a:prstGeom prst="rect">
            <a:avLst/>
          </a:prstGeom>
        </p:spPr>
      </p:pic>
      <p:pic>
        <p:nvPicPr>
          <p:cNvPr id="7" name="Picture 6"/>
          <p:cNvPicPr/>
          <p:nvPr/>
        </p:nvPicPr>
        <p:blipFill>
          <a:blip r:embed="rId6"/>
          <a:stretch>
            <a:fillRect/>
          </a:stretch>
        </p:blipFill>
        <p:spPr>
          <a:xfrm>
            <a:off x="1424305" y="3429000"/>
            <a:ext cx="1635760" cy="1576705"/>
          </a:xfrm>
          <a:prstGeom prst="rect">
            <a:avLst/>
          </a:prstGeom>
        </p:spPr>
      </p:pic>
      <p:pic>
        <p:nvPicPr>
          <p:cNvPr id="11" name="Picture 10"/>
          <p:cNvPicPr/>
          <p:nvPr/>
        </p:nvPicPr>
        <p:blipFill>
          <a:blip r:embed="rId7"/>
          <a:stretch>
            <a:fillRect/>
          </a:stretch>
        </p:blipFill>
        <p:spPr>
          <a:xfrm>
            <a:off x="1424305" y="5086985"/>
            <a:ext cx="1525270" cy="1527810"/>
          </a:xfrm>
          <a:prstGeom prst="rect">
            <a:avLst/>
          </a:prstGeom>
        </p:spPr>
      </p:pic>
      <p:sp>
        <p:nvSpPr>
          <p:cNvPr id="12" name="Text Box 11"/>
          <p:cNvSpPr txBox="1"/>
          <p:nvPr/>
        </p:nvSpPr>
        <p:spPr>
          <a:xfrm>
            <a:off x="2828925" y="382905"/>
            <a:ext cx="6744335" cy="1322070"/>
          </a:xfrm>
          <a:prstGeom prst="rect">
            <a:avLst/>
          </a:prstGeom>
          <a:noFill/>
        </p:spPr>
        <p:txBody>
          <a:bodyPr wrap="square" rtlCol="0">
            <a:spAutoFit/>
          </a:bodyPr>
          <a:p>
            <a:r>
              <a:rPr lang="en-US" sz="4000" dirty="0">
                <a:solidFill>
                  <a:schemeClr val="bg1"/>
                </a:solidFill>
                <a:latin typeface="Algerian" panose="04020705040A02060702" charset="0"/>
                <a:cs typeface="Algerian" panose="04020705040A02060702" charset="0"/>
                <a:sym typeface="+mn-ea"/>
              </a:rPr>
              <a:t>Challenges/limitations</a:t>
            </a:r>
            <a:endParaRPr lang="en-IN" sz="4000" dirty="0">
              <a:solidFill>
                <a:schemeClr val="bg1"/>
              </a:solidFill>
              <a:latin typeface="Algerian" panose="04020705040A02060702" charset="0"/>
              <a:cs typeface="Algerian" panose="04020705040A02060702" charset="0"/>
            </a:endParaRPr>
          </a:p>
          <a:p>
            <a:endParaRPr lang="en-IN" sz="4000" dirty="0">
              <a:solidFill>
                <a:schemeClr val="bg1"/>
              </a:solidFill>
              <a:latin typeface="Algerian" panose="04020705040A02060702" charset="0"/>
              <a:cs typeface="Algerian" panose="04020705040A02060702" charset="0"/>
            </a:endParaRPr>
          </a:p>
        </p:txBody>
      </p:sp>
      <p:sp>
        <p:nvSpPr>
          <p:cNvPr id="13" name="Text Box 12"/>
          <p:cNvSpPr txBox="1"/>
          <p:nvPr/>
        </p:nvSpPr>
        <p:spPr>
          <a:xfrm>
            <a:off x="2828925" y="1186815"/>
            <a:ext cx="8990330" cy="5231765"/>
          </a:xfrm>
          <a:prstGeom prst="rect">
            <a:avLst/>
          </a:prstGeom>
          <a:noFill/>
        </p:spPr>
        <p:txBody>
          <a:bodyPr wrap="square" rtlCol="0">
            <a:noAutofit/>
          </a:bodyPr>
          <a:p>
            <a:pPr marL="285750" marR="0" lvl="0" indent="-285750" algn="l" defTabSz="914400" rtl="0" eaLnBrk="0" fontAlgn="base" latinLnBrk="0" hangingPunct="0">
              <a:lnSpc>
                <a:spcPct val="150000"/>
              </a:lnSpc>
              <a:spcBef>
                <a:spcPct val="0"/>
              </a:spcBef>
              <a:spcAft>
                <a:spcPct val="0"/>
              </a:spcAft>
              <a:buClrTx/>
              <a:buSzTx/>
              <a:buFont typeface="Wingdings" panose="05000000000000000000" charset="0"/>
              <a:buChar char="v"/>
            </a:pPr>
            <a:r>
              <a:rPr lang="en-US" altLang="en-US" u="sng" dirty="0">
                <a:ln>
                  <a:noFill/>
                </a:ln>
                <a:solidFill>
                  <a:schemeClr val="bg1"/>
                </a:solidFill>
                <a:effectLst/>
                <a:latin typeface="Times New Roman" panose="02020603050405020304" charset="0"/>
                <a:cs typeface="Times New Roman" panose="02020603050405020304" charset="0"/>
                <a:sym typeface="+mn-ea"/>
              </a:rPr>
              <a:t>Limited Processing Power</a:t>
            </a:r>
            <a:br>
              <a:rPr lang="en-US" altLang="en-US" u="sng" dirty="0">
                <a:ln>
                  <a:noFill/>
                </a:ln>
                <a:solidFill>
                  <a:schemeClr val="bg1"/>
                </a:solidFill>
                <a:effectLst/>
                <a:latin typeface="Times New Roman" panose="02020603050405020304" charset="0"/>
                <a:cs typeface="Times New Roman" panose="02020603050405020304" charset="0"/>
                <a:sym typeface="+mn-ea"/>
              </a:rPr>
            </a:br>
            <a:r>
              <a:rPr lang="en-US" altLang="en-US" dirty="0">
                <a:ln>
                  <a:noFill/>
                </a:ln>
                <a:solidFill>
                  <a:schemeClr val="bg1"/>
                </a:solidFill>
                <a:effectLst/>
                <a:latin typeface="Times New Roman" panose="02020603050405020304" charset="0"/>
                <a:cs typeface="Times New Roman" panose="02020603050405020304" charset="0"/>
                <a:sym typeface="+mn-ea"/>
              </a:rPr>
              <a:t>Not suitable for complex tasks like machine learning, video processing, or heavy computations.</a:t>
            </a:r>
            <a:endParaRPr kumimoji="0" lang="en-US" altLang="en-US" i="0" u="none" strike="noStrike" cap="none" normalizeH="0" baseline="0" dirty="0">
              <a:ln>
                <a:noFill/>
              </a:ln>
              <a:solidFill>
                <a:schemeClr val="bg1"/>
              </a:solidFill>
              <a:effectLst/>
              <a:latin typeface="Times New Roman" panose="02020603050405020304" charset="0"/>
              <a:cs typeface="Times New Roman" panose="020206030504050203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charset="0"/>
              <a:buChar char="v"/>
            </a:pPr>
            <a:r>
              <a:rPr lang="en-US" altLang="en-US" u="sng" dirty="0">
                <a:ln>
                  <a:noFill/>
                </a:ln>
                <a:solidFill>
                  <a:schemeClr val="bg1"/>
                </a:solidFill>
                <a:effectLst/>
                <a:latin typeface="Times New Roman" panose="02020603050405020304" charset="0"/>
                <a:cs typeface="Times New Roman" panose="02020603050405020304" charset="0"/>
                <a:sym typeface="+mn-ea"/>
              </a:rPr>
              <a:t>Small Memory Size</a:t>
            </a:r>
            <a:br>
              <a:rPr lang="en-US" altLang="en-US" dirty="0">
                <a:ln>
                  <a:noFill/>
                </a:ln>
                <a:solidFill>
                  <a:schemeClr val="bg1"/>
                </a:solidFill>
                <a:effectLst/>
                <a:latin typeface="Times New Roman" panose="02020603050405020304" charset="0"/>
                <a:cs typeface="Times New Roman" panose="02020603050405020304" charset="0"/>
                <a:sym typeface="+mn-ea"/>
              </a:rPr>
            </a:br>
            <a:r>
              <a:rPr lang="en-US" altLang="en-US" dirty="0">
                <a:ln>
                  <a:noFill/>
                </a:ln>
                <a:solidFill>
                  <a:schemeClr val="bg1"/>
                </a:solidFill>
                <a:effectLst/>
                <a:latin typeface="Times New Roman" panose="02020603050405020304" charset="0"/>
                <a:cs typeface="Times New Roman" panose="02020603050405020304" charset="0"/>
                <a:sym typeface="+mn-ea"/>
              </a:rPr>
              <a:t>RAM and storage are minimal, restricting the handling of large codebases or datasets.</a:t>
            </a:r>
            <a:endParaRPr kumimoji="0" lang="en-US" altLang="en-US" i="0" u="none" strike="noStrike" cap="none" normalizeH="0" baseline="0" dirty="0">
              <a:ln>
                <a:noFill/>
              </a:ln>
              <a:solidFill>
                <a:schemeClr val="bg1"/>
              </a:solidFill>
              <a:effectLst/>
              <a:latin typeface="Times New Roman" panose="02020603050405020304" charset="0"/>
              <a:cs typeface="Times New Roman" panose="020206030504050203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charset="0"/>
              <a:buChar char="v"/>
            </a:pPr>
            <a:r>
              <a:rPr lang="en-US" altLang="en-US" u="sng" dirty="0">
                <a:ln>
                  <a:noFill/>
                </a:ln>
                <a:solidFill>
                  <a:schemeClr val="bg1"/>
                </a:solidFill>
                <a:effectLst/>
                <a:latin typeface="Times New Roman" panose="02020603050405020304" charset="0"/>
                <a:cs typeface="Times New Roman" panose="02020603050405020304" charset="0"/>
                <a:sym typeface="+mn-ea"/>
              </a:rPr>
              <a:t>No Built-in Internet Connectivity</a:t>
            </a:r>
            <a:br>
              <a:rPr lang="en-US" altLang="en-US" dirty="0">
                <a:ln>
                  <a:noFill/>
                </a:ln>
                <a:solidFill>
                  <a:schemeClr val="bg1"/>
                </a:solidFill>
                <a:effectLst/>
                <a:latin typeface="Times New Roman" panose="02020603050405020304" charset="0"/>
                <a:cs typeface="Times New Roman" panose="02020603050405020304" charset="0"/>
                <a:sym typeface="+mn-ea"/>
              </a:rPr>
            </a:br>
            <a:r>
              <a:rPr lang="en-US" altLang="en-US" dirty="0">
                <a:ln>
                  <a:noFill/>
                </a:ln>
                <a:solidFill>
                  <a:schemeClr val="bg1"/>
                </a:solidFill>
                <a:effectLst/>
                <a:latin typeface="Times New Roman" panose="02020603050405020304" charset="0"/>
                <a:cs typeface="Times New Roman" panose="02020603050405020304" charset="0"/>
                <a:sym typeface="+mn-ea"/>
              </a:rPr>
              <a:t>Most boards lack Wi-Fi or Bluetooth unless external modules are added.</a:t>
            </a:r>
            <a:endParaRPr kumimoji="0" lang="en-US" altLang="en-US" i="0" u="none" strike="noStrike" cap="none" normalizeH="0" baseline="0" dirty="0">
              <a:ln>
                <a:noFill/>
              </a:ln>
              <a:solidFill>
                <a:schemeClr val="bg1"/>
              </a:solidFill>
              <a:effectLst/>
              <a:latin typeface="Times New Roman" panose="02020603050405020304" charset="0"/>
              <a:cs typeface="Times New Roman" panose="020206030504050203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charset="0"/>
              <a:buChar char="v"/>
            </a:pPr>
            <a:r>
              <a:rPr lang="en-US" altLang="en-US" u="sng" dirty="0">
                <a:ln>
                  <a:noFill/>
                </a:ln>
                <a:solidFill>
                  <a:schemeClr val="bg1"/>
                </a:solidFill>
                <a:effectLst/>
                <a:latin typeface="Times New Roman" panose="02020603050405020304" charset="0"/>
                <a:cs typeface="Times New Roman" panose="02020603050405020304" charset="0"/>
                <a:sym typeface="+mn-ea"/>
              </a:rPr>
              <a:t>No Multitasking Support</a:t>
            </a:r>
            <a:br>
              <a:rPr lang="en-US" altLang="en-US" dirty="0">
                <a:ln>
                  <a:noFill/>
                </a:ln>
                <a:solidFill>
                  <a:schemeClr val="bg1"/>
                </a:solidFill>
                <a:effectLst/>
                <a:latin typeface="Times New Roman" panose="02020603050405020304" charset="0"/>
                <a:cs typeface="Times New Roman" panose="02020603050405020304" charset="0"/>
                <a:sym typeface="+mn-ea"/>
              </a:rPr>
            </a:br>
            <a:r>
              <a:rPr lang="en-US" altLang="en-US" dirty="0">
                <a:ln>
                  <a:noFill/>
                </a:ln>
                <a:solidFill>
                  <a:schemeClr val="bg1"/>
                </a:solidFill>
                <a:effectLst/>
                <a:latin typeface="Times New Roman" panose="02020603050405020304" charset="0"/>
                <a:cs typeface="Times New Roman" panose="02020603050405020304" charset="0"/>
                <a:sym typeface="+mn-ea"/>
              </a:rPr>
              <a:t>Cannot run multiple tasks simultaneously; relies on timers or interrupts for task management.</a:t>
            </a:r>
            <a:endParaRPr kumimoji="0" lang="en-US" altLang="en-US" i="0" u="none" strike="noStrike" cap="none" normalizeH="0" baseline="0" dirty="0">
              <a:ln>
                <a:noFill/>
              </a:ln>
              <a:solidFill>
                <a:schemeClr val="bg1"/>
              </a:solidFill>
              <a:effectLst/>
              <a:latin typeface="Times New Roman" panose="02020603050405020304" charset="0"/>
              <a:cs typeface="Times New Roman" panose="0202060305040502030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charset="0"/>
              <a:buChar char="v"/>
            </a:pPr>
            <a:r>
              <a:rPr lang="en-US" altLang="en-US" u="sng" dirty="0">
                <a:ln>
                  <a:noFill/>
                </a:ln>
                <a:solidFill>
                  <a:schemeClr val="bg1"/>
                </a:solidFill>
                <a:effectLst/>
                <a:latin typeface="Times New Roman" panose="02020603050405020304" charset="0"/>
                <a:cs typeface="Times New Roman" panose="02020603050405020304" charset="0"/>
                <a:sym typeface="+mn-ea"/>
              </a:rPr>
              <a:t>Basic Security Features</a:t>
            </a:r>
            <a:br>
              <a:rPr lang="en-US" altLang="en-US" dirty="0">
                <a:ln>
                  <a:noFill/>
                </a:ln>
                <a:solidFill>
                  <a:schemeClr val="bg1"/>
                </a:solidFill>
                <a:effectLst/>
                <a:latin typeface="Times New Roman" panose="02020603050405020304" charset="0"/>
                <a:cs typeface="Times New Roman" panose="02020603050405020304" charset="0"/>
                <a:sym typeface="+mn-ea"/>
              </a:rPr>
            </a:br>
            <a:r>
              <a:rPr lang="en-US" altLang="en-US" dirty="0">
                <a:ln>
                  <a:noFill/>
                </a:ln>
                <a:solidFill>
                  <a:schemeClr val="bg1"/>
                </a:solidFill>
                <a:effectLst/>
                <a:latin typeface="Times New Roman" panose="02020603050405020304" charset="0"/>
                <a:cs typeface="Times New Roman" panose="02020603050405020304" charset="0"/>
                <a:sym typeface="+mn-ea"/>
              </a:rPr>
              <a:t>Does not offer native encryption or authentication, which limits IoT security.</a:t>
            </a:r>
            <a:endParaRPr kumimoji="0" lang="en-US" altLang="en-US" i="0" u="none" strike="noStrike" cap="none" normalizeH="0" baseline="0" dirty="0">
              <a:ln>
                <a:noFill/>
              </a:ln>
              <a:solidFill>
                <a:schemeClr val="bg1"/>
              </a:solidFill>
              <a:effectLst/>
              <a:latin typeface="Times New Roman" panose="02020603050405020304" charset="0"/>
              <a:cs typeface="Times New Roman" panose="02020603050405020304" charset="0"/>
            </a:endParaRPr>
          </a:p>
          <a:p>
            <a:pPr indent="0">
              <a:lnSpc>
                <a:spcPct val="150000"/>
              </a:lnSpc>
              <a:buFont typeface="Wingdings" panose="05000000000000000000" charset="0"/>
              <a:buNone/>
            </a:pPr>
            <a:endParaRPr kumimoji="0" lang="en-US" altLang="en-US" i="0" u="none" strike="noStrike" cap="none" normalizeH="0" baseline="0" dirty="0">
              <a:ln>
                <a:noFill/>
              </a:ln>
              <a:solidFill>
                <a:schemeClr val="bg1"/>
              </a:solidFill>
              <a:effectLst/>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0"/>
            <a:ext cx="12192635" cy="6838315"/>
          </a:xfrm>
          <a:prstGeom prst="rect">
            <a:avLst/>
          </a:prstGeom>
        </p:spPr>
      </p:pic>
      <p:pic>
        <p:nvPicPr>
          <p:cNvPr id="4" name="Picture 3"/>
          <p:cNvPicPr/>
          <p:nvPr/>
        </p:nvPicPr>
        <p:blipFill>
          <a:blip r:embed="rId2"/>
          <a:stretch>
            <a:fillRect/>
          </a:stretch>
        </p:blipFill>
        <p:spPr>
          <a:xfrm>
            <a:off x="8266113" y="0"/>
            <a:ext cx="3857625" cy="6858000"/>
          </a:xfrm>
          <a:prstGeom prst="rect">
            <a:avLst/>
          </a:prstGeom>
        </p:spPr>
      </p:pic>
      <p:sp>
        <p:nvSpPr>
          <p:cNvPr id="3" name="Text Box 2"/>
          <p:cNvSpPr txBox="1"/>
          <p:nvPr/>
        </p:nvSpPr>
        <p:spPr>
          <a:xfrm>
            <a:off x="207645" y="151765"/>
            <a:ext cx="7963535" cy="1322070"/>
          </a:xfrm>
          <a:prstGeom prst="rect">
            <a:avLst/>
          </a:prstGeom>
          <a:noFill/>
        </p:spPr>
        <p:txBody>
          <a:bodyPr wrap="square" rtlCol="0">
            <a:spAutoFit/>
          </a:bodyPr>
          <a:p>
            <a:r>
              <a:rPr lang="en-US" sz="4000" dirty="0">
                <a:solidFill>
                  <a:schemeClr val="bg1"/>
                </a:solidFill>
                <a:latin typeface="Algerian" panose="04020705040A02060702" charset="0"/>
                <a:cs typeface="Algerian" panose="04020705040A02060702" charset="0"/>
                <a:sym typeface="+mn-ea"/>
              </a:rPr>
              <a:t>Future of alcohol detection</a:t>
            </a:r>
            <a:endParaRPr lang="en-US" sz="4000" dirty="0">
              <a:solidFill>
                <a:schemeClr val="bg1"/>
              </a:solidFill>
              <a:latin typeface="Algerian" panose="04020705040A02060702" charset="0"/>
              <a:cs typeface="Algerian" panose="04020705040A02060702" charset="0"/>
              <a:sym typeface="+mn-ea"/>
            </a:endParaRPr>
          </a:p>
          <a:p>
            <a:r>
              <a:rPr lang="en-US" sz="4000" dirty="0">
                <a:solidFill>
                  <a:schemeClr val="bg1"/>
                </a:solidFill>
                <a:latin typeface="Algerian" panose="04020705040A02060702" charset="0"/>
                <a:cs typeface="Algerian" panose="04020705040A02060702" charset="0"/>
                <a:sym typeface="+mn-ea"/>
              </a:rPr>
              <a:t> in </a:t>
            </a:r>
            <a:r>
              <a:rPr lang="en-US" sz="4000" dirty="0" err="1">
                <a:solidFill>
                  <a:schemeClr val="bg1"/>
                </a:solidFill>
                <a:latin typeface="Algerian" panose="04020705040A02060702" charset="0"/>
                <a:cs typeface="Algerian" panose="04020705040A02060702" charset="0"/>
                <a:sym typeface="+mn-ea"/>
              </a:rPr>
              <a:t>vechiles</a:t>
            </a:r>
            <a:endParaRPr lang="en-IN" sz="4000" dirty="0">
              <a:solidFill>
                <a:schemeClr val="bg1"/>
              </a:solidFill>
              <a:latin typeface="Algerian" panose="04020705040A02060702" charset="0"/>
              <a:cs typeface="Algerian" panose="04020705040A02060702" charset="0"/>
            </a:endParaRPr>
          </a:p>
        </p:txBody>
      </p:sp>
      <p:sp>
        <p:nvSpPr>
          <p:cNvPr id="5" name="Text Box 4"/>
          <p:cNvSpPr txBox="1"/>
          <p:nvPr/>
        </p:nvSpPr>
        <p:spPr>
          <a:xfrm>
            <a:off x="367665" y="1542415"/>
            <a:ext cx="7706360" cy="5043805"/>
          </a:xfrm>
          <a:prstGeom prst="rect">
            <a:avLst/>
          </a:prstGeom>
          <a:noFill/>
        </p:spPr>
        <p:txBody>
          <a:bodyPr wrap="square" rtlCol="0">
            <a:noAutofit/>
          </a:bodyPr>
          <a:p>
            <a:pPr marL="285750" indent="-285750" algn="just">
              <a:lnSpc>
                <a:spcPct val="150000"/>
              </a:lnSpc>
              <a:buFont typeface="Wingdings" panose="05000000000000000000" charset="0"/>
              <a:buChar char="v"/>
            </a:pPr>
            <a:r>
              <a:rPr lang="en-US" altLang="en-US" u="sng">
                <a:solidFill>
                  <a:schemeClr val="bg1"/>
                </a:solidFill>
              </a:rPr>
              <a:t>Seamless Sensor Integration: </a:t>
            </a:r>
            <a:r>
              <a:rPr lang="en-US" altLang="en-US">
                <a:solidFill>
                  <a:schemeClr val="bg1"/>
                </a:solidFill>
              </a:rPr>
              <a:t> Alcohol sensors will be built directly into standard vehicle systems.</a:t>
            </a:r>
            <a:endParaRPr lang="en-US" altLang="en-US">
              <a:solidFill>
                <a:schemeClr val="bg1"/>
              </a:solidFill>
            </a:endParaRPr>
          </a:p>
          <a:p>
            <a:pPr marL="285750" indent="-285750" algn="just">
              <a:lnSpc>
                <a:spcPct val="150000"/>
              </a:lnSpc>
              <a:buFont typeface="Wingdings" panose="05000000000000000000" charset="0"/>
              <a:buChar char="v"/>
            </a:pPr>
            <a:r>
              <a:rPr lang="en-US" altLang="en-US" u="sng">
                <a:solidFill>
                  <a:schemeClr val="bg1"/>
                </a:solidFill>
              </a:rPr>
              <a:t>AI &amp; Machine Learning:</a:t>
            </a:r>
            <a:r>
              <a:rPr lang="en-US" altLang="en-US">
                <a:solidFill>
                  <a:schemeClr val="bg1"/>
                </a:solidFill>
              </a:rPr>
              <a:t>  Used to detect impairment through behavior and physical signs for higher accuracy.</a:t>
            </a:r>
            <a:endParaRPr lang="en-US" altLang="en-US">
              <a:solidFill>
                <a:schemeClr val="bg1"/>
              </a:solidFill>
            </a:endParaRPr>
          </a:p>
          <a:p>
            <a:pPr marL="285750" indent="-285750" algn="just">
              <a:lnSpc>
                <a:spcPct val="150000"/>
              </a:lnSpc>
              <a:buFont typeface="Wingdings" panose="05000000000000000000" charset="0"/>
              <a:buChar char="v"/>
            </a:pPr>
            <a:r>
              <a:rPr lang="en-US" altLang="en-US" u="sng">
                <a:solidFill>
                  <a:schemeClr val="bg1"/>
                </a:solidFill>
              </a:rPr>
              <a:t>Non-Invasive Methods:</a:t>
            </a:r>
            <a:r>
              <a:rPr lang="en-US" altLang="en-US">
                <a:solidFill>
                  <a:schemeClr val="bg1"/>
                </a:solidFill>
              </a:rPr>
              <a:t>  Touch and air-based sensors will become more advanced and common.</a:t>
            </a:r>
            <a:endParaRPr lang="en-US" altLang="en-US">
              <a:solidFill>
                <a:schemeClr val="bg1"/>
              </a:solidFill>
            </a:endParaRPr>
          </a:p>
          <a:p>
            <a:pPr marL="285750" indent="-285750" algn="just">
              <a:lnSpc>
                <a:spcPct val="150000"/>
              </a:lnSpc>
              <a:buFont typeface="Wingdings" panose="05000000000000000000" charset="0"/>
              <a:buChar char="v"/>
            </a:pPr>
            <a:r>
              <a:rPr lang="en-US" altLang="en-US" u="sng">
                <a:solidFill>
                  <a:schemeClr val="bg1"/>
                </a:solidFill>
              </a:rPr>
              <a:t>Standard Safety Feature: </a:t>
            </a:r>
            <a:r>
              <a:rPr lang="en-US" altLang="en-US">
                <a:solidFill>
                  <a:schemeClr val="bg1"/>
                </a:solidFill>
              </a:rPr>
              <a:t> Automakers may include detection systems to meet safety laws and reduce accidents.</a:t>
            </a:r>
            <a:endParaRPr lang="en-US" altLang="en-US">
              <a:solidFill>
                <a:schemeClr val="bg1"/>
              </a:solidFill>
            </a:endParaRPr>
          </a:p>
          <a:p>
            <a:pPr marL="285750" indent="-285750" algn="just">
              <a:lnSpc>
                <a:spcPct val="150000"/>
              </a:lnSpc>
              <a:buFont typeface="Wingdings" panose="05000000000000000000" charset="0"/>
              <a:buChar char="v"/>
            </a:pPr>
            <a:r>
              <a:rPr lang="en-US" altLang="en-US" u="sng">
                <a:solidFill>
                  <a:schemeClr val="bg1"/>
                </a:solidFill>
              </a:rPr>
              <a:t>Smart Connectivity:</a:t>
            </a:r>
            <a:r>
              <a:rPr lang="en-US" altLang="en-US">
                <a:solidFill>
                  <a:schemeClr val="bg1"/>
                </a:solidFill>
              </a:rPr>
              <a:t>  Vehicles may send real-time alerts to law enforcement or nearby drivers.</a:t>
            </a:r>
            <a:endParaRPr lang="en-US" altLang="en-US">
              <a:solidFill>
                <a:schemeClr val="bg1"/>
              </a:solidFill>
            </a:endParaRPr>
          </a:p>
          <a:p>
            <a:pPr marL="285750" indent="-285750" algn="just">
              <a:lnSpc>
                <a:spcPct val="150000"/>
              </a:lnSpc>
              <a:buFont typeface="Wingdings" panose="05000000000000000000" charset="0"/>
              <a:buChar char="v"/>
            </a:pPr>
            <a:r>
              <a:rPr lang="en-US" altLang="en-US" u="sng">
                <a:solidFill>
                  <a:schemeClr val="bg1"/>
                </a:solidFill>
              </a:rPr>
              <a:t>Role in Autonomous Cars: </a:t>
            </a:r>
            <a:r>
              <a:rPr lang="en-US" altLang="en-US">
                <a:solidFill>
                  <a:schemeClr val="bg1"/>
                </a:solidFill>
              </a:rPr>
              <a:t> Detection systems will ensure only sober passengers use self-driving vehicles.</a:t>
            </a:r>
            <a:endParaRPr lang="en-US" altLang="en-US">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6684</Words>
  <Application>WPS Presentation</Application>
  <PresentationFormat>Widescreen</PresentationFormat>
  <Paragraphs>144</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Algerian</vt:lpstr>
      <vt:lpstr>Times New Roman</vt:lpstr>
      <vt:lpstr>Wingdings</vt:lpstr>
      <vt:lpstr>Microsoft YaHei</vt:lpstr>
      <vt:lpstr>Arial Unicode MS</vt:lpstr>
      <vt:lpstr>Calibri Light</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Rapaka Rohith</cp:lastModifiedBy>
  <cp:revision>4</cp:revision>
  <dcterms:created xsi:type="dcterms:W3CDTF">2025-05-31T08:17:00Z</dcterms:created>
  <dcterms:modified xsi:type="dcterms:W3CDTF">2025-07-18T14:14:59Z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14B1E66873544FBCBDFB8E9BBAB6FB89_11</vt:lpwstr>
  </property>
  <property fmtid="{D5CDD505-2E9C-101B-9397-08002B2CF9AE}" pid="3" name="KSOProductBuildVer">
    <vt:lpwstr>1033-12.2.0.21931</vt:lpwstr>
  </property>
</Properties>
</file>