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4" r:id="rId7"/>
    <p:sldId id="263" r:id="rId8"/>
    <p:sldId id="265"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22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2313264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8418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matplotlib.org/contents.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Does India prosper as the number of people being Educated at least at a primary level increase?</a:t>
            </a:r>
            <a:endParaRPr sz="40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Rohith Soman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References</a:t>
            </a:r>
            <a:endParaRPr dirty="0"/>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Things I have learned throughout this class</a:t>
            </a:r>
          </a:p>
          <a:p>
            <a:pPr marL="285750" indent="-285750">
              <a:spcAft>
                <a:spcPts val="1600"/>
              </a:spcAft>
            </a:pPr>
            <a:r>
              <a:rPr lang="en-US" dirty="0"/>
              <a:t>Pandas Documentation </a:t>
            </a:r>
            <a:r>
              <a:rPr lang="en-US" dirty="0">
                <a:hlinkClick r:id="rId3"/>
              </a:rPr>
              <a:t>https://pandas.pydata.org/pandas-docs/stable/</a:t>
            </a:r>
            <a:endParaRPr lang="en-US" dirty="0"/>
          </a:p>
          <a:p>
            <a:pPr marL="285750" indent="-285750">
              <a:spcAft>
                <a:spcPts val="1600"/>
              </a:spcAft>
            </a:pPr>
            <a:r>
              <a:rPr lang="en-US" dirty="0"/>
              <a:t>Matplotlib Documentation </a:t>
            </a:r>
            <a:r>
              <a:rPr lang="en-US" dirty="0">
                <a:hlinkClick r:id="rId4"/>
              </a:rPr>
              <a:t>https://matplotlib.org/contents.html</a:t>
            </a:r>
            <a:endParaRPr lang="en-US" dirty="0"/>
          </a:p>
          <a:p>
            <a:pPr marL="0" indent="0">
              <a:spcAft>
                <a:spcPts val="1600"/>
              </a:spcAft>
              <a:buNone/>
            </a:pP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Datase</a:t>
            </a:r>
            <a:r>
              <a:rPr lang="en-US" sz="3200" dirty="0"/>
              <a:t>t</a:t>
            </a:r>
            <a:endParaRPr sz="3200" dirty="0"/>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lvl="0" indent="0" algn="ctr" rtl="0">
              <a:spcBef>
                <a:spcPts val="0"/>
              </a:spcBef>
              <a:spcAft>
                <a:spcPts val="0"/>
              </a:spcAft>
              <a:buSzPts val="1800"/>
              <a:buNone/>
            </a:pPr>
            <a:endParaRPr lang="en-US" dirty="0"/>
          </a:p>
          <a:p>
            <a:pPr marL="114300" lvl="0" indent="0" algn="ctr" rtl="0">
              <a:spcBef>
                <a:spcPts val="0"/>
              </a:spcBef>
              <a:spcAft>
                <a:spcPts val="0"/>
              </a:spcAft>
              <a:buSzPts val="1800"/>
              <a:buNone/>
            </a:pPr>
            <a:endParaRPr lang="en-US" dirty="0"/>
          </a:p>
          <a:p>
            <a:pPr marL="114300" lvl="0" indent="0" algn="ctr" rtl="0">
              <a:spcBef>
                <a:spcPts val="0"/>
              </a:spcBef>
              <a:spcAft>
                <a:spcPts val="0"/>
              </a:spcAft>
              <a:buSzPts val="1800"/>
              <a:buNone/>
            </a:pPr>
            <a:endParaRPr lang="en-US" dirty="0"/>
          </a:p>
          <a:p>
            <a:pPr marL="114300" lvl="0" indent="0" algn="ctr" rtl="0">
              <a:spcBef>
                <a:spcPts val="0"/>
              </a:spcBef>
              <a:spcAft>
                <a:spcPts val="0"/>
              </a:spcAft>
              <a:buSzPts val="1800"/>
              <a:buNone/>
            </a:pPr>
            <a:r>
              <a:rPr lang="en-US" sz="2400" dirty="0"/>
              <a:t>Wo</a:t>
            </a:r>
            <a:r>
              <a:rPr lang="en" sz="2400" dirty="0"/>
              <a:t>rld Development Indicators Dataset</a:t>
            </a:r>
            <a:endParaRPr sz="2400"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20047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endParaRPr dirty="0"/>
          </a:p>
        </p:txBody>
      </p:sp>
      <p:sp>
        <p:nvSpPr>
          <p:cNvPr id="68" name="Google Shape;68;p15"/>
          <p:cNvSpPr txBox="1">
            <a:spLocks noGrp="1"/>
          </p:cNvSpPr>
          <p:nvPr>
            <p:ph type="body" idx="1"/>
          </p:nvPr>
        </p:nvSpPr>
        <p:spPr>
          <a:xfrm>
            <a:off x="199728" y="894635"/>
            <a:ext cx="8832300" cy="4248865"/>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dirty="0"/>
              <a:t>Indians are usually considered smart. But still there are a lot of people who are mostly in a backward position in the community who do not have access to even primary education or simply can’t afford it. The </a:t>
            </a:r>
            <a:r>
              <a:rPr lang="en-US" dirty="0" smtClean="0"/>
              <a:t>Govt. </a:t>
            </a:r>
            <a:r>
              <a:rPr lang="en-US" dirty="0"/>
              <a:t>has been taking measures to tackle these problems by opening more and more </a:t>
            </a:r>
            <a:r>
              <a:rPr lang="en-US" dirty="0" smtClean="0"/>
              <a:t>Govt. </a:t>
            </a:r>
            <a:r>
              <a:rPr lang="en-US" dirty="0"/>
              <a:t>operated schools and provide basic education to the people for free. </a:t>
            </a:r>
          </a:p>
          <a:p>
            <a:pPr marL="0" lvl="0" indent="0" algn="just" rtl="0">
              <a:spcBef>
                <a:spcPts val="0"/>
              </a:spcBef>
              <a:spcAft>
                <a:spcPts val="1600"/>
              </a:spcAft>
              <a:buNone/>
            </a:pPr>
            <a:r>
              <a:rPr lang="en-US" dirty="0"/>
              <a:t>So here we are going to analyze if the number of people who at least get a primary education increase, does the country prosper?</a:t>
            </a:r>
          </a:p>
          <a:p>
            <a:pPr marL="0" lvl="0" indent="0" algn="just" rtl="0">
              <a:spcBef>
                <a:spcPts val="0"/>
              </a:spcBef>
              <a:spcAft>
                <a:spcPts val="1600"/>
              </a:spcAft>
              <a:buNone/>
            </a:pPr>
            <a:r>
              <a:rPr lang="en-US" dirty="0"/>
              <a:t>Also, in the 70s and 80s, a girl child was considered inferior to a boy child and they were not provided with the same facilities and education which a boy gets. Here we will also see whether the mentality of the people who consider a boy superior to a girl has changed and started to provide equal opportunities of education as time went by.</a:t>
            </a:r>
          </a:p>
          <a:p>
            <a:pPr marL="0" lvl="0" indent="0" algn="just" rtl="0">
              <a:spcBef>
                <a:spcPts val="0"/>
              </a:spcBef>
              <a:spcAft>
                <a:spcPts val="1600"/>
              </a:spcAft>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Research </a:t>
            </a:r>
            <a:r>
              <a:rPr lang="en" dirty="0" smtClean="0"/>
              <a:t>Problem 1</a:t>
            </a:r>
            <a:endParaRPr dirty="0"/>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algn="just">
              <a:spcAft>
                <a:spcPts val="1600"/>
              </a:spcAft>
              <a:buFont typeface="+mj-lt"/>
              <a:buAutoNum type="arabicPeriod"/>
            </a:pPr>
            <a:endParaRPr lang="en-US" dirty="0" smtClean="0"/>
          </a:p>
          <a:p>
            <a:pPr marL="342900" algn="just">
              <a:spcAft>
                <a:spcPts val="1600"/>
              </a:spcAft>
              <a:buFont typeface="+mj-lt"/>
              <a:buAutoNum type="arabicPeriod"/>
            </a:pPr>
            <a:endParaRPr lang="en-US" dirty="0"/>
          </a:p>
          <a:p>
            <a:pPr marL="0" indent="0" algn="just">
              <a:spcAft>
                <a:spcPts val="1600"/>
              </a:spcAft>
              <a:buNone/>
            </a:pPr>
            <a:r>
              <a:rPr lang="en-US" dirty="0" smtClean="0"/>
              <a:t>Does </a:t>
            </a:r>
            <a:r>
              <a:rPr lang="en-US" dirty="0"/>
              <a:t>India prosper as the number of people being </a:t>
            </a:r>
            <a:r>
              <a:rPr lang="en-US" dirty="0" smtClean="0"/>
              <a:t>educated </a:t>
            </a:r>
            <a:r>
              <a:rPr lang="en-US" dirty="0"/>
              <a:t>at least at a primary level increase?</a:t>
            </a:r>
          </a:p>
          <a:p>
            <a:pPr marL="0" lvl="0" indent="0" algn="just">
              <a:spcAft>
                <a:spcPts val="1600"/>
              </a:spcAft>
              <a:buNone/>
            </a:pPr>
            <a:endParaRPr lang="en-US" dirty="0"/>
          </a:p>
          <a:p>
            <a:pPr marL="0" lvl="0" indent="0" algn="just">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173127"/>
            <a:ext cx="8520600" cy="4040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Observations and inferences</a:t>
            </a:r>
            <a:endParaRPr dirty="0"/>
          </a:p>
        </p:txBody>
      </p:sp>
      <p:sp>
        <p:nvSpPr>
          <p:cNvPr id="80" name="Google Shape;80;p17"/>
          <p:cNvSpPr txBox="1">
            <a:spLocks noGrp="1"/>
          </p:cNvSpPr>
          <p:nvPr>
            <p:ph type="body" idx="1"/>
          </p:nvPr>
        </p:nvSpPr>
        <p:spPr>
          <a:xfrm>
            <a:off x="311699" y="510362"/>
            <a:ext cx="8701671" cy="4633137"/>
          </a:xfrm>
          <a:prstGeom prst="rect">
            <a:avLst/>
          </a:prstGeom>
        </p:spPr>
        <p:txBody>
          <a:bodyPr spcFirstLastPara="1" wrap="square" lIns="91425" tIns="91425" rIns="91425" bIns="91425" anchor="t" anchorCtr="0">
            <a:noAutofit/>
          </a:bodyPr>
          <a:lstStyle/>
          <a:p>
            <a:pPr marL="0" lvl="0" indent="0">
              <a:buNone/>
            </a:pPr>
            <a:endParaRPr lang="en-US" u="sng"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sz="1000" i="1" dirty="0" smtClean="0"/>
              <a:t>Figure 1(a) : variation in the number of out-of school students of primary school age over a decade(in millions), (b)-----------------</a:t>
            </a:r>
          </a:p>
          <a:p>
            <a:pPr marL="0" lvl="0" indent="0" algn="l" rtl="0">
              <a:spcBef>
                <a:spcPts val="0"/>
              </a:spcBef>
              <a:spcAft>
                <a:spcPts val="0"/>
              </a:spcAft>
              <a:buNone/>
            </a:pPr>
            <a:endParaRPr lang="en-US" sz="1000" i="1" dirty="0"/>
          </a:p>
          <a:p>
            <a:pPr marL="285750" indent="-285750"/>
            <a:r>
              <a:rPr lang="en-US" sz="1400" dirty="0"/>
              <a:t>Till 2002-2003, the number of kids out of school </a:t>
            </a:r>
            <a:r>
              <a:rPr lang="en-US" sz="1400" dirty="0" smtClean="0"/>
              <a:t>were huge (~ 1.7 million) </a:t>
            </a:r>
            <a:r>
              <a:rPr lang="en-US" sz="1400" dirty="0"/>
              <a:t>and the GDP of India was </a:t>
            </a:r>
            <a:r>
              <a:rPr lang="en-US" sz="1400" dirty="0" smtClean="0"/>
              <a:t>almost in a  </a:t>
            </a:r>
            <a:r>
              <a:rPr lang="en-US" sz="1400" dirty="0"/>
              <a:t>saturated </a:t>
            </a:r>
            <a:r>
              <a:rPr lang="en-US" sz="1400" dirty="0" smtClean="0"/>
              <a:t>state during that period as we could observe from fig 1(b).  </a:t>
            </a:r>
          </a:p>
          <a:p>
            <a:pPr marL="285750" indent="-285750"/>
            <a:r>
              <a:rPr lang="en-US" sz="1400" dirty="0" smtClean="0"/>
              <a:t>Comparing fig 1 (a ) and 1(b), it can be concluded that, the prosperity of a nation is directly linked to its literacy rate. As the out-of school student number decreases with passing years (fig 1(a)) , we could observe a proportional rise in the GDP (fig 1(b)).</a:t>
            </a:r>
            <a:endParaRPr sz="1400" dirty="0"/>
          </a:p>
        </p:txBody>
      </p:sp>
      <p:pic>
        <p:nvPicPr>
          <p:cNvPr id="3" name="Picture 2">
            <a:extLst>
              <a:ext uri="{FF2B5EF4-FFF2-40B4-BE49-F238E27FC236}">
                <a16:creationId xmlns:a16="http://schemas.microsoft.com/office/drawing/2014/main" xmlns="" id="{FBE8D355-29BB-4492-A3FD-265A2CA63136}"/>
              </a:ext>
            </a:extLst>
          </p:cNvPr>
          <p:cNvPicPr>
            <a:picLocks noChangeAspect="1"/>
          </p:cNvPicPr>
          <p:nvPr/>
        </p:nvPicPr>
        <p:blipFill>
          <a:blip r:embed="rId3"/>
          <a:stretch>
            <a:fillRect/>
          </a:stretch>
        </p:blipFill>
        <p:spPr>
          <a:xfrm>
            <a:off x="726897" y="605824"/>
            <a:ext cx="3500585" cy="2484000"/>
          </a:xfrm>
          <a:prstGeom prst="rect">
            <a:avLst/>
          </a:prstGeom>
        </p:spPr>
      </p:pic>
      <p:pic>
        <p:nvPicPr>
          <p:cNvPr id="5" name="Picture 4">
            <a:extLst>
              <a:ext uri="{FF2B5EF4-FFF2-40B4-BE49-F238E27FC236}">
                <a16:creationId xmlns:a16="http://schemas.microsoft.com/office/drawing/2014/main" xmlns="" id="{DA6D38F6-D96A-4295-86DF-7B0FD82C4571}"/>
              </a:ext>
            </a:extLst>
          </p:cNvPr>
          <p:cNvPicPr>
            <a:picLocks noChangeAspect="1"/>
          </p:cNvPicPr>
          <p:nvPr/>
        </p:nvPicPr>
        <p:blipFill>
          <a:blip r:embed="rId4"/>
          <a:stretch>
            <a:fillRect/>
          </a:stretch>
        </p:blipFill>
        <p:spPr>
          <a:xfrm>
            <a:off x="4443022" y="612507"/>
            <a:ext cx="3448744" cy="2412000"/>
          </a:xfrm>
          <a:prstGeom prst="rect">
            <a:avLst/>
          </a:prstGeom>
        </p:spPr>
      </p:pic>
      <p:sp>
        <p:nvSpPr>
          <p:cNvPr id="2" name="TextBox 1"/>
          <p:cNvSpPr txBox="1"/>
          <p:nvPr/>
        </p:nvSpPr>
        <p:spPr>
          <a:xfrm>
            <a:off x="3642875" y="788503"/>
            <a:ext cx="402674" cy="307777"/>
          </a:xfrm>
          <a:prstGeom prst="rect">
            <a:avLst/>
          </a:prstGeom>
          <a:noFill/>
        </p:spPr>
        <p:txBody>
          <a:bodyPr wrap="none" rtlCol="0">
            <a:spAutoFit/>
          </a:bodyPr>
          <a:lstStyle/>
          <a:p>
            <a:r>
              <a:rPr lang="en-US" dirty="0" smtClean="0"/>
              <a:t>(a)</a:t>
            </a:r>
            <a:endParaRPr lang="en-IN" dirty="0"/>
          </a:p>
        </p:txBody>
      </p:sp>
      <p:sp>
        <p:nvSpPr>
          <p:cNvPr id="7" name="TextBox 6"/>
          <p:cNvSpPr txBox="1"/>
          <p:nvPr/>
        </p:nvSpPr>
        <p:spPr>
          <a:xfrm>
            <a:off x="4905618" y="788503"/>
            <a:ext cx="402674" cy="307777"/>
          </a:xfrm>
          <a:prstGeom prst="rect">
            <a:avLst/>
          </a:prstGeom>
          <a:noFill/>
        </p:spPr>
        <p:txBody>
          <a:bodyPr wrap="none" rtlCol="0">
            <a:spAutoFit/>
          </a:bodyPr>
          <a:lstStyle/>
          <a:p>
            <a:r>
              <a:rPr lang="en-US" dirty="0" smtClean="0"/>
              <a:t>(b)</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 dirty="0"/>
              <a:t>Research Problem </a:t>
            </a:r>
            <a:r>
              <a:rPr lang="en" dirty="0" smtClean="0"/>
              <a:t>2</a:t>
            </a:r>
            <a:endParaRPr lang="en-IN" dirty="0"/>
          </a:p>
        </p:txBody>
      </p:sp>
      <p:sp>
        <p:nvSpPr>
          <p:cNvPr id="3" name="Text Placeholder 2"/>
          <p:cNvSpPr>
            <a:spLocks noGrp="1"/>
          </p:cNvSpPr>
          <p:nvPr>
            <p:ph type="body" idx="1"/>
          </p:nvPr>
        </p:nvSpPr>
        <p:spPr>
          <a:xfrm>
            <a:off x="111967" y="1152475"/>
            <a:ext cx="8720333" cy="3416400"/>
          </a:xfrm>
        </p:spPr>
        <p:txBody>
          <a:bodyPr/>
          <a:lstStyle/>
          <a:p>
            <a:pPr marL="114300" indent="0" algn="just">
              <a:buNone/>
            </a:pPr>
            <a:endParaRPr lang="en-US" dirty="0" smtClean="0"/>
          </a:p>
          <a:p>
            <a:pPr marL="114300" indent="0" algn="just">
              <a:buNone/>
            </a:pPr>
            <a:endParaRPr lang="en-US" dirty="0" smtClean="0"/>
          </a:p>
          <a:p>
            <a:pPr marL="114300" indent="0" algn="just">
              <a:buNone/>
            </a:pPr>
            <a:endParaRPr lang="en-US" dirty="0"/>
          </a:p>
          <a:p>
            <a:pPr marL="114300" indent="0" algn="just">
              <a:buNone/>
            </a:pPr>
            <a:endParaRPr lang="en-US" dirty="0" smtClean="0"/>
          </a:p>
          <a:p>
            <a:pPr marL="114300" indent="0" algn="just">
              <a:buNone/>
            </a:pPr>
            <a:r>
              <a:rPr lang="en-US" dirty="0" smtClean="0"/>
              <a:t>Has the </a:t>
            </a:r>
            <a:r>
              <a:rPr lang="en-US" dirty="0"/>
              <a:t>mentality of the people who consider a boy superior to a girl </a:t>
            </a:r>
            <a:r>
              <a:rPr lang="en-US" dirty="0" smtClean="0"/>
              <a:t>changed?</a:t>
            </a:r>
          </a:p>
          <a:p>
            <a:pPr marL="114300" indent="0" algn="just">
              <a:buNone/>
            </a:pPr>
            <a:r>
              <a:rPr lang="en-US" dirty="0" smtClean="0"/>
              <a:t>Are they provided equal opportunities to educate themselves as years passed?</a:t>
            </a:r>
            <a:endParaRPr lang="en-US" dirty="0"/>
          </a:p>
          <a:p>
            <a:pPr algn="just">
              <a:buFont typeface="+mj-lt"/>
              <a:buAutoNum type="arabicPeriod"/>
            </a:pPr>
            <a:endParaRPr lang="en-US" dirty="0"/>
          </a:p>
          <a:p>
            <a:pPr algn="just"/>
            <a:endParaRPr lang="en-IN" dirty="0"/>
          </a:p>
        </p:txBody>
      </p:sp>
    </p:spTree>
    <p:extLst>
      <p:ext uri="{BB962C8B-B14F-4D97-AF65-F5344CB8AC3E}">
        <p14:creationId xmlns:p14="http://schemas.microsoft.com/office/powerpoint/2010/main" val="4006493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0"/>
            <a:ext cx="8520600" cy="404037"/>
          </a:xfrm>
          <a:prstGeom prst="rect">
            <a:avLst/>
          </a:prstGeom>
        </p:spPr>
        <p:txBody>
          <a:bodyPr spcFirstLastPara="1" wrap="square" lIns="91425" tIns="91425" rIns="91425" bIns="91425" anchor="t" anchorCtr="0">
            <a:noAutofit/>
          </a:bodyPr>
          <a:lstStyle/>
          <a:p>
            <a:pPr lvl="0" algn="ctr"/>
            <a:r>
              <a:rPr lang="en" b="1" dirty="0">
                <a:latin typeface="Goudy Old Style" pitchFamily="18" charset="0"/>
              </a:rPr>
              <a:t>Observations and inferences</a:t>
            </a:r>
            <a:endParaRPr b="1" dirty="0">
              <a:latin typeface="Goudy Old Style" pitchFamily="18" charset="0"/>
            </a:endParaRPr>
          </a:p>
        </p:txBody>
      </p:sp>
      <p:sp>
        <p:nvSpPr>
          <p:cNvPr id="80" name="Google Shape;80;p17"/>
          <p:cNvSpPr txBox="1">
            <a:spLocks noGrp="1"/>
          </p:cNvSpPr>
          <p:nvPr>
            <p:ph type="body" idx="1"/>
          </p:nvPr>
        </p:nvSpPr>
        <p:spPr>
          <a:xfrm>
            <a:off x="3153747" y="510362"/>
            <a:ext cx="5812971" cy="4633137"/>
          </a:xfrm>
          <a:prstGeom prst="rect">
            <a:avLst/>
          </a:prstGeom>
        </p:spPr>
        <p:txBody>
          <a:bodyPr spcFirstLastPara="1" wrap="square" lIns="91425" tIns="91425" rIns="91425" bIns="91425" anchor="t" anchorCtr="0">
            <a:noAutofit/>
          </a:bodyPr>
          <a:lstStyle/>
          <a:p>
            <a:pPr marL="285750" indent="-285750"/>
            <a:r>
              <a:rPr lang="en-US" sz="1500" dirty="0" smtClean="0">
                <a:latin typeface="Goudy Old Style" pitchFamily="18" charset="0"/>
              </a:rPr>
              <a:t>Until late 80’s, education facilities  were </a:t>
            </a:r>
            <a:r>
              <a:rPr lang="en-US" sz="1500" dirty="0" smtClean="0">
                <a:latin typeface="Goudy Old Style" pitchFamily="18" charset="0"/>
              </a:rPr>
              <a:t>provided more for boys compared to girls. Boys were educated more as is evident from fig 2(a) and (b). The number of out of school girls is quite huge compared to that of boys., the difference being of the order of approximately 10 million. </a:t>
            </a:r>
          </a:p>
          <a:p>
            <a:pPr marL="285750" indent="-285750"/>
            <a:r>
              <a:rPr lang="en-US" sz="1500" dirty="0" smtClean="0">
                <a:latin typeface="Goudy Old Style" pitchFamily="18" charset="0"/>
              </a:rPr>
              <a:t>The number of out of school students decrease as time flows. In the case of boys, there is a steep decrease (fig 2(a))  whereas, for girls (fig 2(b), the decrease is a </a:t>
            </a:r>
            <a:r>
              <a:rPr lang="en-US" sz="1500" dirty="0" smtClean="0">
                <a:latin typeface="Goudy Old Style" pitchFamily="18" charset="0"/>
              </a:rPr>
              <a:t>gradual process. </a:t>
            </a:r>
          </a:p>
          <a:p>
            <a:pPr marL="285750" indent="-285750"/>
            <a:r>
              <a:rPr lang="en-US" sz="1500" dirty="0" smtClean="0">
                <a:latin typeface="Goudy Old Style" pitchFamily="18" charset="0"/>
              </a:rPr>
              <a:t>During 1970- 1990, there is hardly any reduction in the out of school girls, (fig 2(b)), depicting the slow evolution of the mind set of society towards. However, this change is quite rapid for the case of boys (fig 2(a)).</a:t>
            </a:r>
          </a:p>
          <a:p>
            <a:pPr marL="285750" indent="-285750"/>
            <a:r>
              <a:rPr lang="en-US" sz="1500" dirty="0" smtClean="0">
                <a:latin typeface="Goudy Old Style" pitchFamily="18" charset="0"/>
              </a:rPr>
              <a:t> By </a:t>
            </a:r>
            <a:r>
              <a:rPr lang="en-US" sz="1500" dirty="0" smtClean="0">
                <a:latin typeface="Goudy Old Style" pitchFamily="18" charset="0"/>
              </a:rPr>
              <a:t>21</a:t>
            </a:r>
            <a:r>
              <a:rPr lang="en-US" sz="1500" baseline="30000" dirty="0" smtClean="0">
                <a:latin typeface="Goudy Old Style" pitchFamily="18" charset="0"/>
              </a:rPr>
              <a:t>st</a:t>
            </a:r>
            <a:r>
              <a:rPr lang="en-US" sz="1500" dirty="0" smtClean="0">
                <a:latin typeface="Goudy Old Style" pitchFamily="18" charset="0"/>
              </a:rPr>
              <a:t> </a:t>
            </a:r>
            <a:r>
              <a:rPr lang="en-US" sz="1500" dirty="0" err="1" smtClean="0">
                <a:latin typeface="Goudy Old Style" pitchFamily="18" charset="0"/>
              </a:rPr>
              <a:t>cetury</a:t>
            </a:r>
            <a:r>
              <a:rPr lang="en-US" sz="1500" dirty="0" smtClean="0">
                <a:latin typeface="Goudy Old Style" pitchFamily="18" charset="0"/>
              </a:rPr>
              <a:t> beginning, the modern society has changed and equal education </a:t>
            </a:r>
            <a:r>
              <a:rPr lang="en-US" sz="1500" dirty="0" err="1" smtClean="0">
                <a:latin typeface="Goudy Old Style" pitchFamily="18" charset="0"/>
              </a:rPr>
              <a:t>opportunityies</a:t>
            </a:r>
            <a:r>
              <a:rPr lang="en-US" sz="1500" dirty="0" smtClean="0">
                <a:latin typeface="Goudy Old Style" pitchFamily="18" charset="0"/>
              </a:rPr>
              <a:t> are found to be provides to school age children irrespective of their gender. Towards the end of 2003, we could observe a similar trend in the number of  out of school students (boys and girls)</a:t>
            </a:r>
            <a:endParaRPr sz="1500" dirty="0">
              <a:latin typeface="Goudy Old Style" pitchFamily="18" charset="0"/>
            </a:endParaRPr>
          </a:p>
        </p:txBody>
      </p:sp>
      <p:pic>
        <p:nvPicPr>
          <p:cNvPr id="3" name="Picture 2">
            <a:extLst>
              <a:ext uri="{FF2B5EF4-FFF2-40B4-BE49-F238E27FC236}">
                <a16:creationId xmlns:a16="http://schemas.microsoft.com/office/drawing/2014/main" xmlns="" id="{FBE8D355-29BB-4492-A3FD-265A2CA63136}"/>
              </a:ext>
            </a:extLst>
          </p:cNvPr>
          <p:cNvPicPr>
            <a:picLocks noChangeAspect="1"/>
          </p:cNvPicPr>
          <p:nvPr/>
        </p:nvPicPr>
        <p:blipFill>
          <a:blip r:embed="rId3"/>
          <a:stretch>
            <a:fillRect/>
          </a:stretch>
        </p:blipFill>
        <p:spPr>
          <a:xfrm>
            <a:off x="89815" y="441361"/>
            <a:ext cx="2942521" cy="2088000"/>
          </a:xfrm>
          <a:prstGeom prst="rect">
            <a:avLst/>
          </a:prstGeom>
        </p:spPr>
      </p:pic>
      <p:pic>
        <p:nvPicPr>
          <p:cNvPr id="5" name="Picture 4">
            <a:extLst>
              <a:ext uri="{FF2B5EF4-FFF2-40B4-BE49-F238E27FC236}">
                <a16:creationId xmlns:a16="http://schemas.microsoft.com/office/drawing/2014/main" xmlns="" id="{DA6D38F6-D96A-4295-86DF-7B0FD82C4571}"/>
              </a:ext>
            </a:extLst>
          </p:cNvPr>
          <p:cNvPicPr>
            <a:picLocks noChangeAspect="1"/>
          </p:cNvPicPr>
          <p:nvPr/>
        </p:nvPicPr>
        <p:blipFill>
          <a:blip r:embed="rId4"/>
          <a:stretch>
            <a:fillRect/>
          </a:stretch>
        </p:blipFill>
        <p:spPr>
          <a:xfrm>
            <a:off x="30924" y="2531414"/>
            <a:ext cx="2942521" cy="2088000"/>
          </a:xfrm>
          <a:prstGeom prst="rect">
            <a:avLst/>
          </a:prstGeom>
        </p:spPr>
      </p:pic>
      <p:sp>
        <p:nvSpPr>
          <p:cNvPr id="2" name="TextBox 1"/>
          <p:cNvSpPr txBox="1"/>
          <p:nvPr/>
        </p:nvSpPr>
        <p:spPr>
          <a:xfrm>
            <a:off x="205273" y="4619414"/>
            <a:ext cx="3209731" cy="1015663"/>
          </a:xfrm>
          <a:prstGeom prst="rect">
            <a:avLst/>
          </a:prstGeom>
          <a:noFill/>
        </p:spPr>
        <p:txBody>
          <a:bodyPr wrap="square" rtlCol="0">
            <a:spAutoFit/>
          </a:bodyPr>
          <a:lstStyle/>
          <a:p>
            <a:pPr lvl="0"/>
            <a:r>
              <a:rPr lang="en-US" sz="1200" i="1" dirty="0">
                <a:latin typeface="Goudy Old Style" pitchFamily="18" charset="0"/>
              </a:rPr>
              <a:t>Fig : 2 Variation in the number of out of school students of primary age over a period has been shown. (a)  and (b)shows the number of boys and girls (in million) respectively </a:t>
            </a:r>
          </a:p>
          <a:p>
            <a:endParaRPr lang="en-IN" sz="1200" i="1" dirty="0">
              <a:latin typeface="Goudy Old Style" pitchFamily="18" charset="0"/>
            </a:endParaRPr>
          </a:p>
        </p:txBody>
      </p:sp>
    </p:spTree>
    <p:extLst>
      <p:ext uri="{BB962C8B-B14F-4D97-AF65-F5344CB8AC3E}">
        <p14:creationId xmlns:p14="http://schemas.microsoft.com/office/powerpoint/2010/main" val="3523528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Goudy Old Style" pitchFamily="18" charset="0"/>
              </a:rPr>
              <a:t>Conclusions</a:t>
            </a:r>
            <a:endParaRPr lang="en-IN" b="1" dirty="0">
              <a:latin typeface="Goudy Old Style" pitchFamily="18" charset="0"/>
            </a:endParaRPr>
          </a:p>
        </p:txBody>
      </p:sp>
      <p:sp>
        <p:nvSpPr>
          <p:cNvPr id="3" name="Text Placeholder 2"/>
          <p:cNvSpPr>
            <a:spLocks noGrp="1"/>
          </p:cNvSpPr>
          <p:nvPr>
            <p:ph type="body" idx="1"/>
          </p:nvPr>
        </p:nvSpPr>
        <p:spPr/>
        <p:txBody>
          <a:bodyPr/>
          <a:lstStyle/>
          <a:p>
            <a:r>
              <a:rPr lang="en-US" dirty="0" smtClean="0">
                <a:latin typeface="Goudy Old Style" pitchFamily="18" charset="0"/>
              </a:rPr>
              <a:t>Prosperity of a nation has  direct link to the literacy rate.  It has been observed that GDP of India has sharply risen owing to its fast growing literacy rate.</a:t>
            </a:r>
          </a:p>
          <a:p>
            <a:endParaRPr lang="en-IN" dirty="0" smtClean="0">
              <a:latin typeface="Goudy Old Style" pitchFamily="18" charset="0"/>
            </a:endParaRPr>
          </a:p>
          <a:p>
            <a:r>
              <a:rPr lang="en-IN" dirty="0" smtClean="0">
                <a:latin typeface="Goudy Old Style" pitchFamily="18" charset="0"/>
              </a:rPr>
              <a:t>Gender biased  </a:t>
            </a:r>
            <a:r>
              <a:rPr lang="en-IN" dirty="0">
                <a:latin typeface="Goudy Old Style" pitchFamily="18" charset="0"/>
              </a:rPr>
              <a:t>mentality </a:t>
            </a:r>
            <a:r>
              <a:rPr lang="en-IN" dirty="0" smtClean="0">
                <a:latin typeface="Goudy Old Style" pitchFamily="18" charset="0"/>
              </a:rPr>
              <a:t>of  the society regarding  </a:t>
            </a:r>
            <a:r>
              <a:rPr lang="en-IN" dirty="0">
                <a:latin typeface="Goudy Old Style" pitchFamily="18" charset="0"/>
              </a:rPr>
              <a:t>a girl child being a burden </a:t>
            </a:r>
            <a:r>
              <a:rPr lang="en-IN" dirty="0" smtClean="0">
                <a:latin typeface="Goudy Old Style" pitchFamily="18" charset="0"/>
              </a:rPr>
              <a:t>slowly changed by </a:t>
            </a:r>
            <a:r>
              <a:rPr lang="en-IN" dirty="0">
                <a:latin typeface="Goudy Old Style" pitchFamily="18" charset="0"/>
              </a:rPr>
              <a:t>the 21</a:t>
            </a:r>
            <a:r>
              <a:rPr lang="en-IN" baseline="30000" dirty="0">
                <a:latin typeface="Goudy Old Style" pitchFamily="18" charset="0"/>
              </a:rPr>
              <a:t>st</a:t>
            </a:r>
            <a:r>
              <a:rPr lang="en-IN" dirty="0">
                <a:latin typeface="Goudy Old Style" pitchFamily="18" charset="0"/>
              </a:rPr>
              <a:t> century </a:t>
            </a:r>
            <a:r>
              <a:rPr lang="en-IN" dirty="0" smtClean="0">
                <a:latin typeface="Goudy Old Style" pitchFamily="18" charset="0"/>
              </a:rPr>
              <a:t>.  It can  be concluded  </a:t>
            </a:r>
            <a:r>
              <a:rPr lang="en-IN" dirty="0">
                <a:latin typeface="Goudy Old Style" pitchFamily="18" charset="0"/>
              </a:rPr>
              <a:t>that people </a:t>
            </a:r>
            <a:r>
              <a:rPr lang="en-IN" dirty="0" smtClean="0">
                <a:latin typeface="Goudy Old Style" pitchFamily="18" charset="0"/>
              </a:rPr>
              <a:t>these days, consider their children </a:t>
            </a:r>
            <a:r>
              <a:rPr lang="en-IN" dirty="0">
                <a:latin typeface="Goudy Old Style" pitchFamily="18" charset="0"/>
              </a:rPr>
              <a:t>as equal </a:t>
            </a:r>
            <a:r>
              <a:rPr lang="en-IN" dirty="0" smtClean="0">
                <a:latin typeface="Goudy Old Style" pitchFamily="18" charset="0"/>
              </a:rPr>
              <a:t>providing  similar education opportunities </a:t>
            </a:r>
            <a:r>
              <a:rPr lang="en-IN" dirty="0">
                <a:latin typeface="Goudy Old Style" pitchFamily="18" charset="0"/>
              </a:rPr>
              <a:t>to both. </a:t>
            </a:r>
            <a:r>
              <a:rPr lang="en-IN" dirty="0" smtClean="0">
                <a:latin typeface="Goudy Old Style" pitchFamily="18" charset="0"/>
              </a:rPr>
              <a:t> Children are considered </a:t>
            </a:r>
            <a:r>
              <a:rPr lang="en-IN" dirty="0">
                <a:latin typeface="Goudy Old Style" pitchFamily="18" charset="0"/>
              </a:rPr>
              <a:t>as </a:t>
            </a:r>
            <a:r>
              <a:rPr lang="en-IN" dirty="0" smtClean="0">
                <a:latin typeface="Goudy Old Style" pitchFamily="18" charset="0"/>
              </a:rPr>
              <a:t>a gift , whether it’s </a:t>
            </a:r>
            <a:r>
              <a:rPr lang="en-IN" dirty="0">
                <a:latin typeface="Goudy Old Style" pitchFamily="18" charset="0"/>
              </a:rPr>
              <a:t>a boy or a girl. A big shout out to women empowerment.</a:t>
            </a:r>
          </a:p>
          <a:p>
            <a:endParaRPr lang="en-IN" dirty="0"/>
          </a:p>
        </p:txBody>
      </p:sp>
    </p:spTree>
    <p:extLst>
      <p:ext uri="{BB962C8B-B14F-4D97-AF65-F5344CB8AC3E}">
        <p14:creationId xmlns:p14="http://schemas.microsoft.com/office/powerpoint/2010/main" val="3850878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Acknowledgements</a:t>
            </a:r>
            <a:endParaRPr dirty="0"/>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ctr"/>
            <a:endParaRPr lang="en-US" dirty="0"/>
          </a:p>
          <a:p>
            <a:pPr marL="285750" indent="-285750" algn="ctr"/>
            <a:endParaRPr lang="en-US" dirty="0"/>
          </a:p>
          <a:p>
            <a:pPr marL="285750" indent="-285750" algn="ctr"/>
            <a:r>
              <a:rPr lang="en-US" dirty="0"/>
              <a:t>Ilkay and Leo for their fantastically designed and taught class.</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740</Words>
  <Application>Microsoft Office PowerPoint</Application>
  <PresentationFormat>On-screen Show (16:9)</PresentationFormat>
  <Paragraphs>55</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Does India prosper as the number of people being Educated at least at a primary level increase?</vt:lpstr>
      <vt:lpstr>Dataset</vt:lpstr>
      <vt:lpstr>Motivation</vt:lpstr>
      <vt:lpstr>Research Problem 1</vt:lpstr>
      <vt:lpstr>Observations and inferences</vt:lpstr>
      <vt:lpstr>Research Problem 2</vt:lpstr>
      <vt:lpstr>Observations and inferences</vt:lpstr>
      <vt:lpstr>Conclusions</vt:lpstr>
      <vt:lpstr>Acknowledgements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Project Title&gt;</dc:title>
  <cp:lastModifiedBy>Admin</cp:lastModifiedBy>
  <cp:revision>26</cp:revision>
  <dcterms:modified xsi:type="dcterms:W3CDTF">2018-12-06T19:17:02Z</dcterms:modified>
</cp:coreProperties>
</file>