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4" r:id="rId7"/>
    <p:sldId id="263" r:id="rId8"/>
    <p:sldId id="265"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636" y="-7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32313264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88841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matplotlib.org/content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Garamond" pitchFamily="18" charset="0"/>
              </a:rPr>
              <a:t>Does India prosper as the number of people being Educated at least at a primary level increase?</a:t>
            </a:r>
            <a:endParaRPr sz="4000" dirty="0">
              <a:latin typeface="Garamond" pitchFamily="18" charset="0"/>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latin typeface="Calisto MT" pitchFamily="18" charset="0"/>
                <a:cs typeface="Times New Roman" pitchFamily="18" charset="0"/>
              </a:rPr>
              <a:t>Rohith Soman</a:t>
            </a:r>
            <a:endParaRPr dirty="0">
              <a:solidFill>
                <a:schemeClr val="tx1"/>
              </a:solidFill>
              <a:latin typeface="Calisto MT"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aramond" pitchFamily="18" charset="0"/>
              </a:rPr>
              <a:t>References</a:t>
            </a:r>
            <a:endParaRPr b="1" dirty="0">
              <a:latin typeface="Garamond" pitchFamily="18" charset="0"/>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solidFill>
                  <a:schemeClr val="tx1"/>
                </a:solidFill>
                <a:latin typeface="Times New Roman" pitchFamily="18" charset="0"/>
                <a:cs typeface="Times New Roman" pitchFamily="18" charset="0"/>
              </a:rPr>
              <a:t>Things I have learned throughout this class</a:t>
            </a:r>
          </a:p>
          <a:p>
            <a:pPr marL="285750" indent="-285750">
              <a:spcAft>
                <a:spcPts val="1600"/>
              </a:spcAft>
            </a:pPr>
            <a:r>
              <a:rPr lang="en-US" dirty="0">
                <a:solidFill>
                  <a:schemeClr val="tx1"/>
                </a:solidFill>
                <a:latin typeface="Times New Roman" pitchFamily="18" charset="0"/>
                <a:cs typeface="Times New Roman" pitchFamily="18" charset="0"/>
              </a:rPr>
              <a:t>Pandas Documentation </a:t>
            </a:r>
            <a:r>
              <a:rPr lang="en-US" dirty="0">
                <a:solidFill>
                  <a:schemeClr val="tx1"/>
                </a:solidFill>
                <a:latin typeface="Times New Roman" pitchFamily="18" charset="0"/>
                <a:cs typeface="Times New Roman" pitchFamily="18" charset="0"/>
                <a:hlinkClick r:id="rId3"/>
              </a:rPr>
              <a:t>https://pandas.pydata.org/pandas-docs/stable/</a:t>
            </a:r>
            <a:endParaRPr lang="en-US" dirty="0">
              <a:solidFill>
                <a:schemeClr val="tx1"/>
              </a:solidFill>
              <a:latin typeface="Times New Roman" pitchFamily="18" charset="0"/>
              <a:cs typeface="Times New Roman" pitchFamily="18" charset="0"/>
            </a:endParaRPr>
          </a:p>
          <a:p>
            <a:pPr marL="285750" indent="-285750">
              <a:spcAft>
                <a:spcPts val="1600"/>
              </a:spcAft>
            </a:pPr>
            <a:r>
              <a:rPr lang="en-US" dirty="0">
                <a:solidFill>
                  <a:schemeClr val="tx1"/>
                </a:solidFill>
                <a:latin typeface="Times New Roman" pitchFamily="18" charset="0"/>
                <a:cs typeface="Times New Roman" pitchFamily="18" charset="0"/>
              </a:rPr>
              <a:t>Matplotlib Documentation </a:t>
            </a:r>
            <a:r>
              <a:rPr lang="en-US" dirty="0">
                <a:solidFill>
                  <a:schemeClr val="tx1"/>
                </a:solidFill>
                <a:latin typeface="Times New Roman" pitchFamily="18" charset="0"/>
                <a:cs typeface="Times New Roman" pitchFamily="18" charset="0"/>
                <a:hlinkClick r:id="rId4"/>
              </a:rPr>
              <a:t>https://matplotlib.org/contents.html</a:t>
            </a:r>
            <a:endParaRPr lang="en-US" dirty="0">
              <a:solidFill>
                <a:schemeClr val="tx1"/>
              </a:solidFill>
              <a:latin typeface="Times New Roman" pitchFamily="18" charset="0"/>
              <a:cs typeface="Times New Roman" pitchFamily="18" charset="0"/>
            </a:endParaRPr>
          </a:p>
          <a:p>
            <a:pPr marL="0" indent="0">
              <a:spcAft>
                <a:spcPts val="1600"/>
              </a:spcAft>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latin typeface="Garamond" pitchFamily="18" charset="0"/>
              </a:rPr>
              <a:t>Datase</a:t>
            </a:r>
            <a:r>
              <a:rPr lang="en-US" sz="4000" b="1" dirty="0">
                <a:latin typeface="Garamond" pitchFamily="18" charset="0"/>
              </a:rPr>
              <a:t>t</a:t>
            </a:r>
            <a:endParaRPr sz="4000" b="1" dirty="0">
              <a:latin typeface="Garamond" pitchFamily="18" charset="0"/>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ctr" rtl="0">
              <a:spcBef>
                <a:spcPts val="0"/>
              </a:spcBef>
              <a:spcAft>
                <a:spcPts val="0"/>
              </a:spcAft>
              <a:buSzPts val="1800"/>
              <a:buNone/>
            </a:pPr>
            <a:endParaRPr lang="en-US" dirty="0"/>
          </a:p>
          <a:p>
            <a:pPr marL="114300" lvl="0" indent="0" algn="ctr" rtl="0">
              <a:spcBef>
                <a:spcPts val="0"/>
              </a:spcBef>
              <a:spcAft>
                <a:spcPts val="0"/>
              </a:spcAft>
              <a:buSzPts val="1800"/>
              <a:buNone/>
            </a:pPr>
            <a:endParaRPr lang="en-US" dirty="0"/>
          </a:p>
          <a:p>
            <a:pPr marL="114300" lvl="0" indent="0" algn="ctr" rtl="0">
              <a:spcBef>
                <a:spcPts val="0"/>
              </a:spcBef>
              <a:spcAft>
                <a:spcPts val="0"/>
              </a:spcAft>
              <a:buSzPts val="1800"/>
              <a:buNone/>
            </a:pPr>
            <a:endParaRPr lang="en-US" dirty="0"/>
          </a:p>
          <a:p>
            <a:pPr marL="114300" lvl="0" indent="0" algn="ctr" rtl="0">
              <a:spcBef>
                <a:spcPts val="0"/>
              </a:spcBef>
              <a:spcAft>
                <a:spcPts val="0"/>
              </a:spcAft>
              <a:buSzPts val="1800"/>
              <a:buNone/>
            </a:pPr>
            <a:r>
              <a:rPr lang="en-US" sz="2400" dirty="0">
                <a:solidFill>
                  <a:schemeClr val="tx1"/>
                </a:solidFill>
                <a:latin typeface="Times New Roman" pitchFamily="18" charset="0"/>
                <a:cs typeface="Times New Roman" pitchFamily="18" charset="0"/>
              </a:rPr>
              <a:t>Wo</a:t>
            </a:r>
            <a:r>
              <a:rPr lang="en" sz="2400" dirty="0">
                <a:solidFill>
                  <a:schemeClr val="tx1"/>
                </a:solidFill>
                <a:latin typeface="Times New Roman" pitchFamily="18" charset="0"/>
                <a:cs typeface="Times New Roman" pitchFamily="18" charset="0"/>
              </a:rPr>
              <a:t>rld Development Indicators Dataset</a:t>
            </a:r>
            <a:endParaRPr sz="2400" dirty="0">
              <a:solidFill>
                <a:schemeClr val="tx1"/>
              </a:solidFill>
              <a:latin typeface="Times New Roman" pitchFamily="18" charset="0"/>
              <a:cs typeface="Times New Roman" pitchFamily="18" charset="0"/>
            </a:endParaRPr>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0047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Garamond" pitchFamily="18" charset="0"/>
              </a:rPr>
              <a:t>Motivation</a:t>
            </a:r>
            <a:endParaRPr b="1" dirty="0">
              <a:latin typeface="Garamond" pitchFamily="18" charset="0"/>
            </a:endParaRPr>
          </a:p>
        </p:txBody>
      </p:sp>
      <p:sp>
        <p:nvSpPr>
          <p:cNvPr id="68" name="Google Shape;68;p15"/>
          <p:cNvSpPr txBox="1">
            <a:spLocks noGrp="1"/>
          </p:cNvSpPr>
          <p:nvPr>
            <p:ph type="body" idx="1"/>
          </p:nvPr>
        </p:nvSpPr>
        <p:spPr>
          <a:xfrm>
            <a:off x="199728" y="894635"/>
            <a:ext cx="8832300" cy="424886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solidFill>
                  <a:schemeClr val="tx1"/>
                </a:solidFill>
                <a:latin typeface="Times New Roman" pitchFamily="18" charset="0"/>
                <a:cs typeface="Times New Roman" pitchFamily="18" charset="0"/>
              </a:rPr>
              <a:t>Indians are usually considered smart. But still there are a lot of people who are mostly in a backward position in the community who do not have access to even primary education or simply can’t afford it. The </a:t>
            </a:r>
            <a:r>
              <a:rPr lang="en-US" dirty="0" smtClean="0">
                <a:solidFill>
                  <a:schemeClr val="tx1"/>
                </a:solidFill>
                <a:latin typeface="Times New Roman" pitchFamily="18" charset="0"/>
                <a:cs typeface="Times New Roman" pitchFamily="18" charset="0"/>
              </a:rPr>
              <a:t>Govt. </a:t>
            </a:r>
            <a:r>
              <a:rPr lang="en-US" dirty="0">
                <a:solidFill>
                  <a:schemeClr val="tx1"/>
                </a:solidFill>
                <a:latin typeface="Times New Roman" pitchFamily="18" charset="0"/>
                <a:cs typeface="Times New Roman" pitchFamily="18" charset="0"/>
              </a:rPr>
              <a:t>has been taking measures to tackle these problems by opening more and more </a:t>
            </a:r>
            <a:r>
              <a:rPr lang="en-US" dirty="0" smtClean="0">
                <a:solidFill>
                  <a:schemeClr val="tx1"/>
                </a:solidFill>
                <a:latin typeface="Times New Roman" pitchFamily="18" charset="0"/>
                <a:cs typeface="Times New Roman" pitchFamily="18" charset="0"/>
              </a:rPr>
              <a:t>Govt. </a:t>
            </a:r>
            <a:r>
              <a:rPr lang="en-US" dirty="0">
                <a:solidFill>
                  <a:schemeClr val="tx1"/>
                </a:solidFill>
                <a:latin typeface="Times New Roman" pitchFamily="18" charset="0"/>
                <a:cs typeface="Times New Roman" pitchFamily="18" charset="0"/>
              </a:rPr>
              <a:t>operated schools and provide basic education to the people for free. </a:t>
            </a:r>
          </a:p>
          <a:p>
            <a:pPr marL="0" lvl="0" indent="0" algn="just" rtl="0">
              <a:spcBef>
                <a:spcPts val="0"/>
              </a:spcBef>
              <a:spcAft>
                <a:spcPts val="1600"/>
              </a:spcAft>
              <a:buNone/>
            </a:pPr>
            <a:r>
              <a:rPr lang="en-US" dirty="0">
                <a:solidFill>
                  <a:schemeClr val="tx1"/>
                </a:solidFill>
                <a:latin typeface="Times New Roman" pitchFamily="18" charset="0"/>
                <a:cs typeface="Times New Roman" pitchFamily="18" charset="0"/>
              </a:rPr>
              <a:t>So here we are going to analyze if the number of people who at least get a primary education increase, does the country prosper?</a:t>
            </a:r>
          </a:p>
          <a:p>
            <a:pPr marL="0" lvl="0" indent="0" algn="just" rtl="0">
              <a:spcBef>
                <a:spcPts val="0"/>
              </a:spcBef>
              <a:spcAft>
                <a:spcPts val="1600"/>
              </a:spcAft>
              <a:buNone/>
            </a:pPr>
            <a:r>
              <a:rPr lang="en-US" dirty="0">
                <a:solidFill>
                  <a:schemeClr val="tx1"/>
                </a:solidFill>
                <a:latin typeface="Times New Roman" pitchFamily="18" charset="0"/>
                <a:cs typeface="Times New Roman" pitchFamily="18" charset="0"/>
              </a:rPr>
              <a:t>Also, in the 70s and 80s, a girl child was considered inferior to a boy child and they were not provided with the same facilities and education which a boy gets. Here we will also see whether the mentality of the people who consider a boy superior to a girl has changed and started to provide equal opportunities of education as time went by.</a:t>
            </a:r>
          </a:p>
          <a:p>
            <a:pPr marL="0" lvl="0" indent="0" algn="just" rtl="0">
              <a:spcBef>
                <a:spcPts val="0"/>
              </a:spcBef>
              <a:spcAft>
                <a:spcPts val="1600"/>
              </a:spcAf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aramond" pitchFamily="18" charset="0"/>
              </a:rPr>
              <a:t>Research </a:t>
            </a:r>
            <a:r>
              <a:rPr lang="en" b="1" dirty="0" smtClean="0">
                <a:latin typeface="Garamond" pitchFamily="18" charset="0"/>
              </a:rPr>
              <a:t>Problem 1</a:t>
            </a:r>
            <a:endParaRPr b="1" dirty="0">
              <a:latin typeface="Garamond" pitchFamily="18" charset="0"/>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algn="just">
              <a:spcAft>
                <a:spcPts val="1600"/>
              </a:spcAft>
              <a:buFont typeface="+mj-lt"/>
              <a:buAutoNum type="arabicPeriod"/>
            </a:pPr>
            <a:endParaRPr lang="en-US" dirty="0" smtClean="0"/>
          </a:p>
          <a:p>
            <a:pPr marL="342900" algn="just">
              <a:spcAft>
                <a:spcPts val="1600"/>
              </a:spcAft>
              <a:buFont typeface="+mj-lt"/>
              <a:buAutoNum type="arabicPeriod"/>
            </a:pPr>
            <a:endParaRPr lang="en-US" dirty="0"/>
          </a:p>
          <a:p>
            <a:pPr marL="0" indent="0" algn="just">
              <a:spcAft>
                <a:spcPts val="1600"/>
              </a:spcAft>
              <a:buNone/>
            </a:pPr>
            <a:r>
              <a:rPr lang="en-US" dirty="0" smtClean="0">
                <a:latin typeface="Times New Roman" pitchFamily="18" charset="0"/>
                <a:cs typeface="Times New Roman" pitchFamily="18" charset="0"/>
              </a:rPr>
              <a:t>Does </a:t>
            </a:r>
            <a:r>
              <a:rPr lang="en-US" dirty="0">
                <a:latin typeface="Times New Roman" pitchFamily="18" charset="0"/>
                <a:cs typeface="Times New Roman" pitchFamily="18" charset="0"/>
              </a:rPr>
              <a:t>India prosper as the number of people being </a:t>
            </a:r>
            <a:r>
              <a:rPr lang="en-US" dirty="0" smtClean="0">
                <a:latin typeface="Times New Roman" pitchFamily="18" charset="0"/>
                <a:cs typeface="Times New Roman" pitchFamily="18" charset="0"/>
              </a:rPr>
              <a:t>educated </a:t>
            </a:r>
            <a:r>
              <a:rPr lang="en-US" dirty="0">
                <a:latin typeface="Times New Roman" pitchFamily="18" charset="0"/>
                <a:cs typeface="Times New Roman" pitchFamily="18" charset="0"/>
              </a:rPr>
              <a:t>at least at a primary level increase?</a:t>
            </a:r>
          </a:p>
          <a:p>
            <a:pPr marL="0" lvl="0" indent="0" algn="just">
              <a:spcAft>
                <a:spcPts val="1600"/>
              </a:spcAft>
              <a:buNone/>
            </a:pPr>
            <a:endParaRPr lang="en-US" dirty="0"/>
          </a:p>
          <a:p>
            <a:pPr marL="0" lvl="0" indent="0" algn="just">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173127"/>
            <a:ext cx="8520600" cy="4040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Garamond" pitchFamily="18" charset="0"/>
              </a:rPr>
              <a:t>Observations and inferences</a:t>
            </a:r>
            <a:endParaRPr b="1" dirty="0">
              <a:latin typeface="Garamond" pitchFamily="18" charset="0"/>
            </a:endParaRPr>
          </a:p>
        </p:txBody>
      </p:sp>
      <p:sp>
        <p:nvSpPr>
          <p:cNvPr id="80" name="Google Shape;80;p17"/>
          <p:cNvSpPr txBox="1">
            <a:spLocks noGrp="1"/>
          </p:cNvSpPr>
          <p:nvPr>
            <p:ph type="body" idx="1"/>
          </p:nvPr>
        </p:nvSpPr>
        <p:spPr>
          <a:xfrm>
            <a:off x="311699" y="510362"/>
            <a:ext cx="8701671" cy="4633137"/>
          </a:xfrm>
          <a:prstGeom prst="rect">
            <a:avLst/>
          </a:prstGeom>
        </p:spPr>
        <p:txBody>
          <a:bodyPr spcFirstLastPara="1" wrap="square" lIns="91425" tIns="91425" rIns="91425" bIns="91425" anchor="t" anchorCtr="0">
            <a:noAutofit/>
          </a:bodyPr>
          <a:lstStyle/>
          <a:p>
            <a:pPr marL="0" lvl="0" indent="0">
              <a:buNone/>
            </a:pPr>
            <a:endParaRPr lang="en-US" u="sng"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sz="1000" i="1" dirty="0" smtClean="0">
                <a:solidFill>
                  <a:schemeClr val="tx1"/>
                </a:solidFill>
                <a:latin typeface="Times New Roman" pitchFamily="18" charset="0"/>
                <a:cs typeface="Times New Roman" pitchFamily="18" charset="0"/>
              </a:rPr>
              <a:t>Figure 1(a) : variation in the number of out-of school students of primary school age over a decade(in millions), </a:t>
            </a:r>
            <a:endParaRPr lang="en-US" sz="1000" i="1" dirty="0" smtClean="0">
              <a:solidFill>
                <a:schemeClr val="tx1"/>
              </a:solidFill>
              <a:latin typeface="Times New Roman" pitchFamily="18" charset="0"/>
              <a:cs typeface="Times New Roman" pitchFamily="18" charset="0"/>
            </a:endParaRPr>
          </a:p>
          <a:p>
            <a:pPr marL="0" lvl="0" indent="0" algn="l" rtl="0">
              <a:spcBef>
                <a:spcPts val="0"/>
              </a:spcBef>
              <a:spcAft>
                <a:spcPts val="0"/>
              </a:spcAft>
              <a:buNone/>
            </a:pPr>
            <a:r>
              <a:rPr lang="en-US" sz="1000" i="1" dirty="0" smtClean="0">
                <a:solidFill>
                  <a:schemeClr val="tx1"/>
                </a:solidFill>
                <a:latin typeface="Times New Roman" pitchFamily="18" charset="0"/>
                <a:cs typeface="Times New Roman" pitchFamily="18" charset="0"/>
              </a:rPr>
              <a:t> </a:t>
            </a:r>
            <a:r>
              <a:rPr lang="en-US" sz="1000" i="1" dirty="0" smtClean="0">
                <a:solidFill>
                  <a:schemeClr val="tx1"/>
                </a:solidFill>
                <a:latin typeface="Times New Roman" pitchFamily="18" charset="0"/>
                <a:cs typeface="Times New Roman" pitchFamily="18" charset="0"/>
              </a:rPr>
              <a:t>             </a:t>
            </a:r>
            <a:r>
              <a:rPr lang="en-US" sz="1000" i="1" dirty="0" smtClean="0">
                <a:solidFill>
                  <a:schemeClr val="tx1"/>
                </a:solidFill>
                <a:latin typeface="Times New Roman" pitchFamily="18" charset="0"/>
                <a:cs typeface="Times New Roman" pitchFamily="18" charset="0"/>
              </a:rPr>
              <a:t>(</a:t>
            </a:r>
            <a:r>
              <a:rPr lang="en-US" sz="1000" i="1" dirty="0" smtClean="0">
                <a:solidFill>
                  <a:schemeClr val="tx1"/>
                </a:solidFill>
                <a:latin typeface="Times New Roman" pitchFamily="18" charset="0"/>
                <a:cs typeface="Times New Roman" pitchFamily="18" charset="0"/>
              </a:rPr>
              <a:t>b</a:t>
            </a:r>
            <a:r>
              <a:rPr lang="en-US" sz="1000" i="1" dirty="0" smtClean="0">
                <a:solidFill>
                  <a:schemeClr val="tx1"/>
                </a:solidFill>
                <a:latin typeface="Times New Roman" pitchFamily="18" charset="0"/>
                <a:cs typeface="Times New Roman" pitchFamily="18" charset="0"/>
              </a:rPr>
              <a:t>) : variation in the GDP Per Capita (Current US Dollar) over a Decade (in USD)</a:t>
            </a:r>
          </a:p>
          <a:p>
            <a:pPr marL="0" lvl="0" indent="0" algn="l" rtl="0">
              <a:spcBef>
                <a:spcPts val="0"/>
              </a:spcBef>
              <a:spcAft>
                <a:spcPts val="0"/>
              </a:spcAft>
              <a:buNone/>
            </a:pPr>
            <a:endParaRPr lang="en-US" sz="1000" i="1" dirty="0"/>
          </a:p>
          <a:p>
            <a:pPr marL="285750" indent="-285750"/>
            <a:r>
              <a:rPr lang="en-US" sz="1400" dirty="0">
                <a:solidFill>
                  <a:schemeClr val="tx1"/>
                </a:solidFill>
                <a:latin typeface="Times New Roman" pitchFamily="18" charset="0"/>
                <a:cs typeface="Times New Roman" pitchFamily="18" charset="0"/>
              </a:rPr>
              <a:t>Till 2002-2003, the number of kids out of school </a:t>
            </a:r>
            <a:r>
              <a:rPr lang="en-US" sz="1400" dirty="0" smtClean="0">
                <a:solidFill>
                  <a:schemeClr val="tx1"/>
                </a:solidFill>
                <a:latin typeface="Times New Roman" pitchFamily="18" charset="0"/>
                <a:cs typeface="Times New Roman" pitchFamily="18" charset="0"/>
              </a:rPr>
              <a:t>were huge (~ 1.7 million) </a:t>
            </a:r>
            <a:r>
              <a:rPr lang="en-US" sz="1400" dirty="0">
                <a:solidFill>
                  <a:schemeClr val="tx1"/>
                </a:solidFill>
                <a:latin typeface="Times New Roman" pitchFamily="18" charset="0"/>
                <a:cs typeface="Times New Roman" pitchFamily="18" charset="0"/>
              </a:rPr>
              <a:t>and the GDP of India was </a:t>
            </a:r>
            <a:r>
              <a:rPr lang="en-US" sz="1400" dirty="0" smtClean="0">
                <a:solidFill>
                  <a:schemeClr val="tx1"/>
                </a:solidFill>
                <a:latin typeface="Times New Roman" pitchFamily="18" charset="0"/>
                <a:cs typeface="Times New Roman" pitchFamily="18" charset="0"/>
              </a:rPr>
              <a:t>almost in a  </a:t>
            </a:r>
            <a:r>
              <a:rPr lang="en-US" sz="1400" dirty="0">
                <a:solidFill>
                  <a:schemeClr val="tx1"/>
                </a:solidFill>
                <a:latin typeface="Times New Roman" pitchFamily="18" charset="0"/>
                <a:cs typeface="Times New Roman" pitchFamily="18" charset="0"/>
              </a:rPr>
              <a:t>saturated </a:t>
            </a:r>
            <a:r>
              <a:rPr lang="en-US" sz="1400" dirty="0" smtClean="0">
                <a:solidFill>
                  <a:schemeClr val="tx1"/>
                </a:solidFill>
                <a:latin typeface="Times New Roman" pitchFamily="18" charset="0"/>
                <a:cs typeface="Times New Roman" pitchFamily="18" charset="0"/>
              </a:rPr>
              <a:t>state during that period as we could observe from fig 1(b).  </a:t>
            </a:r>
          </a:p>
          <a:p>
            <a:pPr marL="285750" indent="-285750"/>
            <a:r>
              <a:rPr lang="en-US" sz="1400" dirty="0" smtClean="0">
                <a:solidFill>
                  <a:schemeClr val="tx1"/>
                </a:solidFill>
                <a:latin typeface="Times New Roman" pitchFamily="18" charset="0"/>
                <a:cs typeface="Times New Roman" pitchFamily="18" charset="0"/>
              </a:rPr>
              <a:t>Comparing fig 1 (a ) and 1(b), it can be concluded that, the prosperity of a nation is directly linked to its literacy rate. As the out-of school student number decreases with passing years (fig 1(a)) , we could observe a proportional rise in the GDP (fig 1(b)).</a:t>
            </a:r>
            <a:endParaRPr sz="1400"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 xmlns:a16="http://schemas.microsoft.com/office/drawing/2014/main" id="{FBE8D355-29BB-4492-A3FD-265A2CA63136}"/>
              </a:ext>
            </a:extLst>
          </p:cNvPr>
          <p:cNvPicPr>
            <a:picLocks noChangeAspect="1"/>
          </p:cNvPicPr>
          <p:nvPr/>
        </p:nvPicPr>
        <p:blipFill>
          <a:blip r:embed="rId3"/>
          <a:stretch>
            <a:fillRect/>
          </a:stretch>
        </p:blipFill>
        <p:spPr>
          <a:xfrm>
            <a:off x="726897" y="605824"/>
            <a:ext cx="3500585" cy="2484000"/>
          </a:xfrm>
          <a:prstGeom prst="rect">
            <a:avLst/>
          </a:prstGeom>
        </p:spPr>
      </p:pic>
      <p:pic>
        <p:nvPicPr>
          <p:cNvPr id="5" name="Picture 4">
            <a:extLst>
              <a:ext uri="{FF2B5EF4-FFF2-40B4-BE49-F238E27FC236}">
                <a16:creationId xmlns="" xmlns:a16="http://schemas.microsoft.com/office/drawing/2014/main" id="{DA6D38F6-D96A-4295-86DF-7B0FD82C4571}"/>
              </a:ext>
            </a:extLst>
          </p:cNvPr>
          <p:cNvPicPr>
            <a:picLocks noChangeAspect="1"/>
          </p:cNvPicPr>
          <p:nvPr/>
        </p:nvPicPr>
        <p:blipFill>
          <a:blip r:embed="rId4"/>
          <a:stretch>
            <a:fillRect/>
          </a:stretch>
        </p:blipFill>
        <p:spPr>
          <a:xfrm>
            <a:off x="4443022" y="612507"/>
            <a:ext cx="3448744" cy="2412000"/>
          </a:xfrm>
          <a:prstGeom prst="rect">
            <a:avLst/>
          </a:prstGeom>
        </p:spPr>
      </p:pic>
      <p:sp>
        <p:nvSpPr>
          <p:cNvPr id="2" name="TextBox 1"/>
          <p:cNvSpPr txBox="1"/>
          <p:nvPr/>
        </p:nvSpPr>
        <p:spPr>
          <a:xfrm>
            <a:off x="3642875" y="788503"/>
            <a:ext cx="402674" cy="307777"/>
          </a:xfrm>
          <a:prstGeom prst="rect">
            <a:avLst/>
          </a:prstGeom>
          <a:noFill/>
        </p:spPr>
        <p:txBody>
          <a:bodyPr wrap="none" rtlCol="0">
            <a:spAutoFit/>
          </a:bodyPr>
          <a:lstStyle/>
          <a:p>
            <a:r>
              <a:rPr lang="en-US" dirty="0" smtClean="0"/>
              <a:t>(a)</a:t>
            </a:r>
            <a:endParaRPr lang="en-IN" dirty="0"/>
          </a:p>
        </p:txBody>
      </p:sp>
      <p:sp>
        <p:nvSpPr>
          <p:cNvPr id="7" name="TextBox 6"/>
          <p:cNvSpPr txBox="1"/>
          <p:nvPr/>
        </p:nvSpPr>
        <p:spPr>
          <a:xfrm>
            <a:off x="4905618" y="788503"/>
            <a:ext cx="402674" cy="307777"/>
          </a:xfrm>
          <a:prstGeom prst="rect">
            <a:avLst/>
          </a:prstGeom>
          <a:noFill/>
        </p:spPr>
        <p:txBody>
          <a:bodyPr wrap="none" rtlCol="0">
            <a:spAutoFit/>
          </a:bodyPr>
          <a:lstStyle/>
          <a:p>
            <a:r>
              <a:rPr lang="en-US" dirty="0" smtClean="0"/>
              <a:t>(b)</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b="1" dirty="0">
                <a:solidFill>
                  <a:schemeClr val="tx1"/>
                </a:solidFill>
                <a:latin typeface="Garamond" pitchFamily="18" charset="0"/>
              </a:rPr>
              <a:t>Research Problem </a:t>
            </a:r>
            <a:r>
              <a:rPr lang="en" b="1" dirty="0" smtClean="0">
                <a:solidFill>
                  <a:schemeClr val="tx1"/>
                </a:solidFill>
                <a:latin typeface="Garamond" pitchFamily="18" charset="0"/>
              </a:rPr>
              <a:t>2</a:t>
            </a:r>
            <a:endParaRPr lang="en-IN" b="1" dirty="0">
              <a:solidFill>
                <a:schemeClr val="tx1"/>
              </a:solidFill>
              <a:latin typeface="Garamond" pitchFamily="18" charset="0"/>
            </a:endParaRPr>
          </a:p>
        </p:txBody>
      </p:sp>
      <p:sp>
        <p:nvSpPr>
          <p:cNvPr id="3" name="Text Placeholder 2"/>
          <p:cNvSpPr>
            <a:spLocks noGrp="1"/>
          </p:cNvSpPr>
          <p:nvPr>
            <p:ph type="body" idx="1"/>
          </p:nvPr>
        </p:nvSpPr>
        <p:spPr>
          <a:xfrm>
            <a:off x="111967" y="1152475"/>
            <a:ext cx="8720333" cy="3416400"/>
          </a:xfrm>
        </p:spPr>
        <p:txBody>
          <a:bodyPr/>
          <a:lstStyle/>
          <a:p>
            <a:pPr marL="114300" indent="0" algn="just">
              <a:buNone/>
            </a:pPr>
            <a:endParaRPr lang="en-US" dirty="0" smtClean="0"/>
          </a:p>
          <a:p>
            <a:pPr marL="114300" indent="0" algn="just">
              <a:buNone/>
            </a:pPr>
            <a:endParaRPr lang="en-US" dirty="0" smtClean="0"/>
          </a:p>
          <a:p>
            <a:pPr marL="114300" indent="0" algn="just">
              <a:buNone/>
            </a:pPr>
            <a:endParaRPr lang="en-US" dirty="0"/>
          </a:p>
          <a:p>
            <a:pPr marL="114300" indent="0" algn="just">
              <a:buNone/>
            </a:pPr>
            <a:endParaRPr lang="en-US" dirty="0" smtClean="0"/>
          </a:p>
          <a:p>
            <a:pPr marL="114300" indent="0" algn="just">
              <a:buNone/>
            </a:pPr>
            <a:r>
              <a:rPr lang="en-US" dirty="0" smtClean="0">
                <a:solidFill>
                  <a:schemeClr val="tx1"/>
                </a:solidFill>
                <a:latin typeface="Times New Roman" pitchFamily="18" charset="0"/>
                <a:cs typeface="Times New Roman" pitchFamily="18" charset="0"/>
              </a:rPr>
              <a:t>Has the </a:t>
            </a:r>
            <a:r>
              <a:rPr lang="en-US" dirty="0">
                <a:solidFill>
                  <a:schemeClr val="tx1"/>
                </a:solidFill>
                <a:latin typeface="Times New Roman" pitchFamily="18" charset="0"/>
                <a:cs typeface="Times New Roman" pitchFamily="18" charset="0"/>
              </a:rPr>
              <a:t>mentality of the people who consider a boy superior to a girl </a:t>
            </a:r>
            <a:r>
              <a:rPr lang="en-US" dirty="0" smtClean="0">
                <a:solidFill>
                  <a:schemeClr val="tx1"/>
                </a:solidFill>
                <a:latin typeface="Times New Roman" pitchFamily="18" charset="0"/>
                <a:cs typeface="Times New Roman" pitchFamily="18" charset="0"/>
              </a:rPr>
              <a:t>changed?</a:t>
            </a:r>
          </a:p>
          <a:p>
            <a:pPr marL="114300" indent="0" algn="just">
              <a:buNone/>
            </a:pPr>
            <a:r>
              <a:rPr lang="en-US" dirty="0" smtClean="0">
                <a:solidFill>
                  <a:schemeClr val="tx1"/>
                </a:solidFill>
                <a:latin typeface="Times New Roman" pitchFamily="18" charset="0"/>
                <a:cs typeface="Times New Roman" pitchFamily="18" charset="0"/>
              </a:rPr>
              <a:t>Are they provided equal opportunities to educate themselves as years passed?</a:t>
            </a:r>
            <a:endParaRPr lang="en-US" dirty="0">
              <a:solidFill>
                <a:schemeClr val="tx1"/>
              </a:solidFill>
              <a:latin typeface="Times New Roman" pitchFamily="18" charset="0"/>
              <a:cs typeface="Times New Roman" pitchFamily="18" charset="0"/>
            </a:endParaRPr>
          </a:p>
          <a:p>
            <a:pPr algn="just">
              <a:buFont typeface="+mj-lt"/>
              <a:buAutoNum type="arabicPeriod"/>
            </a:pPr>
            <a:endParaRPr lang="en-US" dirty="0"/>
          </a:p>
          <a:p>
            <a:pPr algn="just"/>
            <a:endParaRPr lang="en-IN" dirty="0"/>
          </a:p>
        </p:txBody>
      </p:sp>
    </p:spTree>
    <p:extLst>
      <p:ext uri="{BB962C8B-B14F-4D97-AF65-F5344CB8AC3E}">
        <p14:creationId xmlns:p14="http://schemas.microsoft.com/office/powerpoint/2010/main" xmlns="" val="4006493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0"/>
            <a:ext cx="8520600" cy="404037"/>
          </a:xfrm>
          <a:prstGeom prst="rect">
            <a:avLst/>
          </a:prstGeom>
        </p:spPr>
        <p:txBody>
          <a:bodyPr spcFirstLastPara="1" wrap="square" lIns="91425" tIns="91425" rIns="91425" bIns="91425" anchor="t" anchorCtr="0">
            <a:noAutofit/>
          </a:bodyPr>
          <a:lstStyle/>
          <a:p>
            <a:pPr lvl="0" algn="ctr"/>
            <a:r>
              <a:rPr lang="en" b="1" dirty="0" smtClean="0">
                <a:latin typeface="Garamond" pitchFamily="18" charset="0"/>
              </a:rPr>
              <a:t>           Observations </a:t>
            </a:r>
            <a:r>
              <a:rPr lang="en" b="1" dirty="0">
                <a:latin typeface="Garamond" pitchFamily="18" charset="0"/>
              </a:rPr>
              <a:t>and inferences</a:t>
            </a:r>
            <a:endParaRPr b="1" dirty="0">
              <a:latin typeface="Garamond" pitchFamily="18" charset="0"/>
            </a:endParaRPr>
          </a:p>
        </p:txBody>
      </p:sp>
      <p:sp>
        <p:nvSpPr>
          <p:cNvPr id="80" name="Google Shape;80;p17"/>
          <p:cNvSpPr txBox="1">
            <a:spLocks noGrp="1"/>
          </p:cNvSpPr>
          <p:nvPr>
            <p:ph type="body" idx="1"/>
          </p:nvPr>
        </p:nvSpPr>
        <p:spPr>
          <a:xfrm>
            <a:off x="3153747" y="510362"/>
            <a:ext cx="5812971" cy="4633137"/>
          </a:xfrm>
          <a:prstGeom prst="rect">
            <a:avLst/>
          </a:prstGeom>
        </p:spPr>
        <p:txBody>
          <a:bodyPr spcFirstLastPara="1" wrap="square" lIns="91425" tIns="91425" rIns="91425" bIns="91425" anchor="t" anchorCtr="0">
            <a:noAutofit/>
          </a:bodyPr>
          <a:lstStyle/>
          <a:p>
            <a:pPr marL="285750" indent="-285750"/>
            <a:r>
              <a:rPr lang="en-US" sz="1500" dirty="0" smtClean="0">
                <a:solidFill>
                  <a:schemeClr val="tx1"/>
                </a:solidFill>
                <a:latin typeface="Times New Roman" pitchFamily="18" charset="0"/>
                <a:cs typeface="Times New Roman" pitchFamily="18" charset="0"/>
              </a:rPr>
              <a:t>Until late 80’s, education facilities  were provided more for boys compared to girls. Boys were educated more as is evident from fig 2(a) and (b). The number of out of school girls is quite huge compared to that of boys., the difference being of the order of approximately 10 million. </a:t>
            </a:r>
          </a:p>
          <a:p>
            <a:pPr marL="285750" indent="-285750"/>
            <a:r>
              <a:rPr lang="en-US" sz="1500" dirty="0" smtClean="0">
                <a:solidFill>
                  <a:schemeClr val="tx1"/>
                </a:solidFill>
                <a:latin typeface="Times New Roman" pitchFamily="18" charset="0"/>
                <a:cs typeface="Times New Roman" pitchFamily="18" charset="0"/>
              </a:rPr>
              <a:t>The number of out of school students decrease as time flows. In the case of boys, there is a steep decrease (fig 2(a))  whereas, for girls (fig 2(b), the decrease is a gradual process. </a:t>
            </a:r>
          </a:p>
          <a:p>
            <a:pPr marL="285750" indent="-285750"/>
            <a:r>
              <a:rPr lang="en-US" sz="1500" dirty="0" smtClean="0">
                <a:solidFill>
                  <a:schemeClr val="tx1"/>
                </a:solidFill>
                <a:latin typeface="Times New Roman" pitchFamily="18" charset="0"/>
                <a:cs typeface="Times New Roman" pitchFamily="18" charset="0"/>
              </a:rPr>
              <a:t>During 1970- 1990, there is hardly any reduction in the out of school girls, (fig 2(b)), depicting the slow evolution of the mind set of society towards. However, this change is quite rapid for the case of boys (fig 2(a)).</a:t>
            </a:r>
          </a:p>
          <a:p>
            <a:pPr marL="285750" indent="-285750"/>
            <a:r>
              <a:rPr lang="en-US" sz="1500" dirty="0" smtClean="0">
                <a:solidFill>
                  <a:schemeClr val="tx1"/>
                </a:solidFill>
                <a:latin typeface="Times New Roman" pitchFamily="18" charset="0"/>
                <a:cs typeface="Times New Roman" pitchFamily="18" charset="0"/>
              </a:rPr>
              <a:t> By 21</a:t>
            </a:r>
            <a:r>
              <a:rPr lang="en-US" sz="1500" baseline="30000" dirty="0" smtClean="0">
                <a:solidFill>
                  <a:schemeClr val="tx1"/>
                </a:solidFill>
                <a:latin typeface="Times New Roman" pitchFamily="18" charset="0"/>
                <a:cs typeface="Times New Roman" pitchFamily="18" charset="0"/>
              </a:rPr>
              <a:t>st</a:t>
            </a:r>
            <a:r>
              <a:rPr lang="en-US" sz="1500" dirty="0" smtClean="0">
                <a:solidFill>
                  <a:schemeClr val="tx1"/>
                </a:solidFill>
                <a:latin typeface="Times New Roman" pitchFamily="18" charset="0"/>
                <a:cs typeface="Times New Roman" pitchFamily="18" charset="0"/>
              </a:rPr>
              <a:t> </a:t>
            </a:r>
            <a:r>
              <a:rPr lang="en-US" sz="1500" dirty="0" smtClean="0">
                <a:solidFill>
                  <a:schemeClr val="tx1"/>
                </a:solidFill>
                <a:latin typeface="Times New Roman" pitchFamily="18" charset="0"/>
                <a:cs typeface="Times New Roman" pitchFamily="18" charset="0"/>
              </a:rPr>
              <a:t>century </a:t>
            </a:r>
            <a:r>
              <a:rPr lang="en-US" sz="1500" dirty="0" smtClean="0">
                <a:solidFill>
                  <a:schemeClr val="tx1"/>
                </a:solidFill>
                <a:latin typeface="Times New Roman" pitchFamily="18" charset="0"/>
                <a:cs typeface="Times New Roman" pitchFamily="18" charset="0"/>
              </a:rPr>
              <a:t>beginning, the modern society has changed and equal education </a:t>
            </a:r>
            <a:r>
              <a:rPr lang="en-US" sz="1500" dirty="0" smtClean="0">
                <a:solidFill>
                  <a:schemeClr val="tx1"/>
                </a:solidFill>
                <a:latin typeface="Times New Roman" pitchFamily="18" charset="0"/>
                <a:cs typeface="Times New Roman" pitchFamily="18" charset="0"/>
              </a:rPr>
              <a:t>opportunities </a:t>
            </a:r>
            <a:r>
              <a:rPr lang="en-US" sz="1500" dirty="0" smtClean="0">
                <a:solidFill>
                  <a:schemeClr val="tx1"/>
                </a:solidFill>
                <a:latin typeface="Times New Roman" pitchFamily="18" charset="0"/>
                <a:cs typeface="Times New Roman" pitchFamily="18" charset="0"/>
              </a:rPr>
              <a:t>are found to be provides to school age children irrespective of their gender. Towards the end of 2003, we could observe a similar trend in the number of  out of school students (boys and girls)</a:t>
            </a:r>
            <a:endParaRPr sz="1500"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 xmlns:a16="http://schemas.microsoft.com/office/drawing/2014/main" id="{FBE8D355-29BB-4492-A3FD-265A2CA63136}"/>
              </a:ext>
            </a:extLst>
          </p:cNvPr>
          <p:cNvPicPr>
            <a:picLocks noChangeAspect="1"/>
          </p:cNvPicPr>
          <p:nvPr/>
        </p:nvPicPr>
        <p:blipFill>
          <a:blip r:embed="rId3"/>
          <a:stretch>
            <a:fillRect/>
          </a:stretch>
        </p:blipFill>
        <p:spPr>
          <a:xfrm>
            <a:off x="159026" y="322919"/>
            <a:ext cx="2942521" cy="2088000"/>
          </a:xfrm>
          <a:prstGeom prst="rect">
            <a:avLst/>
          </a:prstGeom>
        </p:spPr>
      </p:pic>
      <p:pic>
        <p:nvPicPr>
          <p:cNvPr id="5" name="Picture 4">
            <a:extLst>
              <a:ext uri="{FF2B5EF4-FFF2-40B4-BE49-F238E27FC236}">
                <a16:creationId xmlns="" xmlns:a16="http://schemas.microsoft.com/office/drawing/2014/main" id="{DA6D38F6-D96A-4295-86DF-7B0FD82C4571}"/>
              </a:ext>
            </a:extLst>
          </p:cNvPr>
          <p:cNvPicPr>
            <a:picLocks noChangeAspect="1"/>
          </p:cNvPicPr>
          <p:nvPr/>
        </p:nvPicPr>
        <p:blipFill>
          <a:blip r:embed="rId4"/>
          <a:stretch>
            <a:fillRect/>
          </a:stretch>
        </p:blipFill>
        <p:spPr>
          <a:xfrm>
            <a:off x="228599" y="2335530"/>
            <a:ext cx="2942521" cy="2088000"/>
          </a:xfrm>
          <a:prstGeom prst="rect">
            <a:avLst/>
          </a:prstGeom>
        </p:spPr>
      </p:pic>
      <p:sp>
        <p:nvSpPr>
          <p:cNvPr id="2" name="TextBox 1"/>
          <p:cNvSpPr txBox="1"/>
          <p:nvPr/>
        </p:nvSpPr>
        <p:spPr>
          <a:xfrm>
            <a:off x="119548" y="4314614"/>
            <a:ext cx="3209731" cy="1015663"/>
          </a:xfrm>
          <a:prstGeom prst="rect">
            <a:avLst/>
          </a:prstGeom>
          <a:noFill/>
        </p:spPr>
        <p:txBody>
          <a:bodyPr wrap="square" rtlCol="0">
            <a:spAutoFit/>
          </a:bodyPr>
          <a:lstStyle/>
          <a:p>
            <a:pPr lvl="0"/>
            <a:r>
              <a:rPr lang="en-US" sz="1200" i="1" dirty="0">
                <a:latin typeface="Times New Roman" pitchFamily="18" charset="0"/>
                <a:cs typeface="Times New Roman" pitchFamily="18" charset="0"/>
              </a:rPr>
              <a:t>Fig : 2 Variation in the number of out of school students of primary age over a period has been shown. (a)  and (b)shows the number of boys and girls (in million) respectively </a:t>
            </a:r>
          </a:p>
          <a:p>
            <a:endParaRPr lang="en-IN" sz="1200" i="1" dirty="0">
              <a:latin typeface="Goudy Old Style" pitchFamily="18" charset="0"/>
            </a:endParaRPr>
          </a:p>
        </p:txBody>
      </p:sp>
      <p:sp>
        <p:nvSpPr>
          <p:cNvPr id="7" name="TextBox 6"/>
          <p:cNvSpPr txBox="1"/>
          <p:nvPr/>
        </p:nvSpPr>
        <p:spPr>
          <a:xfrm>
            <a:off x="2474845" y="586409"/>
            <a:ext cx="407504" cy="307777"/>
          </a:xfrm>
          <a:prstGeom prst="rect">
            <a:avLst/>
          </a:prstGeom>
          <a:noFill/>
        </p:spPr>
        <p:txBody>
          <a:bodyPr wrap="square" rtlCol="0">
            <a:spAutoFit/>
          </a:bodyPr>
          <a:lstStyle/>
          <a:p>
            <a:r>
              <a:rPr lang="en-US" dirty="0" smtClean="0"/>
              <a:t>(a)</a:t>
            </a:r>
            <a:endParaRPr lang="en-US" dirty="0"/>
          </a:p>
        </p:txBody>
      </p:sp>
      <p:sp>
        <p:nvSpPr>
          <p:cNvPr id="8" name="TextBox 7"/>
          <p:cNvSpPr txBox="1"/>
          <p:nvPr/>
        </p:nvSpPr>
        <p:spPr>
          <a:xfrm>
            <a:off x="2458280" y="2617305"/>
            <a:ext cx="407504" cy="307777"/>
          </a:xfrm>
          <a:prstGeom prst="rect">
            <a:avLst/>
          </a:prstGeom>
          <a:noFill/>
        </p:spPr>
        <p:txBody>
          <a:bodyPr wrap="square" rtlCol="0">
            <a:spAutoFit/>
          </a:bodyPr>
          <a:lstStyle/>
          <a:p>
            <a:r>
              <a:rPr lang="en-US" dirty="0" smtClean="0"/>
              <a:t>(b)</a:t>
            </a:r>
            <a:endParaRPr lang="en-US" dirty="0"/>
          </a:p>
        </p:txBody>
      </p:sp>
    </p:spTree>
    <p:extLst>
      <p:ext uri="{BB962C8B-B14F-4D97-AF65-F5344CB8AC3E}">
        <p14:creationId xmlns:p14="http://schemas.microsoft.com/office/powerpoint/2010/main" xmlns="" val="3523528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Garamond" pitchFamily="18" charset="0"/>
              </a:rPr>
              <a:t>Conclusions</a:t>
            </a:r>
            <a:endParaRPr lang="en-IN" b="1" dirty="0">
              <a:latin typeface="Garamond" pitchFamily="18" charset="0"/>
            </a:endParaRPr>
          </a:p>
        </p:txBody>
      </p:sp>
      <p:sp>
        <p:nvSpPr>
          <p:cNvPr id="3" name="Text Placeholder 2"/>
          <p:cNvSpPr>
            <a:spLocks noGrp="1"/>
          </p:cNvSpPr>
          <p:nvPr>
            <p:ph type="body" idx="1"/>
          </p:nvPr>
        </p:nvSpPr>
        <p:spPr/>
        <p:txBody>
          <a:bodyPr/>
          <a:lstStyle/>
          <a:p>
            <a:r>
              <a:rPr lang="en-US" dirty="0" smtClean="0">
                <a:solidFill>
                  <a:schemeClr val="tx1"/>
                </a:solidFill>
                <a:latin typeface="Times New Roman" pitchFamily="18" charset="0"/>
                <a:cs typeface="Times New Roman" pitchFamily="18" charset="0"/>
              </a:rPr>
              <a:t>Prosperity of a nation has  direct link to the literacy rate.  It has been observed that GDP of India has sharply risen owing to its fast growing literacy rate.</a:t>
            </a:r>
          </a:p>
          <a:p>
            <a:endParaRPr lang="en-IN" dirty="0" smtClean="0">
              <a:solidFill>
                <a:schemeClr val="tx1"/>
              </a:solidFill>
              <a:latin typeface="Times New Roman" pitchFamily="18" charset="0"/>
              <a:cs typeface="Times New Roman" pitchFamily="18" charset="0"/>
            </a:endParaRPr>
          </a:p>
          <a:p>
            <a:r>
              <a:rPr lang="en-IN" dirty="0" smtClean="0">
                <a:solidFill>
                  <a:schemeClr val="tx1"/>
                </a:solidFill>
                <a:latin typeface="Times New Roman" pitchFamily="18" charset="0"/>
                <a:cs typeface="Times New Roman" pitchFamily="18" charset="0"/>
              </a:rPr>
              <a:t>Gender biased  </a:t>
            </a:r>
            <a:r>
              <a:rPr lang="en-IN" dirty="0">
                <a:solidFill>
                  <a:schemeClr val="tx1"/>
                </a:solidFill>
                <a:latin typeface="Times New Roman" pitchFamily="18" charset="0"/>
                <a:cs typeface="Times New Roman" pitchFamily="18" charset="0"/>
              </a:rPr>
              <a:t>mentality </a:t>
            </a:r>
            <a:r>
              <a:rPr lang="en-IN" dirty="0" smtClean="0">
                <a:solidFill>
                  <a:schemeClr val="tx1"/>
                </a:solidFill>
                <a:latin typeface="Times New Roman" pitchFamily="18" charset="0"/>
                <a:cs typeface="Times New Roman" pitchFamily="18" charset="0"/>
              </a:rPr>
              <a:t>of  the society regarding  </a:t>
            </a:r>
            <a:r>
              <a:rPr lang="en-IN" dirty="0">
                <a:solidFill>
                  <a:schemeClr val="tx1"/>
                </a:solidFill>
                <a:latin typeface="Times New Roman" pitchFamily="18" charset="0"/>
                <a:cs typeface="Times New Roman" pitchFamily="18" charset="0"/>
              </a:rPr>
              <a:t>a girl child being a burden </a:t>
            </a:r>
            <a:r>
              <a:rPr lang="en-IN" dirty="0" smtClean="0">
                <a:solidFill>
                  <a:schemeClr val="tx1"/>
                </a:solidFill>
                <a:latin typeface="Times New Roman" pitchFamily="18" charset="0"/>
                <a:cs typeface="Times New Roman" pitchFamily="18" charset="0"/>
              </a:rPr>
              <a:t>slowly changed by </a:t>
            </a:r>
            <a:r>
              <a:rPr lang="en-IN" dirty="0">
                <a:solidFill>
                  <a:schemeClr val="tx1"/>
                </a:solidFill>
                <a:latin typeface="Times New Roman" pitchFamily="18" charset="0"/>
                <a:cs typeface="Times New Roman" pitchFamily="18" charset="0"/>
              </a:rPr>
              <a:t>the 21</a:t>
            </a:r>
            <a:r>
              <a:rPr lang="en-IN" baseline="30000" dirty="0">
                <a:solidFill>
                  <a:schemeClr val="tx1"/>
                </a:solidFill>
                <a:latin typeface="Times New Roman" pitchFamily="18" charset="0"/>
                <a:cs typeface="Times New Roman" pitchFamily="18" charset="0"/>
              </a:rPr>
              <a:t>st</a:t>
            </a:r>
            <a:r>
              <a:rPr lang="en-IN" dirty="0">
                <a:solidFill>
                  <a:schemeClr val="tx1"/>
                </a:solidFill>
                <a:latin typeface="Times New Roman" pitchFamily="18" charset="0"/>
                <a:cs typeface="Times New Roman" pitchFamily="18" charset="0"/>
              </a:rPr>
              <a:t> century </a:t>
            </a:r>
            <a:r>
              <a:rPr lang="en-IN" dirty="0" smtClean="0">
                <a:solidFill>
                  <a:schemeClr val="tx1"/>
                </a:solidFill>
                <a:latin typeface="Times New Roman" pitchFamily="18" charset="0"/>
                <a:cs typeface="Times New Roman" pitchFamily="18" charset="0"/>
              </a:rPr>
              <a:t>.  It can  be concluded  </a:t>
            </a:r>
            <a:r>
              <a:rPr lang="en-IN" dirty="0">
                <a:solidFill>
                  <a:schemeClr val="tx1"/>
                </a:solidFill>
                <a:latin typeface="Times New Roman" pitchFamily="18" charset="0"/>
                <a:cs typeface="Times New Roman" pitchFamily="18" charset="0"/>
              </a:rPr>
              <a:t>that people </a:t>
            </a:r>
            <a:r>
              <a:rPr lang="en-IN" dirty="0" smtClean="0">
                <a:solidFill>
                  <a:schemeClr val="tx1"/>
                </a:solidFill>
                <a:latin typeface="Times New Roman" pitchFamily="18" charset="0"/>
                <a:cs typeface="Times New Roman" pitchFamily="18" charset="0"/>
              </a:rPr>
              <a:t>these days, consider their children </a:t>
            </a:r>
            <a:r>
              <a:rPr lang="en-IN" dirty="0">
                <a:solidFill>
                  <a:schemeClr val="tx1"/>
                </a:solidFill>
                <a:latin typeface="Times New Roman" pitchFamily="18" charset="0"/>
                <a:cs typeface="Times New Roman" pitchFamily="18" charset="0"/>
              </a:rPr>
              <a:t>as equal </a:t>
            </a:r>
            <a:r>
              <a:rPr lang="en-IN" dirty="0" smtClean="0">
                <a:solidFill>
                  <a:schemeClr val="tx1"/>
                </a:solidFill>
                <a:latin typeface="Times New Roman" pitchFamily="18" charset="0"/>
                <a:cs typeface="Times New Roman" pitchFamily="18" charset="0"/>
              </a:rPr>
              <a:t>providing  similar education opportunities </a:t>
            </a:r>
            <a:r>
              <a:rPr lang="en-IN" dirty="0">
                <a:solidFill>
                  <a:schemeClr val="tx1"/>
                </a:solidFill>
                <a:latin typeface="Times New Roman" pitchFamily="18" charset="0"/>
                <a:cs typeface="Times New Roman" pitchFamily="18" charset="0"/>
              </a:rPr>
              <a:t>to both. </a:t>
            </a:r>
            <a:r>
              <a:rPr lang="en-IN" dirty="0" smtClean="0">
                <a:solidFill>
                  <a:schemeClr val="tx1"/>
                </a:solidFill>
                <a:latin typeface="Times New Roman" pitchFamily="18" charset="0"/>
                <a:cs typeface="Times New Roman" pitchFamily="18" charset="0"/>
              </a:rPr>
              <a:t> Children are considered </a:t>
            </a:r>
            <a:r>
              <a:rPr lang="en-IN" dirty="0">
                <a:solidFill>
                  <a:schemeClr val="tx1"/>
                </a:solidFill>
                <a:latin typeface="Times New Roman" pitchFamily="18" charset="0"/>
                <a:cs typeface="Times New Roman" pitchFamily="18" charset="0"/>
              </a:rPr>
              <a:t>as </a:t>
            </a:r>
            <a:r>
              <a:rPr lang="en-IN" dirty="0" smtClean="0">
                <a:solidFill>
                  <a:schemeClr val="tx1"/>
                </a:solidFill>
                <a:latin typeface="Times New Roman" pitchFamily="18" charset="0"/>
                <a:cs typeface="Times New Roman" pitchFamily="18" charset="0"/>
              </a:rPr>
              <a:t>a gift , whether it’s </a:t>
            </a:r>
            <a:r>
              <a:rPr lang="en-IN" dirty="0">
                <a:solidFill>
                  <a:schemeClr val="tx1"/>
                </a:solidFill>
                <a:latin typeface="Times New Roman" pitchFamily="18" charset="0"/>
                <a:cs typeface="Times New Roman" pitchFamily="18" charset="0"/>
              </a:rPr>
              <a:t>a boy or a girl. A big shout out to women empowerment.</a:t>
            </a:r>
          </a:p>
          <a:p>
            <a:endParaRPr lang="en-IN" dirty="0"/>
          </a:p>
        </p:txBody>
      </p:sp>
    </p:spTree>
    <p:extLst>
      <p:ext uri="{BB962C8B-B14F-4D97-AF65-F5344CB8AC3E}">
        <p14:creationId xmlns:p14="http://schemas.microsoft.com/office/powerpoint/2010/main" xmlns="" val="385087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aramond" pitchFamily="18" charset="0"/>
              </a:rPr>
              <a:t>Acknowledgements</a:t>
            </a:r>
            <a:endParaRPr b="1" dirty="0">
              <a:latin typeface="Garamond" pitchFamily="18" charset="0"/>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ctr"/>
            <a:endParaRPr lang="en-US" dirty="0"/>
          </a:p>
          <a:p>
            <a:pPr marL="285750" indent="-285750" algn="ctr"/>
            <a:endParaRPr lang="en-US" dirty="0"/>
          </a:p>
          <a:p>
            <a:pPr marL="285750" indent="-285750"/>
            <a:r>
              <a:rPr lang="en-US" dirty="0">
                <a:solidFill>
                  <a:schemeClr val="tx1"/>
                </a:solidFill>
                <a:latin typeface="Times New Roman" pitchFamily="18" charset="0"/>
                <a:cs typeface="Times New Roman" pitchFamily="18" charset="0"/>
              </a:rPr>
              <a:t>Ilkay and Leo for their fantastically designed and taught class</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marL="285750" indent="-285750"/>
            <a:r>
              <a:rPr lang="en-US" dirty="0" smtClean="0">
                <a:solidFill>
                  <a:schemeClr val="tx1"/>
                </a:solidFill>
                <a:latin typeface="Times New Roman" pitchFamily="18" charset="0"/>
                <a:cs typeface="Times New Roman" pitchFamily="18" charset="0"/>
              </a:rPr>
              <a:t>My wife for her suggestions in my presentation.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776</Words>
  <Application>Microsoft Office PowerPoint</Application>
  <PresentationFormat>On-screen Show (16:9)</PresentationFormat>
  <Paragraphs>59</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Does India prosper as the number of people being Educated at least at a primary level increase?</vt:lpstr>
      <vt:lpstr>Dataset</vt:lpstr>
      <vt:lpstr>Motivation</vt:lpstr>
      <vt:lpstr>Research Problem 1</vt:lpstr>
      <vt:lpstr>Observations and inferences</vt:lpstr>
      <vt:lpstr>Research Problem 2</vt:lpstr>
      <vt:lpstr>           Observations and inferences</vt:lpstr>
      <vt:lpstr>Conclusions</vt:lpstr>
      <vt:lpstr>Acknowledgements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Rohith</cp:lastModifiedBy>
  <cp:revision>28</cp:revision>
  <dcterms:modified xsi:type="dcterms:W3CDTF">2018-12-08T15:18:53Z</dcterms:modified>
</cp:coreProperties>
</file>