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41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pandas.pydata.org/pandas-docs/stabl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matplotlib.org/content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Does India prosper as the number of people being Educated at least at a primary level increase?</a:t>
            </a:r>
            <a:endParaRPr sz="40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Rohith Soman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Datase</a:t>
            </a:r>
            <a:r>
              <a:rPr lang="en-US" sz="3200" dirty="0"/>
              <a:t>t</a:t>
            </a:r>
            <a:endParaRPr sz="3200"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ctr" rtl="0">
              <a:spcBef>
                <a:spcPts val="0"/>
              </a:spcBef>
              <a:spcAft>
                <a:spcPts val="0"/>
              </a:spcAft>
              <a:buSzPts val="1800"/>
              <a:buNone/>
            </a:pPr>
            <a:endParaRPr lang="en-US" dirty="0"/>
          </a:p>
          <a:p>
            <a:pPr marL="114300" lvl="0" indent="0" algn="ctr" rtl="0">
              <a:spcBef>
                <a:spcPts val="0"/>
              </a:spcBef>
              <a:spcAft>
                <a:spcPts val="0"/>
              </a:spcAft>
              <a:buSzPts val="1800"/>
              <a:buNone/>
            </a:pPr>
            <a:endParaRPr lang="en-US" dirty="0"/>
          </a:p>
          <a:p>
            <a:pPr marL="114300" lvl="0" indent="0" algn="ctr" rtl="0">
              <a:spcBef>
                <a:spcPts val="0"/>
              </a:spcBef>
              <a:spcAft>
                <a:spcPts val="0"/>
              </a:spcAft>
              <a:buSzPts val="1800"/>
              <a:buNone/>
            </a:pPr>
            <a:endParaRPr lang="en-US" dirty="0"/>
          </a:p>
          <a:p>
            <a:pPr marL="114300" lvl="0" indent="0" algn="ctr" rtl="0">
              <a:spcBef>
                <a:spcPts val="0"/>
              </a:spcBef>
              <a:spcAft>
                <a:spcPts val="0"/>
              </a:spcAft>
              <a:buSzPts val="1800"/>
              <a:buNone/>
            </a:pPr>
            <a:r>
              <a:rPr lang="en-US" sz="2400" dirty="0"/>
              <a:t>Wo</a:t>
            </a:r>
            <a:r>
              <a:rPr lang="en" sz="2400" dirty="0"/>
              <a:t>rld Development Indicators Dataset</a:t>
            </a:r>
            <a:endParaRPr sz="2400"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0047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11700" y="894635"/>
            <a:ext cx="8832300" cy="424886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Indians are usually considered smart. But still there are a lot of people who are mostly in a backward position in the community who do not have access to even primary education or simply can’t afford it. The Govt has been taking measures to tackle these problems by opening more and more Govt operated schools and provide basic education to the people for free. </a:t>
            </a:r>
          </a:p>
          <a:p>
            <a:pPr marL="0" lvl="0" indent="0" algn="l" rtl="0">
              <a:spcBef>
                <a:spcPts val="0"/>
              </a:spcBef>
              <a:spcAft>
                <a:spcPts val="1600"/>
              </a:spcAft>
              <a:buNone/>
            </a:pPr>
            <a:r>
              <a:rPr lang="en-US" dirty="0"/>
              <a:t>So here we are going to analyze if the number of people who at least get a primary education increase, does the country prosper?</a:t>
            </a:r>
          </a:p>
          <a:p>
            <a:pPr marL="0" lvl="0" indent="0" algn="l" rtl="0">
              <a:spcBef>
                <a:spcPts val="0"/>
              </a:spcBef>
              <a:spcAft>
                <a:spcPts val="1600"/>
              </a:spcAft>
              <a:buNone/>
            </a:pPr>
            <a:r>
              <a:rPr lang="en-US" dirty="0"/>
              <a:t>Also, in the 70s and 80s, a girl child was considered inferior to a boy child and they were not provided with the same facilities and education which a boy gets. Here we will also see whether the mentality of the people who consider a boy superior to a girl has changed and started to provide equal opportunities of education as time went by.</a:t>
            </a:r>
          </a:p>
          <a:p>
            <a:pPr marL="0" lvl="0" indent="0" algn="l" rtl="0">
              <a:spcBef>
                <a:spcPts val="0"/>
              </a:spcBef>
              <a:spcAft>
                <a:spcPts val="1600"/>
              </a:spcAf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Does India prosper as the number of people being Educated at least at a primary level increase?</a:t>
            </a:r>
          </a:p>
          <a:p>
            <a:pPr marL="285750" indent="-285750">
              <a:spcAft>
                <a:spcPts val="1600"/>
              </a:spcAft>
            </a:pPr>
            <a:r>
              <a:rPr lang="en-US" dirty="0"/>
              <a:t>Did the mentality of the people who consider a boy superior to a girl has changed and started to provide equal opportunities of education as time went by.</a:t>
            </a:r>
          </a:p>
          <a:p>
            <a:pPr marL="0" lvl="0" indent="0">
              <a:spcAft>
                <a:spcPts val="1600"/>
              </a:spcAft>
              <a:buNone/>
            </a:pPr>
            <a:endParaRPr lang="en-US" dirty="0"/>
          </a:p>
          <a:p>
            <a:pPr marL="0" lvl="0" indent="0">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0"/>
            <a:ext cx="8520600" cy="4040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Findings</a:t>
            </a:r>
            <a:endParaRPr dirty="0"/>
          </a:p>
        </p:txBody>
      </p:sp>
      <p:sp>
        <p:nvSpPr>
          <p:cNvPr id="80" name="Google Shape;80;p17"/>
          <p:cNvSpPr txBox="1">
            <a:spLocks noGrp="1"/>
          </p:cNvSpPr>
          <p:nvPr>
            <p:ph type="body" idx="1"/>
          </p:nvPr>
        </p:nvSpPr>
        <p:spPr>
          <a:xfrm>
            <a:off x="311700" y="510362"/>
            <a:ext cx="8520600" cy="46331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sz="1400" dirty="0"/>
              <a:t>From these two line charts, we can clearly understand that as the literacy rate of a country increases, the country begin to prosper. We can see from the charts which gives us the details data which ranges over a decade. We can see that up until 2002-2003, the number of kids out of school was a lot and the GDP of India was in a saturated condition. After that we can see that the number of kids out of school comes down and the GDP goes up. So, to conclude, Education gives prosperity.</a:t>
            </a:r>
            <a:endParaRPr sz="1400" dirty="0"/>
          </a:p>
        </p:txBody>
      </p:sp>
      <p:pic>
        <p:nvPicPr>
          <p:cNvPr id="3" name="Picture 2">
            <a:extLst>
              <a:ext uri="{FF2B5EF4-FFF2-40B4-BE49-F238E27FC236}">
                <a16:creationId xmlns:a16="http://schemas.microsoft.com/office/drawing/2014/main" id="{FBE8D355-29BB-4492-A3FD-265A2CA63136}"/>
              </a:ext>
            </a:extLst>
          </p:cNvPr>
          <p:cNvPicPr>
            <a:picLocks noChangeAspect="1"/>
          </p:cNvPicPr>
          <p:nvPr/>
        </p:nvPicPr>
        <p:blipFill>
          <a:blip r:embed="rId3"/>
          <a:stretch>
            <a:fillRect/>
          </a:stretch>
        </p:blipFill>
        <p:spPr>
          <a:xfrm>
            <a:off x="111070" y="680484"/>
            <a:ext cx="4131322" cy="2931569"/>
          </a:xfrm>
          <a:prstGeom prst="rect">
            <a:avLst/>
          </a:prstGeom>
        </p:spPr>
      </p:pic>
      <p:pic>
        <p:nvPicPr>
          <p:cNvPr id="5" name="Picture 4">
            <a:extLst>
              <a:ext uri="{FF2B5EF4-FFF2-40B4-BE49-F238E27FC236}">
                <a16:creationId xmlns:a16="http://schemas.microsoft.com/office/drawing/2014/main" id="{DA6D38F6-D96A-4295-86DF-7B0FD82C4571}"/>
              </a:ext>
            </a:extLst>
          </p:cNvPr>
          <p:cNvPicPr>
            <a:picLocks noChangeAspect="1"/>
          </p:cNvPicPr>
          <p:nvPr/>
        </p:nvPicPr>
        <p:blipFill>
          <a:blip r:embed="rId4"/>
          <a:stretch>
            <a:fillRect/>
          </a:stretch>
        </p:blipFill>
        <p:spPr>
          <a:xfrm>
            <a:off x="4443022" y="680484"/>
            <a:ext cx="4389278" cy="3069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0"/>
            <a:ext cx="8520600" cy="4040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Findings</a:t>
            </a:r>
            <a:endParaRPr dirty="0"/>
          </a:p>
        </p:txBody>
      </p:sp>
      <p:sp>
        <p:nvSpPr>
          <p:cNvPr id="80" name="Google Shape;80;p17"/>
          <p:cNvSpPr txBox="1">
            <a:spLocks noGrp="1"/>
          </p:cNvSpPr>
          <p:nvPr>
            <p:ph type="body" idx="1"/>
          </p:nvPr>
        </p:nvSpPr>
        <p:spPr>
          <a:xfrm>
            <a:off x="311700" y="510362"/>
            <a:ext cx="8520600" cy="46331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sz="1300" dirty="0"/>
              <a:t>From these two line charts, we come to know that a girl child was not given the same preferences and education facilities as compared with a boy child until the late 80s. After that we can see a decrease in the number of out of school girls along with the decreasing number in out of school boys. We can see that people’s mentality about a girl child being a burden was slowly changing in the 90s and in the 21</a:t>
            </a:r>
            <a:r>
              <a:rPr lang="en-US" sz="1300" baseline="30000" dirty="0"/>
              <a:t>st</a:t>
            </a:r>
            <a:r>
              <a:rPr lang="en-US" sz="1300" dirty="0"/>
              <a:t> century we can see that people begin to see their children as equal if they are boys or girls and were giving equal opportunities to both. We can conclude that the people’s mentality has changed and they consider their children as gift whether it’s a boy or a girl. A big shout out to women empowerment.</a:t>
            </a:r>
            <a:endParaRPr sz="1300" dirty="0"/>
          </a:p>
        </p:txBody>
      </p:sp>
      <p:pic>
        <p:nvPicPr>
          <p:cNvPr id="3" name="Picture 2">
            <a:extLst>
              <a:ext uri="{FF2B5EF4-FFF2-40B4-BE49-F238E27FC236}">
                <a16:creationId xmlns:a16="http://schemas.microsoft.com/office/drawing/2014/main" id="{FBE8D355-29BB-4492-A3FD-265A2CA63136}"/>
              </a:ext>
            </a:extLst>
          </p:cNvPr>
          <p:cNvPicPr>
            <a:picLocks noChangeAspect="1"/>
          </p:cNvPicPr>
          <p:nvPr/>
        </p:nvPicPr>
        <p:blipFill>
          <a:blip r:embed="rId3"/>
          <a:stretch>
            <a:fillRect/>
          </a:stretch>
        </p:blipFill>
        <p:spPr>
          <a:xfrm>
            <a:off x="89805" y="404037"/>
            <a:ext cx="4131321" cy="2931569"/>
          </a:xfrm>
          <a:prstGeom prst="rect">
            <a:avLst/>
          </a:prstGeom>
        </p:spPr>
      </p:pic>
      <p:pic>
        <p:nvPicPr>
          <p:cNvPr id="5" name="Picture 4">
            <a:extLst>
              <a:ext uri="{FF2B5EF4-FFF2-40B4-BE49-F238E27FC236}">
                <a16:creationId xmlns:a16="http://schemas.microsoft.com/office/drawing/2014/main" id="{DA6D38F6-D96A-4295-86DF-7B0FD82C4571}"/>
              </a:ext>
            </a:extLst>
          </p:cNvPr>
          <p:cNvPicPr>
            <a:picLocks noChangeAspect="1"/>
          </p:cNvPicPr>
          <p:nvPr/>
        </p:nvPicPr>
        <p:blipFill>
          <a:blip r:embed="rId4"/>
          <a:stretch>
            <a:fillRect/>
          </a:stretch>
        </p:blipFill>
        <p:spPr>
          <a:xfrm>
            <a:off x="4443021" y="404037"/>
            <a:ext cx="4326114" cy="3069793"/>
          </a:xfrm>
          <a:prstGeom prst="rect">
            <a:avLst/>
          </a:prstGeom>
        </p:spPr>
      </p:pic>
    </p:spTree>
    <p:extLst>
      <p:ext uri="{BB962C8B-B14F-4D97-AF65-F5344CB8AC3E}">
        <p14:creationId xmlns:p14="http://schemas.microsoft.com/office/powerpoint/2010/main" val="352352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Acknowledgements</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ctr"/>
            <a:endParaRPr lang="en-US" dirty="0"/>
          </a:p>
          <a:p>
            <a:pPr marL="285750" indent="-285750" algn="ctr"/>
            <a:endParaRPr lang="en-US" dirty="0"/>
          </a:p>
          <a:p>
            <a:pPr marL="285750" indent="-285750" algn="ctr"/>
            <a:r>
              <a:rPr lang="en-US" dirty="0"/>
              <a:t>Ilkay and Leo for their fantastically designed and taught class.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Things I have learned throughout this class</a:t>
            </a:r>
          </a:p>
          <a:p>
            <a:pPr marL="285750" indent="-285750">
              <a:spcAft>
                <a:spcPts val="1600"/>
              </a:spcAft>
            </a:pPr>
            <a:r>
              <a:rPr lang="en-US" dirty="0"/>
              <a:t>Pandas Documentation </a:t>
            </a:r>
            <a:r>
              <a:rPr lang="en-US" dirty="0">
                <a:hlinkClick r:id="rId3"/>
              </a:rPr>
              <a:t>https://pandas.pydata.org/pandas-docs/stable/</a:t>
            </a:r>
            <a:endParaRPr lang="en-US" dirty="0"/>
          </a:p>
          <a:p>
            <a:pPr marL="285750" indent="-285750">
              <a:spcAft>
                <a:spcPts val="1600"/>
              </a:spcAft>
            </a:pPr>
            <a:r>
              <a:rPr lang="en-US" dirty="0"/>
              <a:t>Matplotlib Documentation </a:t>
            </a:r>
            <a:r>
              <a:rPr lang="en-US" dirty="0">
                <a:hlinkClick r:id="rId4"/>
              </a:rPr>
              <a:t>https://matplotlib.org/contents.html</a:t>
            </a:r>
            <a:endParaRPr lang="en-US" dirty="0"/>
          </a:p>
          <a:p>
            <a:pPr marL="0" indent="0">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530</Words>
  <Application>Microsoft Office PowerPoint</Application>
  <PresentationFormat>On-screen Show (16:9)</PresentationFormat>
  <Paragraphs>45</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Does India prosper as the number of people being Educated at least at a primary level increase?</vt:lpstr>
      <vt:lpstr>Dataset</vt:lpstr>
      <vt:lpstr>Motivation</vt:lpstr>
      <vt:lpstr>Research Question</vt:lpstr>
      <vt:lpstr>Findings</vt:lpstr>
      <vt:lpstr>Findings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Rohith Soman (UST, IND)</cp:lastModifiedBy>
  <cp:revision>10</cp:revision>
  <dcterms:modified xsi:type="dcterms:W3CDTF">2018-12-06T16:57:14Z</dcterms:modified>
</cp:coreProperties>
</file>