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1" r:id="rId9"/>
    <p:sldId id="27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2133599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 Black" pitchFamily="34" charset="0"/>
              </a:rPr>
              <a:t>Retail store inventory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Data Analysis</a:t>
            </a:r>
            <a:endParaRPr lang="en-US" sz="4800" dirty="0">
              <a:latin typeface="Arial Black" pitchFamily="34" charset="0"/>
            </a:endParaRPr>
          </a:p>
        </p:txBody>
      </p:sp>
      <p:pic>
        <p:nvPicPr>
          <p:cNvPr id="4" name="Picture 3" descr="freepik__upload__85257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2819400"/>
            <a:ext cx="44958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 Identify Fast-Moving Products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pic>
        <p:nvPicPr>
          <p:cNvPr id="5" name="Picture 4" descr="5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2674852" cy="1546994"/>
          </a:xfrm>
          <a:prstGeom prst="rect">
            <a:avLst/>
          </a:prstGeom>
        </p:spPr>
      </p:pic>
      <p:pic>
        <p:nvPicPr>
          <p:cNvPr id="6" name="Picture 5" descr="5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67000"/>
            <a:ext cx="2270957" cy="1920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1" y="49530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fast-moving products are primarily from categories like </a:t>
            </a:r>
            <a:r>
              <a:rPr lang="en-US" sz="1600" b="1" dirty="0" smtClean="0"/>
              <a:t>Toys</a:t>
            </a:r>
            <a:r>
              <a:rPr lang="en-US" sz="1600" dirty="0" smtClean="0"/>
              <a:t>, </a:t>
            </a:r>
            <a:r>
              <a:rPr lang="en-US" sz="1600" b="1" dirty="0" smtClean="0"/>
              <a:t>Groceries</a:t>
            </a:r>
            <a:r>
              <a:rPr lang="en-US" sz="1600" dirty="0" smtClean="0"/>
              <a:t>, and </a:t>
            </a:r>
            <a:r>
              <a:rPr lang="en-US" sz="1600" b="1" dirty="0" smtClean="0"/>
              <a:t>Clothing</a:t>
            </a:r>
            <a:r>
              <a:rPr lang="en-US" sz="1600" dirty="0" smtClean="0"/>
              <a:t>, with the highest sales observed for </a:t>
            </a:r>
            <a:r>
              <a:rPr lang="en-US" sz="1600" b="1" dirty="0" smtClean="0"/>
              <a:t>Furniture (P0015)</a:t>
            </a:r>
            <a:r>
              <a:rPr lang="en-US" sz="1600" dirty="0" smtClean="0"/>
              <a:t> at 112,139 units. The consistent presence of multiple </a:t>
            </a:r>
            <a:r>
              <a:rPr lang="en-US" sz="1600" b="1" dirty="0" smtClean="0"/>
              <a:t>Groceries</a:t>
            </a:r>
            <a:r>
              <a:rPr lang="en-US" sz="1600" dirty="0" smtClean="0"/>
              <a:t> products indicates strong demand in this category. Prioritize restocking and promotional strategies for these top-performing products to sustain sales momentum.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Identify Slow-Moving Products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pic>
        <p:nvPicPr>
          <p:cNvPr id="5" name="Picture 4" descr="6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14400"/>
            <a:ext cx="2591025" cy="1463167"/>
          </a:xfrm>
          <a:prstGeom prst="rect">
            <a:avLst/>
          </a:prstGeom>
        </p:spPr>
      </p:pic>
      <p:pic>
        <p:nvPicPr>
          <p:cNvPr id="6" name="Picture 5" descr="6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67000"/>
            <a:ext cx="2278578" cy="1905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029200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slow-moving products are primarily from </a:t>
            </a:r>
            <a:r>
              <a:rPr lang="en-US" sz="1600" b="1" dirty="0" smtClean="0"/>
              <a:t>Electronics</a:t>
            </a:r>
            <a:r>
              <a:rPr lang="en-US" sz="1600" dirty="0" smtClean="0"/>
              <a:t> and </a:t>
            </a:r>
            <a:r>
              <a:rPr lang="en-US" sz="1600" b="1" dirty="0" smtClean="0"/>
              <a:t>Clothing</a:t>
            </a:r>
            <a:r>
              <a:rPr lang="en-US" sz="1600" dirty="0" smtClean="0"/>
              <a:t>, with the lowest sales observed for </a:t>
            </a:r>
            <a:r>
              <a:rPr lang="en-US" sz="1600" b="1" dirty="0" smtClean="0"/>
              <a:t>Toys (P0018)</a:t>
            </a:r>
            <a:r>
              <a:rPr lang="en-US" sz="1600" dirty="0" smtClean="0"/>
              <a:t> at 87,252 units. The repeated appearance of </a:t>
            </a:r>
            <a:r>
              <a:rPr lang="en-US" sz="1600" b="1" dirty="0" smtClean="0"/>
              <a:t>Electronics</a:t>
            </a:r>
            <a:r>
              <a:rPr lang="en-US" sz="1600" dirty="0" smtClean="0"/>
              <a:t> products suggests potential overstock or low demand in this category. Consider evaluating pricing strategies or running targeted promotions to boost sales for these slow-moving items.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Overstock Analysis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5" name="Picture 4" descr="7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4336156" cy="1455546"/>
          </a:xfrm>
          <a:prstGeom prst="rect">
            <a:avLst/>
          </a:prstGeom>
        </p:spPr>
      </p:pic>
      <p:pic>
        <p:nvPicPr>
          <p:cNvPr id="6" name="Picture 5" descr="7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533400"/>
            <a:ext cx="3848434" cy="42370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5105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Addressing these overstocked products can optimize storage and reduce costs. Prioritizing inventory adjustments for these items will improve overall efficiency.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Stock out Risk Analysis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8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4400"/>
            <a:ext cx="3985606" cy="1691787"/>
          </a:xfrm>
          <a:prstGeom prst="rect">
            <a:avLst/>
          </a:prstGeom>
        </p:spPr>
      </p:pic>
      <p:pic>
        <p:nvPicPr>
          <p:cNvPr id="4" name="Picture 3" descr="8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762000"/>
            <a:ext cx="4511444" cy="4275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4864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Addressing stock-out risks can prevent missed sales opportunities, while prioritizing restocking ensures customer satisfaction and maintains revenue flow.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Seasonal Trends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9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43000"/>
            <a:ext cx="4038600" cy="1608497"/>
          </a:xfrm>
          <a:prstGeom prst="rect">
            <a:avLst/>
          </a:prstGeom>
        </p:spPr>
      </p:pic>
      <p:pic>
        <p:nvPicPr>
          <p:cNvPr id="4" name="Picture 3" descr="9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048000"/>
            <a:ext cx="3505200" cy="18456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334000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seasonal sales data reveals that </a:t>
            </a:r>
            <a:r>
              <a:rPr lang="en-US" sz="1600" b="1" dirty="0" smtClean="0"/>
              <a:t>Autumn</a:t>
            </a:r>
            <a:r>
              <a:rPr lang="en-US" sz="1600" dirty="0" smtClean="0"/>
              <a:t> recorded the highest sales with 2,506,676 units, followed closely by </a:t>
            </a:r>
            <a:r>
              <a:rPr lang="en-US" sz="1600" b="1" dirty="0" smtClean="0"/>
              <a:t>Winter</a:t>
            </a:r>
            <a:r>
              <a:rPr lang="en-US" sz="1600" dirty="0" smtClean="0"/>
              <a:t> at 2,501,951 units. </a:t>
            </a:r>
            <a:r>
              <a:rPr lang="en-US" sz="1600" b="1" dirty="0" smtClean="0"/>
              <a:t>Spring</a:t>
            </a:r>
            <a:r>
              <a:rPr lang="en-US" sz="1600" dirty="0" smtClean="0"/>
              <a:t> and </a:t>
            </a:r>
            <a:r>
              <a:rPr lang="en-US" sz="1600" b="1" dirty="0" smtClean="0"/>
              <a:t>Summer</a:t>
            </a:r>
            <a:r>
              <a:rPr lang="en-US" sz="1600" dirty="0" smtClean="0"/>
              <a:t> had comparatively lower sales, indicating a potential opportunity to enhance sales strategies during these seasons.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Holiday/Promotion Impact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10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7800"/>
            <a:ext cx="3303431" cy="1371600"/>
          </a:xfrm>
          <a:prstGeom prst="rect">
            <a:avLst/>
          </a:prstGeom>
        </p:spPr>
      </p:pic>
      <p:pic>
        <p:nvPicPr>
          <p:cNvPr id="4" name="Picture 3" descr="10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819" y="3127984"/>
            <a:ext cx="3781279" cy="834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4419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However, the impact on demand variability (10.0155 vs. 10.0034) is negligible, suggesting that promotions have a limited effect on overall demand dynamics.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Weather Condition Analysis</a:t>
            </a:r>
          </a:p>
        </p:txBody>
      </p:sp>
      <p:pic>
        <p:nvPicPr>
          <p:cNvPr id="3" name="Picture 2" descr="11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71600"/>
            <a:ext cx="4775898" cy="1764070"/>
          </a:xfrm>
          <a:prstGeom prst="rect">
            <a:avLst/>
          </a:prstGeom>
        </p:spPr>
      </p:pic>
      <p:pic>
        <p:nvPicPr>
          <p:cNvPr id="4" name="Picture 3" descr="11r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352800"/>
            <a:ext cx="3162452" cy="14249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51816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analysis shows that there is minimal impact of weather conditions on sales, as the sales figures for rainy, sunny, cloudy, and snowy days are relatively close.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Competitor Price Analysis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12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295400"/>
            <a:ext cx="4058323" cy="1371600"/>
          </a:xfrm>
          <a:prstGeom prst="rect">
            <a:avLst/>
          </a:prstGeom>
        </p:spPr>
      </p:pic>
      <p:pic>
        <p:nvPicPr>
          <p:cNvPr id="4" name="Picture 3" descr="12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371599"/>
            <a:ext cx="3276600" cy="3217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486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Compared to competitor prices, the difference is negligible, so offering discounts and promotions on slow-moving products could help boost sales.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Discount Effectiveness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13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43000"/>
            <a:ext cx="3663333" cy="1394501"/>
          </a:xfrm>
          <a:prstGeom prst="rect">
            <a:avLst/>
          </a:prstGeom>
        </p:spPr>
      </p:pic>
      <p:pic>
        <p:nvPicPr>
          <p:cNvPr id="4" name="Picture 3" descr="13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895600"/>
            <a:ext cx="1905060" cy="14711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46482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analysis shows that discounts have a minimal impact on sales, with the highest sales occurring at a 10% discount (136.77). As the discount decreases to 5% or increases to 20%, the sales figures remain relatively </a:t>
            </a:r>
            <a:r>
              <a:rPr lang="en-US" sz="1600" dirty="0" smtClean="0"/>
              <a:t>stable.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Total Revenue by Category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14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3078747" cy="1882303"/>
          </a:xfrm>
          <a:prstGeom prst="rect">
            <a:avLst/>
          </a:prstGeom>
        </p:spPr>
      </p:pic>
      <p:pic>
        <p:nvPicPr>
          <p:cNvPr id="4" name="Picture 3" descr="14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828800"/>
            <a:ext cx="2971800" cy="2065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1" y="45720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total revenue analysis shows that </a:t>
            </a:r>
            <a:r>
              <a:rPr lang="en-US" sz="1600" b="1" dirty="0" smtClean="0"/>
              <a:t>Furniture</a:t>
            </a:r>
            <a:r>
              <a:rPr lang="en-US" sz="1600" dirty="0" smtClean="0"/>
              <a:t> leads with the highest revenue at </a:t>
            </a:r>
            <a:r>
              <a:rPr lang="en-US" sz="1600" b="1" dirty="0" smtClean="0"/>
              <a:t>$111.5 million</a:t>
            </a:r>
            <a:r>
              <a:rPr lang="en-US" sz="1600" dirty="0" smtClean="0"/>
              <a:t>, followed closely by </a:t>
            </a:r>
            <a:r>
              <a:rPr lang="en-US" sz="1600" b="1" dirty="0" smtClean="0"/>
              <a:t>Groceries</a:t>
            </a:r>
            <a:r>
              <a:rPr lang="en-US" sz="1600" dirty="0" smtClean="0"/>
              <a:t> at </a:t>
            </a:r>
            <a:r>
              <a:rPr lang="en-US" sz="1600" b="1" dirty="0" smtClean="0"/>
              <a:t>$111 million</a:t>
            </a:r>
            <a:r>
              <a:rPr lang="en-US" sz="1600" dirty="0" smtClean="0"/>
              <a:t>. </a:t>
            </a:r>
            <a:r>
              <a:rPr lang="en-US" sz="1600" b="1" dirty="0" smtClean="0"/>
              <a:t>Clothing</a:t>
            </a:r>
            <a:r>
              <a:rPr lang="en-US" sz="1600" dirty="0" smtClean="0"/>
              <a:t>, </a:t>
            </a:r>
            <a:r>
              <a:rPr lang="en-US" sz="1600" b="1" dirty="0" smtClean="0"/>
              <a:t>Toys</a:t>
            </a:r>
            <a:r>
              <a:rPr lang="en-US" sz="1600" dirty="0" smtClean="0"/>
              <a:t>, and </a:t>
            </a:r>
            <a:r>
              <a:rPr lang="en-US" sz="1600" b="1" dirty="0" smtClean="0"/>
              <a:t>Electronics</a:t>
            </a:r>
            <a:r>
              <a:rPr lang="en-US" sz="1600" dirty="0" smtClean="0"/>
              <a:t> contribute similar revenue levels, indicating a strong performance across these categories. Focusing on these high-revenue categories could help sustain growth.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8001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project focuses on analyzing and optimizing inventory management to enhance operational efficiency and boost sales. By evaluating key metrics such as sales trends, inventory-to-sales ratios, seasonal patterns, and the impact of promotions, the project aims to provide actionable insights for better inventory forecasting and stock management. The goal is to reduce overstocking, prevent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stockouts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and ultimately improve revenue and customer satisfaction across various product categories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54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1600" b="1" dirty="0" smtClean="0"/>
              <a:t>Conclusion</a:t>
            </a:r>
            <a:r>
              <a:rPr lang="en-US" sz="1600" b="1" dirty="0" smtClean="0"/>
              <a:t>:</a:t>
            </a:r>
            <a:br>
              <a:rPr lang="en-US" sz="1600" b="1" dirty="0" smtClean="0"/>
            </a:b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dirty="0" smtClean="0"/>
              <a:t>The data reveals consistent sales across regions and categories, with seasonal trends and minimal weather impact on sales. Furniture and Groceries are the highest revenue-generating categories, while slow-moving products could benefit from promotions. Discounts show a small effect on sales, suggesting other factors should be prioritized for inventory management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/>
              <a:t>Tips to Improve Inventory</a:t>
            </a:r>
            <a:r>
              <a:rPr lang="en-US" sz="1600" b="1" dirty="0" smtClean="0"/>
              <a:t>:</a:t>
            </a:r>
            <a:br>
              <a:rPr lang="en-US" sz="1600" b="1" dirty="0" smtClean="0"/>
            </a:b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Optimize Stock Levels</a:t>
            </a:r>
            <a:r>
              <a:rPr lang="en-US" sz="1600" dirty="0" smtClean="0"/>
              <a:t>: Align inventory with actual sales data to prevent overstocking and </a:t>
            </a:r>
            <a:r>
              <a:rPr lang="en-US" sz="1600" dirty="0" err="1" smtClean="0"/>
              <a:t>stockouts</a:t>
            </a:r>
            <a:r>
              <a:rPr lang="en-US" sz="1600" dirty="0" smtClean="0"/>
              <a:t>, particularly in high-revenue categories like Furniture and Groceries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/>
              <a:t>Focus on Slow-Moving Products</a:t>
            </a:r>
            <a:r>
              <a:rPr lang="en-US" sz="1600" dirty="0" smtClean="0"/>
              <a:t>: Implement targeted promotions and discounts for slow-moving products to clear excess inventory and improve turnover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/>
              <a:t>Adjust Seasonal Stocking</a:t>
            </a:r>
            <a:r>
              <a:rPr lang="en-US" sz="1600" dirty="0" smtClean="0"/>
              <a:t>: Plan inventory according to seasonal trends, ensuring that stock levels are sufficient for peak seasons like Autumn and Winter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/>
              <a:t>Monitor Competitor Pricing</a:t>
            </a:r>
            <a:r>
              <a:rPr lang="en-US" sz="1600" dirty="0" smtClean="0"/>
              <a:t>: Regularly compare your pricing with competitors and adjust discounts or promotions to remain competitive without sacrificing profitability.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The problem it solves is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inefficient inventory management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which can lead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to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overstocking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stockouts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and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inaccurate demand forecasting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This project aims to:</a:t>
            </a: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Optimize Inventory Levels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By analyzing historical sales data, seasonal trends, and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regional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performance, it helps ensure that inventory levels are aligned with actual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demand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reducing excess stock and minimizing the risk of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stockouts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Improve Forecasting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The project uses data-driven insights to enhance demand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forecasting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allowing businesses to predict inventory needs more accurately and avoid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overstocking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understocking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Increase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Revenue and Reduce Costs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By optimizing stock levels and improving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restocking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strategies, the project aims to enhance revenue by ensuring high-demand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products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are always available while reducing costs associated with excessive inventory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storage.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In essence, the project helps businesses streamline their inventory management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process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leading to cost savings, improved sales performance, and better overall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operational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efficiency.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24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Arial Black" pitchFamily="34" charset="0"/>
              </a:rPr>
              <a:t>Objectives</a:t>
            </a:r>
          </a:p>
          <a:p>
            <a:pPr>
              <a:buNone/>
            </a:pPr>
            <a:endParaRPr lang="en-US" sz="2400" dirty="0" smtClean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Category-Wise Inventory Summary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Category-Wise Inventory to sale ratio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Regional Inventory Insights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Monthly sales trends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Identify Fast-Moving Products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Identify Slow-Moving Products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Overstock Analysis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Stock out Risk Analysis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Seasonal Trends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Holiday/Promotion Impact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Weather Condition Analysis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Competitor Price Analysis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Discount Effectiveness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Total Revenue by Category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 Category-Wise Inventory Summary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pic>
        <p:nvPicPr>
          <p:cNvPr id="4" name="Picture 3" descr="1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14400"/>
            <a:ext cx="4359897" cy="1905000"/>
          </a:xfrm>
          <a:prstGeom prst="rect">
            <a:avLst/>
          </a:prstGeom>
        </p:spPr>
      </p:pic>
      <p:pic>
        <p:nvPicPr>
          <p:cNvPr id="5" name="Picture 4" descr="1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00400"/>
            <a:ext cx="4191000" cy="1400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Category-Wise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Inventory to sale ratio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pic>
        <p:nvPicPr>
          <p:cNvPr id="4" name="Content Placeholder 3" descr="2q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838200"/>
            <a:ext cx="5334000" cy="2450756"/>
          </a:xfrm>
        </p:spPr>
      </p:pic>
      <p:pic>
        <p:nvPicPr>
          <p:cNvPr id="5" name="Picture 4" descr="2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81400"/>
            <a:ext cx="4688224" cy="1287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5029200"/>
            <a:ext cx="716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Reducing the inventory-to-sales ratio from </a:t>
            </a:r>
            <a:r>
              <a:rPr lang="en-US" sz="1600" b="1" dirty="0" smtClean="0"/>
              <a:t>2 to 1.6</a:t>
            </a:r>
            <a:r>
              <a:rPr lang="en-US" sz="1600" dirty="0" smtClean="0"/>
              <a:t> represents a </a:t>
            </a:r>
            <a:r>
              <a:rPr lang="en-US" sz="1600" b="1" dirty="0" smtClean="0"/>
              <a:t>20% reduction</a:t>
            </a:r>
            <a:r>
              <a:rPr lang="en-US" sz="1600" dirty="0" smtClean="0"/>
              <a:t>, improving inventory efficiency while maintaining alignment with sales demand. This reduction minimizes holding costs, optimizes cash flow, and reduces the risk of overstock. It's a strategic move to balance cost savings with customer demand fulfillment.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Regional Inventory Insights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029200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The number of total products and units sold is very similar across all regions, suggesting </a:t>
            </a:r>
            <a:r>
              <a:rPr lang="en-US" sz="1600" dirty="0" smtClean="0"/>
              <a:t>  a </a:t>
            </a:r>
            <a:r>
              <a:rPr lang="en-US" sz="1600" dirty="0" smtClean="0"/>
              <a:t>balanced distribution of demand and supply.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The </a:t>
            </a:r>
            <a:r>
              <a:rPr lang="en-US" sz="1600" b="1" dirty="0" smtClean="0"/>
              <a:t>East region</a:t>
            </a:r>
            <a:r>
              <a:rPr lang="en-US" sz="1600" dirty="0" smtClean="0"/>
              <a:t> holds the highest inventory level (5,051,345) despite having similar total products and units sold as the other regions. This could indicate overstocking or slower inventory turnover in the East.</a:t>
            </a:r>
            <a:endParaRPr lang="en-US" sz="1600" dirty="0"/>
          </a:p>
        </p:txBody>
      </p:sp>
      <p:pic>
        <p:nvPicPr>
          <p:cNvPr id="9" name="Picture 8" descr="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4691744" cy="1981200"/>
          </a:xfrm>
          <a:prstGeom prst="rect">
            <a:avLst/>
          </a:prstGeom>
        </p:spPr>
      </p:pic>
      <p:pic>
        <p:nvPicPr>
          <p:cNvPr id="10" name="Picture 9" descr="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3429000"/>
            <a:ext cx="4046481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Monthly sales trends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4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4366487" cy="5410200"/>
          </a:xfrm>
          <a:prstGeom prst="rect">
            <a:avLst/>
          </a:prstGeom>
        </p:spPr>
      </p:pic>
      <p:pic>
        <p:nvPicPr>
          <p:cNvPr id="5" name="Picture 4" descr="4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848434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Monthly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sales trends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6868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 </a:t>
            </a:r>
            <a:r>
              <a:rPr lang="en-US" sz="1600" b="1" dirty="0" smtClean="0"/>
              <a:t>Volatility </a:t>
            </a:r>
            <a:r>
              <a:rPr lang="en-US" sz="1600" b="1" dirty="0" smtClean="0"/>
              <a:t>in Monthly Changes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   There </a:t>
            </a:r>
            <a:r>
              <a:rPr lang="en-US" sz="1600" dirty="0" smtClean="0"/>
              <a:t>are significant fluctuations in month-over-month percentage changes. For </a:t>
            </a:r>
            <a:r>
              <a:rPr lang="en-US" sz="1600" dirty="0" smtClean="0"/>
              <a:t> example:</a:t>
            </a:r>
          </a:p>
          <a:p>
            <a:pPr lvl="1"/>
            <a:r>
              <a:rPr lang="en-US" sz="1600" b="1" dirty="0" smtClean="0"/>
              <a:t>February 2023</a:t>
            </a:r>
            <a:r>
              <a:rPr lang="en-US" sz="1600" dirty="0" smtClean="0"/>
              <a:t>: A sharp drop of </a:t>
            </a:r>
            <a:r>
              <a:rPr lang="en-US" sz="1600" b="1" dirty="0" smtClean="0"/>
              <a:t>-9.03%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b="1" dirty="0" smtClean="0"/>
              <a:t>July 2023</a:t>
            </a:r>
            <a:r>
              <a:rPr lang="en-US" sz="1600" dirty="0" smtClean="0"/>
              <a:t>: A strong increase of </a:t>
            </a:r>
            <a:r>
              <a:rPr lang="en-US" sz="1600" b="1" dirty="0" smtClean="0"/>
              <a:t>7.96%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b="1" dirty="0" smtClean="0"/>
              <a:t>January 2024</a:t>
            </a:r>
            <a:r>
              <a:rPr lang="en-US" sz="1600" dirty="0" smtClean="0"/>
              <a:t>: An extreme decline of </a:t>
            </a:r>
            <a:r>
              <a:rPr lang="en-US" sz="1600" b="1" dirty="0" smtClean="0"/>
              <a:t>-96.83%</a:t>
            </a:r>
            <a:r>
              <a:rPr lang="en-US" sz="1600" dirty="0" smtClean="0"/>
              <a:t>, indicating a potential anomaly or external factor (e.g., operational issues or reporting errors).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/>
              <a:t>Despite the month-to-month fluctuations, the overall trend from </a:t>
            </a:r>
            <a:r>
              <a:rPr lang="en-US" sz="1600" b="1" dirty="0" smtClean="0"/>
              <a:t>2022 to late 2023</a:t>
            </a:r>
            <a:r>
              <a:rPr lang="en-US" sz="1600" dirty="0" smtClean="0"/>
              <a:t> appears relatively stable, with changes typically ranging between </a:t>
            </a:r>
            <a:r>
              <a:rPr lang="en-US" sz="1600" b="1" dirty="0" smtClean="0"/>
              <a:t>-5% and +8%</a:t>
            </a:r>
            <a:r>
              <a:rPr lang="en-US" sz="1600" dirty="0" smtClean="0"/>
              <a:t>, reflecting consistent demand and operations</a:t>
            </a:r>
            <a:r>
              <a:rPr lang="en-US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/>
              <a:t>The drastic drop in </a:t>
            </a:r>
            <a:r>
              <a:rPr lang="en-US" sz="1600" b="1" dirty="0" smtClean="0"/>
              <a:t>January 2024</a:t>
            </a:r>
            <a:r>
              <a:rPr lang="en-US" sz="1600" dirty="0" smtClean="0"/>
              <a:t> is highly unusual. It could indicate an operational disruption, a significant demand drop, or a data issue.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965</Words>
  <Application>Microsoft Office PowerPoint</Application>
  <PresentationFormat>On-screen Show (4:3)</PresentationFormat>
  <Paragraphs>77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Retail store inventory Data Analysis</vt:lpstr>
      <vt:lpstr>Introduction</vt:lpstr>
      <vt:lpstr>Slide 3</vt:lpstr>
      <vt:lpstr>Slide 4</vt:lpstr>
      <vt:lpstr> Category-Wise Inventory Summary </vt:lpstr>
      <vt:lpstr> Category-Wise Inventory to sale ratio </vt:lpstr>
      <vt:lpstr> Regional Inventory Insights </vt:lpstr>
      <vt:lpstr> Monthly sales trends </vt:lpstr>
      <vt:lpstr> Monthly sales trends</vt:lpstr>
      <vt:lpstr> Identify Fast-Moving Products </vt:lpstr>
      <vt:lpstr>Identify Slow-Moving Products </vt:lpstr>
      <vt:lpstr> Overstock Analysis  </vt:lpstr>
      <vt:lpstr> Stock out Risk Analysis </vt:lpstr>
      <vt:lpstr>Seasonal Trends </vt:lpstr>
      <vt:lpstr>Holiday/Promotion Impact </vt:lpstr>
      <vt:lpstr> Weather Condition Analysis</vt:lpstr>
      <vt:lpstr> Competitor Price Analysis</vt:lpstr>
      <vt:lpstr> Discount Effectiveness </vt:lpstr>
      <vt:lpstr> Total Revenue by Category </vt:lpstr>
      <vt:lpstr>Conclusion:  The data reveals consistent sales across regions and categories, with seasonal trends and minimal weather impact on sales. Furniture and Groceries are the highest revenue-generating categories, while slow-moving products could benefit from promotions. Discounts show a small effect on sales, suggesting other factors should be prioritized for inventory management.  Tips to Improve Inventory:  Optimize Stock Levels: Align inventory with actual sales data to prevent overstocking and stockouts, particularly in high-revenue categories like Furniture and Groceries.  Focus on Slow-Moving Products: Implement targeted promotions and discounts for slow-moving products to clear excess inventory and improve turnover.  Adjust Seasonal Stocking: Plan inventory according to seasonal trends, ensuring that stock levels are sufficient for peak seasons like Autumn and Winter.  Monitor Competitor Pricing: Regularly compare your pricing with competitors and adjust discounts or promotions to remain competitive without sacrificing profitability. 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store inventory</dc:title>
  <dc:creator>ASUS</dc:creator>
  <cp:lastModifiedBy>ASUS</cp:lastModifiedBy>
  <cp:revision>45</cp:revision>
  <dcterms:created xsi:type="dcterms:W3CDTF">2006-08-16T00:00:00Z</dcterms:created>
  <dcterms:modified xsi:type="dcterms:W3CDTF">2024-12-15T07:54:38Z</dcterms:modified>
</cp:coreProperties>
</file>