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embeddedFontLst>
    <p:embeddedFont>
      <p:font typeface="Lato" panose="020F0502020204030203" pitchFamily="34" charset="77"/>
      <p:regular r:id="rId40"/>
      <p:bold r:id="rId41"/>
      <p:italic r:id="rId42"/>
      <p:boldItalic r:id="rId43"/>
    </p:embeddedFont>
    <p:embeddedFont>
      <p:font typeface="Raleway" panose="020B0503030101060003" pitchFamily="34" charset="77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/>
    <p:restoredTop sz="94274"/>
  </p:normalViewPr>
  <p:slideViewPr>
    <p:cSldViewPr snapToGrid="0">
      <p:cViewPr varScale="1">
        <p:scale>
          <a:sx n="150" d="100"/>
          <a:sy n="150" d="100"/>
        </p:scale>
        <p:origin x="160" y="3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d064d127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d064d127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d064d127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d064d127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a6bde42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a6bde42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a6bde42d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a6bde42d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a6bde42d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a6bde42d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a6bde42d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a6bde42d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a6bde42d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a6bde42d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a6bde42d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a6bde42d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a6bde42d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a6bde42d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a6bde42d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a6bde42d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c74168fa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c74168fa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e149681c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e149681c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e149681c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e149681c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d8e9d5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d8e9d5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d8e9d501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d8e9d501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d8e9d501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d8e9d501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d8e9d501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d8e9d501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d8e9d501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d8e9d501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d8e9d501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d8e9d501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d8e9d501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d8e9d501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d8e9d501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d8e9d501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c74168fa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c74168fa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d8e9d501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d8e9d501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d8e9d501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d8e9d501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d8e9d501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d8e9d501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d8e9d501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d8e9d501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d8e9d501e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d8e9d501e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d8e9d501e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d8e9d501e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d8e9d501e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d8e9d501e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d8e9d501e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d8e9d501e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c74168fa1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c74168fa1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c74168fa1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c74168fa1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c74168fa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c74168fa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c74168fa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c74168fa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d064d12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d064d12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d064d127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d064d127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Internet Programming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Session 1: HTML &amp; CSS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727650" y="562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Styling: </a:t>
            </a:r>
            <a:r>
              <a:rPr lang="en-GB">
                <a:solidFill>
                  <a:srgbClr val="9A9B99"/>
                </a:solidFill>
              </a:rPr>
              <a:t>text-transformation</a:t>
            </a:r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xfrm>
            <a:off x="503713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2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.upper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text-transform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uppercase</a:t>
            </a:r>
            <a:endParaRPr sz="1200" b="1">
              <a:solidFill>
                <a:srgbClr val="C7444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2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text-transform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lowercase</a:t>
            </a:r>
            <a:endParaRPr sz="1200" b="1">
              <a:solidFill>
                <a:srgbClr val="C7444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2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.capitalize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text-transform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capitalize</a:t>
            </a:r>
            <a:endParaRPr sz="1200" b="1">
              <a:solidFill>
                <a:srgbClr val="C7444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4753788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en-GB" sz="12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 style=</a:t>
            </a:r>
            <a:r>
              <a:rPr lang="en-GB" sz="1200" b="1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"text-align: center"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en-GB" sz="12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Internet Programming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&lt;p</a:t>
            </a:r>
            <a:r>
              <a:rPr lang="en-GB" sz="12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lang="en-GB" sz="1200" b="1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"upper"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2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This is a uppercase text.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&lt;p</a:t>
            </a:r>
            <a:r>
              <a:rPr lang="en-GB" sz="12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lang="en-GB" sz="1200" b="1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"lower"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2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This is A LowerCase text.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&lt;p</a:t>
            </a:r>
            <a:r>
              <a:rPr lang="en-GB" sz="12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lang="en-GB" sz="1200" b="1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"capitalize"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2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This is a capitalized text.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1560275" y="1708350"/>
            <a:ext cx="2449800" cy="288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1517475" y="2793625"/>
            <a:ext cx="2449800" cy="288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1560275" y="3921700"/>
            <a:ext cx="2718900" cy="288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727800" y="5656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1733550"/>
            <a:ext cx="5372100" cy="1676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727650" y="562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Styling: </a:t>
            </a:r>
            <a:r>
              <a:rPr lang="en-GB" sz="1800">
                <a:solidFill>
                  <a:srgbClr val="9A9B99"/>
                </a:solidFill>
              </a:rPr>
              <a:t>Indentation, Spacing, Direction and Line Height</a:t>
            </a:r>
            <a:endParaRPr sz="1800">
              <a:solidFill>
                <a:srgbClr val="9A9B99"/>
              </a:solidFill>
            </a:endParaRPr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1"/>
          </p:nvPr>
        </p:nvSpPr>
        <p:spPr>
          <a:xfrm>
            <a:off x="503713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900" b="1" dirty="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-GB" sz="9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9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font-family</a:t>
            </a:r>
            <a:r>
              <a:rPr lang="en-GB" sz="9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900" b="1" dirty="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Arial</a:t>
            </a:r>
            <a:r>
              <a:rPr lang="en-GB" sz="9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00" b="1" dirty="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Helvetica</a:t>
            </a:r>
            <a:r>
              <a:rPr lang="en-GB" sz="9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00" b="1" dirty="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sans-serif</a:t>
            </a:r>
            <a:r>
              <a:rPr lang="en-GB" sz="9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9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900" b="1" dirty="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-GB" sz="9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letter-spacing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 dirty="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9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900" b="1" dirty="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9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text-indent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 dirty="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en-GB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GB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line-height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1.5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GB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word-spacing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 dirty="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GB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 b="1" dirty="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1"/>
          </p:nvPr>
        </p:nvSpPr>
        <p:spPr>
          <a:xfrm>
            <a:off x="4753788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&lt;h1</a:t>
            </a:r>
            <a:r>
              <a:rPr lang="en-GB" sz="9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 style=</a:t>
            </a:r>
            <a:r>
              <a:rPr lang="en-GB" sz="900" b="1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"text-align: center"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9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Indentation,</a:t>
            </a: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Spacing, Direction and Line Height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9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&lt;p</a:t>
            </a:r>
            <a:r>
              <a:rPr lang="en-GB" sz="9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 style=</a:t>
            </a:r>
            <a:r>
              <a:rPr lang="en-GB" sz="900" b="1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"text-align: justify"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8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</a:t>
            </a:r>
            <a:endParaRPr sz="800"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9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&lt;p&gt; </a:t>
            </a:r>
            <a:endParaRPr sz="9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0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bdo</a:t>
            </a:r>
            <a:r>
              <a:rPr lang="en-GB" sz="10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 dir=</a:t>
            </a:r>
            <a:r>
              <a:rPr lang="en-GB" sz="1000" b="1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"rtl"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9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This is a paragraph text, intended to be displayed right to left.</a:t>
            </a:r>
            <a:endParaRPr sz="900"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0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&lt;/bdo&gt;</a:t>
            </a:r>
            <a:r>
              <a:rPr lang="en-GB" sz="10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    &lt;/p&gt;</a:t>
            </a:r>
            <a:endParaRPr sz="10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1222075" y="2283450"/>
            <a:ext cx="2449800" cy="288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1222075" y="2969700"/>
            <a:ext cx="2449800" cy="821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727800" y="5656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1436624"/>
            <a:ext cx="5372100" cy="227025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>
            <a:spLocks noGrp="1"/>
          </p:cNvSpPr>
          <p:nvPr>
            <p:ph type="title"/>
          </p:nvPr>
        </p:nvSpPr>
        <p:spPr>
          <a:xfrm>
            <a:off x="727650" y="562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Styling: </a:t>
            </a:r>
            <a:r>
              <a:rPr lang="en-GB">
                <a:solidFill>
                  <a:srgbClr val="9A9B99"/>
                </a:solidFill>
              </a:rPr>
              <a:t>Links</a:t>
            </a:r>
            <a:endParaRPr>
              <a:solidFill>
                <a:srgbClr val="9A9B99"/>
              </a:solidFill>
            </a:endParaRPr>
          </a:p>
        </p:txBody>
      </p:sp>
      <p:sp>
        <p:nvSpPr>
          <p:cNvPr id="181" name="Google Shape;181;p26"/>
          <p:cNvSpPr txBox="1">
            <a:spLocks noGrp="1"/>
          </p:cNvSpPr>
          <p:nvPr>
            <p:ph type="body" idx="1"/>
          </p:nvPr>
        </p:nvSpPr>
        <p:spPr>
          <a:xfrm>
            <a:off x="503713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aliceblue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9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2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:link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2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:active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chocolate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2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:visited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chocolate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2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:hover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2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darkslategrey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26"/>
          <p:cNvSpPr txBox="1">
            <a:spLocks noGrp="1"/>
          </p:cNvSpPr>
          <p:nvPr>
            <p:ph type="body" idx="1"/>
          </p:nvPr>
        </p:nvSpPr>
        <p:spPr>
          <a:xfrm>
            <a:off x="4753788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en-GB" sz="9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Styling Links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9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endParaRPr sz="9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  &lt;a</a:t>
            </a:r>
            <a:r>
              <a:rPr lang="en-GB" sz="9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 href=</a:t>
            </a:r>
            <a:r>
              <a:rPr lang="en-GB" sz="900" b="1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"https://www.google.com"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9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visit google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sz="9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9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26"/>
          <p:cNvSpPr/>
          <p:nvPr/>
        </p:nvSpPr>
        <p:spPr>
          <a:xfrm>
            <a:off x="1555850" y="2343350"/>
            <a:ext cx="2620500" cy="288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6"/>
          <p:cNvSpPr/>
          <p:nvPr/>
        </p:nvSpPr>
        <p:spPr>
          <a:xfrm>
            <a:off x="1555850" y="3203400"/>
            <a:ext cx="2620500" cy="288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6"/>
          <p:cNvSpPr/>
          <p:nvPr/>
        </p:nvSpPr>
        <p:spPr>
          <a:xfrm>
            <a:off x="1266625" y="3817950"/>
            <a:ext cx="2910000" cy="288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727800" y="5656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1722650"/>
            <a:ext cx="2657475" cy="1104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2" name="Google Shape;19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3125" y="1717888"/>
            <a:ext cx="2400300" cy="11144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>
            <a:spLocks noGrp="1"/>
          </p:cNvSpPr>
          <p:nvPr>
            <p:ph type="title"/>
          </p:nvPr>
        </p:nvSpPr>
        <p:spPr>
          <a:xfrm>
            <a:off x="727650" y="562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Styling: </a:t>
            </a:r>
            <a:r>
              <a:rPr lang="en-GB">
                <a:solidFill>
                  <a:srgbClr val="9A9B99"/>
                </a:solidFill>
              </a:rPr>
              <a:t>Links as Button</a:t>
            </a:r>
            <a:endParaRPr>
              <a:solidFill>
                <a:srgbClr val="9A9B99"/>
              </a:solidFill>
            </a:endParaRPr>
          </a:p>
        </p:txBody>
      </p:sp>
      <p:sp>
        <p:nvSpPr>
          <p:cNvPr id="198" name="Google Shape;198;p28"/>
          <p:cNvSpPr txBox="1">
            <a:spLocks noGrp="1"/>
          </p:cNvSpPr>
          <p:nvPr>
            <p:ph type="body" idx="1"/>
          </p:nvPr>
        </p:nvSpPr>
        <p:spPr>
          <a:xfrm>
            <a:off x="503713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9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:link</a:t>
            </a: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9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:visited</a:t>
            </a: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1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1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white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GB" sz="11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1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black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GB" sz="11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1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1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solid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>
                <a:solidFill>
                  <a:srgbClr val="9872A2"/>
                </a:solidFill>
                <a:latin typeface="Courier New"/>
                <a:ea typeface="Courier New"/>
                <a:cs typeface="Courier New"/>
                <a:sym typeface="Courier New"/>
              </a:rPr>
              <a:t>rgb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1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41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1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GB" sz="11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1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1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1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GB" sz="11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text-align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1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GB" sz="11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text-decoration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1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GB" sz="11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1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inline-block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9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9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:hover</a:t>
            </a: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9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:active</a:t>
            </a: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100" b="1">
                <a:solidFill>
                  <a:srgbClr val="9872A2"/>
                </a:solidFill>
                <a:latin typeface="Courier New"/>
                <a:ea typeface="Courier New"/>
                <a:cs typeface="Courier New"/>
                <a:sym typeface="Courier New"/>
              </a:rPr>
              <a:t>rgb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1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41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1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GB" sz="11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1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white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9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28"/>
          <p:cNvSpPr txBox="1">
            <a:spLocks noGrp="1"/>
          </p:cNvSpPr>
          <p:nvPr>
            <p:ph type="body" idx="1"/>
          </p:nvPr>
        </p:nvSpPr>
        <p:spPr>
          <a:xfrm>
            <a:off x="4753788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en-GB" sz="9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Styling Links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9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endParaRPr sz="9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  &lt;a</a:t>
            </a:r>
            <a:r>
              <a:rPr lang="en-GB" sz="9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 href=</a:t>
            </a:r>
            <a:r>
              <a:rPr lang="en-GB" sz="900" b="1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"https://www.google.com"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9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visit google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sz="9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9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28"/>
          <p:cNvSpPr/>
          <p:nvPr/>
        </p:nvSpPr>
        <p:spPr>
          <a:xfrm>
            <a:off x="608875" y="1733531"/>
            <a:ext cx="3676200" cy="1686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608875" y="3808325"/>
            <a:ext cx="3676200" cy="923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727800" y="5656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1617500"/>
            <a:ext cx="3898350" cy="13265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8" name="Google Shape;20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625" y="3296513"/>
            <a:ext cx="3876675" cy="1257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>
            <a:spLocks noGrp="1"/>
          </p:cNvSpPr>
          <p:nvPr>
            <p:ph type="title"/>
          </p:nvPr>
        </p:nvSpPr>
        <p:spPr>
          <a:xfrm>
            <a:off x="727650" y="562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Styling: </a:t>
            </a:r>
            <a:r>
              <a:rPr lang="en-GB">
                <a:solidFill>
                  <a:srgbClr val="9A9B99"/>
                </a:solidFill>
              </a:rPr>
              <a:t>Lists</a:t>
            </a:r>
            <a:endParaRPr>
              <a:solidFill>
                <a:srgbClr val="9A9B99"/>
              </a:solidFill>
            </a:endParaRPr>
          </a:p>
        </p:txBody>
      </p:sp>
      <p:sp>
        <p:nvSpPr>
          <p:cNvPr id="214" name="Google Shape;214;p30"/>
          <p:cNvSpPr txBox="1">
            <a:spLocks noGrp="1"/>
          </p:cNvSpPr>
          <p:nvPr>
            <p:ph type="body" idx="1"/>
          </p:nvPr>
        </p:nvSpPr>
        <p:spPr>
          <a:xfrm>
            <a:off x="503713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200" b="1" dirty="0" err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border-left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 dirty="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GB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 dirty="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solid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 dirty="0" err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slategray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</a:t>
            </a:r>
            <a:r>
              <a:rPr lang="en-GB" sz="1200" b="1" dirty="0" err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 dirty="0" err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antiquewhite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list-style-type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 dirty="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 dirty="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 dirty="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200" b="1" dirty="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 dirty="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 dirty="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30"/>
          <p:cNvSpPr txBox="1">
            <a:spLocks noGrp="1"/>
          </p:cNvSpPr>
          <p:nvPr>
            <p:ph type="body" idx="1"/>
          </p:nvPr>
        </p:nvSpPr>
        <p:spPr>
          <a:xfrm>
            <a:off x="4753788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-GB" sz="12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Lorem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-GB" sz="12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Ipsum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-GB" sz="12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Dolor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-GB" sz="12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Odor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-GB" sz="12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Dim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30"/>
          <p:cNvSpPr/>
          <p:nvPr/>
        </p:nvSpPr>
        <p:spPr>
          <a:xfrm>
            <a:off x="967075" y="1678350"/>
            <a:ext cx="3226500" cy="1146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1051975" y="3611475"/>
            <a:ext cx="2790000" cy="342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>
            <a:spLocks noGrp="1"/>
          </p:cNvSpPr>
          <p:nvPr>
            <p:ph type="title"/>
          </p:nvPr>
        </p:nvSpPr>
        <p:spPr>
          <a:xfrm>
            <a:off x="727800" y="5656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1595550"/>
            <a:ext cx="6162675" cy="21812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562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web site/web application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379300"/>
            <a:ext cx="7688700" cy="29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A website is a collection of static styled pages which are hosted at a server.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A web application is fully dynamic group of functionalities hosted at the server.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-GB"/>
              <a:t>Client Side: HTML, CSS, Javascript, JQuery etc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-GB"/>
              <a:t>Server Side: Java, PHP, ASP etc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5544"/>
          <a:stretch/>
        </p:blipFill>
        <p:spPr>
          <a:xfrm>
            <a:off x="1737450" y="2376450"/>
            <a:ext cx="4730299" cy="23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727650" y="562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Styling: </a:t>
            </a:r>
            <a:r>
              <a:rPr lang="en-GB">
                <a:solidFill>
                  <a:srgbClr val="9A9B99"/>
                </a:solidFill>
              </a:rPr>
              <a:t>Lists- Box Type</a:t>
            </a:r>
            <a:endParaRPr>
              <a:solidFill>
                <a:srgbClr val="9A9B99"/>
              </a:solidFill>
            </a:endParaRPr>
          </a:p>
        </p:txBody>
      </p:sp>
      <p:sp>
        <p:nvSpPr>
          <p:cNvPr id="229" name="Google Shape;229;p32"/>
          <p:cNvSpPr txBox="1">
            <a:spLocks noGrp="1"/>
          </p:cNvSpPr>
          <p:nvPr>
            <p:ph type="body" idx="1"/>
          </p:nvPr>
        </p:nvSpPr>
        <p:spPr>
          <a:xfrm>
            <a:off x="503713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200" b="1" dirty="0" err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list-style-type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 dirty="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 dirty="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0px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 dirty="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 dirty="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solid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			 </a:t>
            </a:r>
            <a:r>
              <a:rPr lang="en-GB" sz="1200" b="1" dirty="0" err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lightslategray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 dirty="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 dirty="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 dirty="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border-bottom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 dirty="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 dirty="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solid	 	 </a:t>
            </a:r>
            <a:r>
              <a:rPr lang="en-GB" sz="1200" b="1" dirty="0" err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lightgray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 dirty="0" err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 dirty="0" err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-GB" sz="1200" b="1" dirty="0" err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:last-child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border-bottom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 dirty="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none;</a:t>
            </a:r>
            <a:endParaRPr sz="1200" b="1" dirty="0">
              <a:solidFill>
                <a:srgbClr val="C7444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Google Shape;230;p32"/>
          <p:cNvSpPr txBox="1">
            <a:spLocks noGrp="1"/>
          </p:cNvSpPr>
          <p:nvPr>
            <p:ph type="body" idx="1"/>
          </p:nvPr>
        </p:nvSpPr>
        <p:spPr>
          <a:xfrm>
            <a:off x="4753788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Lorem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Ipsum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Dolor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Odor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Dim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p32"/>
          <p:cNvSpPr/>
          <p:nvPr/>
        </p:nvSpPr>
        <p:spPr>
          <a:xfrm>
            <a:off x="967075" y="1735665"/>
            <a:ext cx="3226500" cy="86601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2"/>
          <p:cNvSpPr/>
          <p:nvPr/>
        </p:nvSpPr>
        <p:spPr>
          <a:xfrm>
            <a:off x="967075" y="3166534"/>
            <a:ext cx="3226500" cy="80419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2"/>
          <p:cNvSpPr/>
          <p:nvPr/>
        </p:nvSpPr>
        <p:spPr>
          <a:xfrm>
            <a:off x="967075" y="4484776"/>
            <a:ext cx="3226500" cy="31532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>
            <a:spLocks noGrp="1"/>
          </p:cNvSpPr>
          <p:nvPr>
            <p:ph type="title"/>
          </p:nvPr>
        </p:nvSpPr>
        <p:spPr>
          <a:xfrm>
            <a:off x="727800" y="5656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1598492"/>
            <a:ext cx="6162675" cy="263979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>
            <a:spLocks noGrp="1"/>
          </p:cNvSpPr>
          <p:nvPr>
            <p:ph type="title"/>
          </p:nvPr>
        </p:nvSpPr>
        <p:spPr>
          <a:xfrm>
            <a:off x="727650" y="562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Styling: </a:t>
            </a:r>
            <a:r>
              <a:rPr lang="en-GB">
                <a:solidFill>
                  <a:srgbClr val="9A9B99"/>
                </a:solidFill>
              </a:rPr>
              <a:t>Table- basic borders</a:t>
            </a:r>
            <a:endParaRPr>
              <a:solidFill>
                <a:srgbClr val="9A9B99"/>
              </a:solidFill>
            </a:endParaRPr>
          </a:p>
        </p:txBody>
      </p:sp>
      <p:sp>
        <p:nvSpPr>
          <p:cNvPr id="245" name="Google Shape;245;p34"/>
          <p:cNvSpPr txBox="1">
            <a:spLocks noGrp="1"/>
          </p:cNvSpPr>
          <p:nvPr>
            <p:ph type="body" idx="1"/>
          </p:nvPr>
        </p:nvSpPr>
        <p:spPr>
          <a:xfrm>
            <a:off x="503713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solid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black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34"/>
          <p:cNvSpPr txBox="1">
            <a:spLocks noGrp="1"/>
          </p:cNvSpPr>
          <p:nvPr>
            <p:ph type="body" idx="1"/>
          </p:nvPr>
        </p:nvSpPr>
        <p:spPr>
          <a:xfrm>
            <a:off x="4753788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&lt;h2&gt;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Basic Border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&lt;/h2&gt;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Tea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34"/>
          <p:cNvSpPr/>
          <p:nvPr/>
        </p:nvSpPr>
        <p:spPr>
          <a:xfrm>
            <a:off x="1266625" y="2590797"/>
            <a:ext cx="2909700" cy="30027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>
            <a:spLocks noGrp="1"/>
          </p:cNvSpPr>
          <p:nvPr>
            <p:ph type="title"/>
          </p:nvPr>
        </p:nvSpPr>
        <p:spPr>
          <a:xfrm>
            <a:off x="727800" y="5656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pic>
        <p:nvPicPr>
          <p:cNvPr id="253" name="Google Shape;2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1663950"/>
            <a:ext cx="1571625" cy="13620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727650" y="562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Styling: </a:t>
            </a:r>
            <a:r>
              <a:rPr lang="en-GB">
                <a:solidFill>
                  <a:srgbClr val="9A9B99"/>
                </a:solidFill>
              </a:rPr>
              <a:t>Table- border collapse</a:t>
            </a:r>
            <a:endParaRPr>
              <a:solidFill>
                <a:srgbClr val="9A9B99"/>
              </a:solidFill>
            </a:endParaRPr>
          </a:p>
        </p:txBody>
      </p:sp>
      <p:sp>
        <p:nvSpPr>
          <p:cNvPr id="259" name="Google Shape;259;p36"/>
          <p:cNvSpPr txBox="1">
            <a:spLocks noGrp="1"/>
          </p:cNvSpPr>
          <p:nvPr>
            <p:ph type="body" idx="1"/>
          </p:nvPr>
        </p:nvSpPr>
        <p:spPr>
          <a:xfrm>
            <a:off x="503713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border-collapse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collapse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36"/>
          <p:cNvSpPr txBox="1">
            <a:spLocks noGrp="1"/>
          </p:cNvSpPr>
          <p:nvPr>
            <p:ph type="body" idx="1"/>
          </p:nvPr>
        </p:nvSpPr>
        <p:spPr>
          <a:xfrm>
            <a:off x="4753788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&lt;h2&gt;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Border Collapse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&lt;/h2&gt;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Tea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p36"/>
          <p:cNvSpPr/>
          <p:nvPr/>
        </p:nvSpPr>
        <p:spPr>
          <a:xfrm>
            <a:off x="1300850" y="2031998"/>
            <a:ext cx="2909700" cy="28603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>
            <a:spLocks noGrp="1"/>
          </p:cNvSpPr>
          <p:nvPr>
            <p:ph type="title"/>
          </p:nvPr>
        </p:nvSpPr>
        <p:spPr>
          <a:xfrm>
            <a:off x="727800" y="5656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pic>
        <p:nvPicPr>
          <p:cNvPr id="267" name="Google Shape;26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1997121"/>
            <a:ext cx="3448050" cy="214338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>
            <a:spLocks noGrp="1"/>
          </p:cNvSpPr>
          <p:nvPr>
            <p:ph type="title"/>
          </p:nvPr>
        </p:nvSpPr>
        <p:spPr>
          <a:xfrm>
            <a:off x="727650" y="562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Styling: </a:t>
            </a:r>
            <a:r>
              <a:rPr lang="en-GB">
                <a:solidFill>
                  <a:srgbClr val="9A9B99"/>
                </a:solidFill>
              </a:rPr>
              <a:t>Table- border outline</a:t>
            </a:r>
            <a:endParaRPr>
              <a:solidFill>
                <a:srgbClr val="9A9B99"/>
              </a:solidFill>
            </a:endParaRPr>
          </a:p>
        </p:txBody>
      </p:sp>
      <p:sp>
        <p:nvSpPr>
          <p:cNvPr id="273" name="Google Shape;273;p38"/>
          <p:cNvSpPr txBox="1">
            <a:spLocks noGrp="1"/>
          </p:cNvSpPr>
          <p:nvPr>
            <p:ph type="body" idx="1"/>
          </p:nvPr>
        </p:nvSpPr>
        <p:spPr>
          <a:xfrm>
            <a:off x="503713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border-collapse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collapse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solid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black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p38"/>
          <p:cNvSpPr txBox="1">
            <a:spLocks noGrp="1"/>
          </p:cNvSpPr>
          <p:nvPr>
            <p:ph type="body" idx="1"/>
          </p:nvPr>
        </p:nvSpPr>
        <p:spPr>
          <a:xfrm>
            <a:off x="4753788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&lt;h2&gt;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Border Outline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&lt;/h2&gt;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Tea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38"/>
          <p:cNvSpPr/>
          <p:nvPr/>
        </p:nvSpPr>
        <p:spPr>
          <a:xfrm>
            <a:off x="1300850" y="2057400"/>
            <a:ext cx="2909700" cy="49293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>
            <a:spLocks noGrp="1"/>
          </p:cNvSpPr>
          <p:nvPr>
            <p:ph type="title"/>
          </p:nvPr>
        </p:nvSpPr>
        <p:spPr>
          <a:xfrm>
            <a:off x="727800" y="5656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pic>
        <p:nvPicPr>
          <p:cNvPr id="281" name="Google Shape;2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2012098"/>
            <a:ext cx="2926575" cy="19478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>
            <a:spLocks noGrp="1"/>
          </p:cNvSpPr>
          <p:nvPr>
            <p:ph type="title"/>
          </p:nvPr>
        </p:nvSpPr>
        <p:spPr>
          <a:xfrm>
            <a:off x="727650" y="562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Styling: </a:t>
            </a:r>
            <a:r>
              <a:rPr lang="en-GB">
                <a:solidFill>
                  <a:srgbClr val="9A9B99"/>
                </a:solidFill>
              </a:rPr>
              <a:t>Table- sizing</a:t>
            </a:r>
            <a:endParaRPr>
              <a:solidFill>
                <a:srgbClr val="9A9B99"/>
              </a:solidFill>
            </a:endParaRPr>
          </a:p>
        </p:txBody>
      </p:sp>
      <p:sp>
        <p:nvSpPr>
          <p:cNvPr id="287" name="Google Shape;287;p40"/>
          <p:cNvSpPr txBox="1">
            <a:spLocks noGrp="1"/>
          </p:cNvSpPr>
          <p:nvPr>
            <p:ph type="body" idx="1"/>
          </p:nvPr>
        </p:nvSpPr>
        <p:spPr>
          <a:xfrm>
            <a:off x="503713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solid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black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text-align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border-collapse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collapse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 vertical-align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8" name="Google Shape;288;p40"/>
          <p:cNvSpPr txBox="1">
            <a:spLocks noGrp="1"/>
          </p:cNvSpPr>
          <p:nvPr>
            <p:ph type="body" idx="1"/>
          </p:nvPr>
        </p:nvSpPr>
        <p:spPr>
          <a:xfrm>
            <a:off x="4753788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&lt;h2&gt;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Table Sizing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&lt;/h2&gt;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Tea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Google Shape;289;p40"/>
          <p:cNvSpPr/>
          <p:nvPr/>
        </p:nvSpPr>
        <p:spPr>
          <a:xfrm>
            <a:off x="1300850" y="2105325"/>
            <a:ext cx="2909700" cy="607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40"/>
          <p:cNvSpPr/>
          <p:nvPr/>
        </p:nvSpPr>
        <p:spPr>
          <a:xfrm>
            <a:off x="1300850" y="3348775"/>
            <a:ext cx="2909700" cy="416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40"/>
          <p:cNvSpPr/>
          <p:nvPr/>
        </p:nvSpPr>
        <p:spPr>
          <a:xfrm>
            <a:off x="1300850" y="4356150"/>
            <a:ext cx="2909700" cy="47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>
            <a:spLocks noGrp="1"/>
          </p:cNvSpPr>
          <p:nvPr>
            <p:ph type="title"/>
          </p:nvPr>
        </p:nvSpPr>
        <p:spPr>
          <a:xfrm>
            <a:off x="727800" y="5656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pic>
        <p:nvPicPr>
          <p:cNvPr id="297" name="Google Shape;29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1918250"/>
            <a:ext cx="6076950" cy="2581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7650" y="562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Sample html page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1379300"/>
            <a:ext cx="7688700" cy="29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!DOCTYPE</a:t>
            </a:r>
            <a:r>
              <a:rPr lang="en-GB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html</a:t>
            </a: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Page Title</a:t>
            </a: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/title</a:t>
            </a: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&lt;!-- Links to external elements --&gt;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/head</a:t>
            </a: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content of the document......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/body</a:t>
            </a: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>
            <a:spLocks noGrp="1"/>
          </p:cNvSpPr>
          <p:nvPr>
            <p:ph type="title"/>
          </p:nvPr>
        </p:nvSpPr>
        <p:spPr>
          <a:xfrm>
            <a:off x="727650" y="562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Styling: </a:t>
            </a:r>
            <a:r>
              <a:rPr lang="en-GB">
                <a:solidFill>
                  <a:srgbClr val="9A9B99"/>
                </a:solidFill>
              </a:rPr>
              <a:t>Table- padding</a:t>
            </a:r>
            <a:endParaRPr>
              <a:solidFill>
                <a:srgbClr val="9A9B99"/>
              </a:solidFill>
            </a:endParaRPr>
          </a:p>
        </p:txBody>
      </p:sp>
      <p:sp>
        <p:nvSpPr>
          <p:cNvPr id="303" name="Google Shape;303;p42"/>
          <p:cNvSpPr txBox="1">
            <a:spLocks noGrp="1"/>
          </p:cNvSpPr>
          <p:nvPr>
            <p:ph type="body" idx="1"/>
          </p:nvPr>
        </p:nvSpPr>
        <p:spPr>
          <a:xfrm>
            <a:off x="503713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solid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lightgray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text-align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border-collapse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collapse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42"/>
          <p:cNvSpPr txBox="1">
            <a:spLocks noGrp="1"/>
          </p:cNvSpPr>
          <p:nvPr>
            <p:ph type="body" idx="1"/>
          </p:nvPr>
        </p:nvSpPr>
        <p:spPr>
          <a:xfrm>
            <a:off x="4753788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&lt;h2&gt;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Table Padding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&lt;/h2&gt;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Tea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42"/>
          <p:cNvSpPr/>
          <p:nvPr/>
        </p:nvSpPr>
        <p:spPr>
          <a:xfrm>
            <a:off x="1300850" y="1716175"/>
            <a:ext cx="2909700" cy="607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2"/>
          <p:cNvSpPr/>
          <p:nvPr/>
        </p:nvSpPr>
        <p:spPr>
          <a:xfrm>
            <a:off x="1300850" y="3120175"/>
            <a:ext cx="2909700" cy="47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2"/>
          <p:cNvSpPr/>
          <p:nvPr/>
        </p:nvSpPr>
        <p:spPr>
          <a:xfrm>
            <a:off x="1300850" y="4459525"/>
            <a:ext cx="2909700" cy="322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>
            <a:spLocks noGrp="1"/>
          </p:cNvSpPr>
          <p:nvPr>
            <p:ph type="title"/>
          </p:nvPr>
        </p:nvSpPr>
        <p:spPr>
          <a:xfrm>
            <a:off x="727800" y="5656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pic>
        <p:nvPicPr>
          <p:cNvPr id="313" name="Google Shape;31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1742200"/>
            <a:ext cx="5248275" cy="2447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727650" y="562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Styling: </a:t>
            </a:r>
            <a:r>
              <a:rPr lang="en-GB">
                <a:solidFill>
                  <a:srgbClr val="9A9B99"/>
                </a:solidFill>
              </a:rPr>
              <a:t>Table- hover</a:t>
            </a:r>
            <a:endParaRPr>
              <a:solidFill>
                <a:srgbClr val="9A9B99"/>
              </a:solidFill>
            </a:endParaRPr>
          </a:p>
        </p:txBody>
      </p:sp>
      <p:sp>
        <p:nvSpPr>
          <p:cNvPr id="319" name="Google Shape;319;p44"/>
          <p:cNvSpPr txBox="1">
            <a:spLocks noGrp="1"/>
          </p:cNvSpPr>
          <p:nvPr>
            <p:ph type="body" idx="1"/>
          </p:nvPr>
        </p:nvSpPr>
        <p:spPr>
          <a:xfrm>
            <a:off x="503713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-GB" sz="1200" dirty="0" err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:hover</a:t>
            </a:r>
            <a:r>
              <a:rPr lang="en-GB" sz="1200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{ 				</a:t>
            </a:r>
            <a:r>
              <a:rPr lang="en-GB" sz="1200" dirty="0" err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-GB" sz="1200" dirty="0" err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200" dirty="0" err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whitesmoke</a:t>
            </a:r>
            <a:r>
              <a:rPr lang="en-GB" sz="1200" dirty="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 dirty="0">
              <a:solidFill>
                <a:srgbClr val="C7444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44"/>
          <p:cNvSpPr txBox="1">
            <a:spLocks noGrp="1"/>
          </p:cNvSpPr>
          <p:nvPr>
            <p:ph type="body" idx="1"/>
          </p:nvPr>
        </p:nvSpPr>
        <p:spPr>
          <a:xfrm>
            <a:off x="4753788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&lt;h2&gt;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Table Padding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&lt;/h2&gt;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Tea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Google Shape;321;p44"/>
          <p:cNvSpPr/>
          <p:nvPr/>
        </p:nvSpPr>
        <p:spPr>
          <a:xfrm>
            <a:off x="1300850" y="1716175"/>
            <a:ext cx="2909700" cy="30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"/>
          <p:cNvSpPr txBox="1">
            <a:spLocks noGrp="1"/>
          </p:cNvSpPr>
          <p:nvPr>
            <p:ph type="title"/>
          </p:nvPr>
        </p:nvSpPr>
        <p:spPr>
          <a:xfrm>
            <a:off x="727800" y="5656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pic>
        <p:nvPicPr>
          <p:cNvPr id="327" name="Google Shape;32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1879625"/>
            <a:ext cx="5172075" cy="24193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>
            <a:spLocks noGrp="1"/>
          </p:cNvSpPr>
          <p:nvPr>
            <p:ph type="title"/>
          </p:nvPr>
        </p:nvSpPr>
        <p:spPr>
          <a:xfrm>
            <a:off x="727650" y="562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Styling: </a:t>
            </a:r>
            <a:r>
              <a:rPr lang="en-GB">
                <a:solidFill>
                  <a:srgbClr val="9A9B99"/>
                </a:solidFill>
              </a:rPr>
              <a:t>Table- striped rows</a:t>
            </a:r>
            <a:endParaRPr>
              <a:solidFill>
                <a:srgbClr val="9A9B99"/>
              </a:solidFill>
            </a:endParaRPr>
          </a:p>
        </p:txBody>
      </p:sp>
      <p:sp>
        <p:nvSpPr>
          <p:cNvPr id="333" name="Google Shape;333;p46"/>
          <p:cNvSpPr txBox="1">
            <a:spLocks noGrp="1"/>
          </p:cNvSpPr>
          <p:nvPr>
            <p:ph type="body" idx="1"/>
          </p:nvPr>
        </p:nvSpPr>
        <p:spPr>
          <a:xfrm>
            <a:off x="503713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border-collapse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collapse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text-align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-GB" sz="1200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:nth-child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even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2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gainsboro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Google Shape;334;p46"/>
          <p:cNvSpPr txBox="1">
            <a:spLocks noGrp="1"/>
          </p:cNvSpPr>
          <p:nvPr>
            <p:ph type="body" idx="1"/>
          </p:nvPr>
        </p:nvSpPr>
        <p:spPr>
          <a:xfrm>
            <a:off x="4753788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&lt;h2&gt;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Table Striped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&lt;/h2&gt;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 sz="9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9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  <a:endParaRPr sz="9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  <a:endParaRPr sz="9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9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9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Tea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9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9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9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9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9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9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9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9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Hot Chocolate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9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9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9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p46"/>
          <p:cNvSpPr/>
          <p:nvPr/>
        </p:nvSpPr>
        <p:spPr>
          <a:xfrm>
            <a:off x="1300850" y="1716175"/>
            <a:ext cx="2909700" cy="607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46"/>
          <p:cNvSpPr/>
          <p:nvPr/>
        </p:nvSpPr>
        <p:spPr>
          <a:xfrm>
            <a:off x="1300850" y="3154043"/>
            <a:ext cx="2909700" cy="47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46"/>
          <p:cNvSpPr/>
          <p:nvPr/>
        </p:nvSpPr>
        <p:spPr>
          <a:xfrm>
            <a:off x="1300850" y="4459525"/>
            <a:ext cx="2909700" cy="322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"/>
          <p:cNvSpPr txBox="1">
            <a:spLocks noGrp="1"/>
          </p:cNvSpPr>
          <p:nvPr>
            <p:ph type="title"/>
          </p:nvPr>
        </p:nvSpPr>
        <p:spPr>
          <a:xfrm>
            <a:off x="727800" y="5656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pic>
        <p:nvPicPr>
          <p:cNvPr id="343" name="Google Shape;34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1655450"/>
            <a:ext cx="6477000" cy="2819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"/>
          <p:cNvSpPr txBox="1">
            <a:spLocks noGrp="1"/>
          </p:cNvSpPr>
          <p:nvPr>
            <p:ph type="title"/>
          </p:nvPr>
        </p:nvSpPr>
        <p:spPr>
          <a:xfrm>
            <a:off x="727650" y="562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Styling: </a:t>
            </a:r>
            <a:r>
              <a:rPr lang="en-GB">
                <a:solidFill>
                  <a:srgbClr val="9A9B99"/>
                </a:solidFill>
              </a:rPr>
              <a:t>Image</a:t>
            </a:r>
            <a:endParaRPr>
              <a:solidFill>
                <a:srgbClr val="9A9B99"/>
              </a:solidFill>
            </a:endParaRPr>
          </a:p>
        </p:txBody>
      </p:sp>
      <p:sp>
        <p:nvSpPr>
          <p:cNvPr id="349" name="Google Shape;349;p48"/>
          <p:cNvSpPr txBox="1">
            <a:spLocks noGrp="1"/>
          </p:cNvSpPr>
          <p:nvPr>
            <p:ph type="body" idx="1"/>
          </p:nvPr>
        </p:nvSpPr>
        <p:spPr>
          <a:xfrm>
            <a:off x="503713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.rounded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border-radius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.circle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border-radius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0" name="Google Shape;350;p48"/>
          <p:cNvSpPr txBox="1">
            <a:spLocks noGrp="1"/>
          </p:cNvSpPr>
          <p:nvPr>
            <p:ph type="body" idx="1"/>
          </p:nvPr>
        </p:nvSpPr>
        <p:spPr>
          <a:xfrm>
            <a:off x="4753788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Styling Images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&lt;img</a:t>
            </a:r>
            <a:r>
              <a:rPr lang="en-GB" sz="1200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lang="en-GB" sz="1200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"rounded"</a:t>
            </a:r>
            <a:r>
              <a:rPr lang="en-GB" sz="1200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 src=</a:t>
            </a:r>
            <a:r>
              <a:rPr lang="en-GB" sz="1200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"images/image.jpg"</a:t>
            </a:r>
            <a:r>
              <a:rPr lang="en-GB" sz="1200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 alt=</a:t>
            </a:r>
            <a:r>
              <a:rPr lang="en-GB" sz="1200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"image"</a:t>
            </a:r>
            <a:r>
              <a:rPr lang="en-GB" sz="1200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 width=</a:t>
            </a:r>
            <a:r>
              <a:rPr lang="en-GB" sz="1200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"300"</a:t>
            </a:r>
            <a:r>
              <a:rPr lang="en-GB" sz="1200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 height=</a:t>
            </a:r>
            <a:r>
              <a:rPr lang="en-GB" sz="1200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"190"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&lt;img</a:t>
            </a:r>
            <a:r>
              <a:rPr lang="en-GB" sz="1200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lang="en-GB" sz="1200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"circle"</a:t>
            </a:r>
            <a:r>
              <a:rPr lang="en-GB" sz="1200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 src=</a:t>
            </a:r>
            <a:r>
              <a:rPr lang="en-GB" sz="1200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"images/image.jpg"</a:t>
            </a:r>
            <a:r>
              <a:rPr lang="en-GB" sz="1200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 alt=</a:t>
            </a:r>
            <a:r>
              <a:rPr lang="en-GB" sz="1200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"image"</a:t>
            </a:r>
            <a:r>
              <a:rPr lang="en-GB" sz="1200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 width=</a:t>
            </a:r>
            <a:r>
              <a:rPr lang="en-GB" sz="1200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"250"</a:t>
            </a:r>
            <a:r>
              <a:rPr lang="en-GB" sz="1200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 height=</a:t>
            </a:r>
            <a:r>
              <a:rPr lang="en-GB" sz="1200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"200"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Google Shape;351;p48"/>
          <p:cNvSpPr/>
          <p:nvPr/>
        </p:nvSpPr>
        <p:spPr>
          <a:xfrm>
            <a:off x="1300850" y="1716175"/>
            <a:ext cx="2909700" cy="294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8"/>
          <p:cNvSpPr/>
          <p:nvPr/>
        </p:nvSpPr>
        <p:spPr>
          <a:xfrm>
            <a:off x="1300850" y="2794950"/>
            <a:ext cx="2909700" cy="294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9"/>
          <p:cNvSpPr txBox="1">
            <a:spLocks noGrp="1"/>
          </p:cNvSpPr>
          <p:nvPr>
            <p:ph type="title"/>
          </p:nvPr>
        </p:nvSpPr>
        <p:spPr>
          <a:xfrm>
            <a:off x="727800" y="5656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pic>
        <p:nvPicPr>
          <p:cNvPr id="358" name="Google Shape;35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1390150"/>
            <a:ext cx="7324725" cy="34861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7650" y="562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Styling: </a:t>
            </a:r>
            <a:r>
              <a:rPr lang="en-GB">
                <a:solidFill>
                  <a:srgbClr val="9A9B99"/>
                </a:solidFill>
              </a:rPr>
              <a:t>font and colors</a:t>
            </a:r>
            <a:endParaRPr>
              <a:solidFill>
                <a:srgbClr val="9A9B99"/>
              </a:solidFill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503713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lang="en-GB" sz="1200" b="1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DOCTYPE html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font-family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Arial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Helvetica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,		  </a:t>
            </a:r>
            <a:r>
              <a:rPr lang="en-GB" sz="12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sans-serif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       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2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whitesmoke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>
                <a:solidFill>
                  <a:srgbClr val="8080FF"/>
                </a:solidFill>
                <a:latin typeface="Courier New"/>
                <a:ea typeface="Courier New"/>
                <a:cs typeface="Courier New"/>
                <a:sym typeface="Courier New"/>
              </a:rPr>
              <a:t>#000080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text-align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 b="1"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4753788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9A9B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en-GB" sz="12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Internet Programming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-GB" sz="12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This is a paragraph text.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27800" y="5656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413" y="1575950"/>
            <a:ext cx="5819775" cy="30384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7650" y="562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Styling: </a:t>
            </a:r>
            <a:r>
              <a:rPr lang="en-GB">
                <a:solidFill>
                  <a:srgbClr val="9A9B99"/>
                </a:solidFill>
              </a:rPr>
              <a:t>margin and padding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503713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 b="1" dirty="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000" b="1" dirty="0" err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-GB" sz="1000" b="1" dirty="0" err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000" b="1" dirty="0" err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whitesmoke</a:t>
            </a:r>
            <a:r>
              <a:rPr lang="en-GB" sz="10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endParaRPr sz="10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000" b="1" dirty="0" err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GB" sz="10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000" b="1" dirty="0">
                <a:solidFill>
                  <a:srgbClr val="8080FF"/>
                </a:solidFill>
                <a:latin typeface="Courier New"/>
                <a:ea typeface="Courier New"/>
                <a:cs typeface="Courier New"/>
                <a:sym typeface="Courier New"/>
              </a:rPr>
              <a:t>#000080</a:t>
            </a:r>
            <a:r>
              <a:rPr lang="en-GB" sz="10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0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text-align</a:t>
            </a:r>
            <a:r>
              <a:rPr lang="en-GB" sz="10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000" b="1" dirty="0" err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en-GB" sz="10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padding-top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 dirty="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padding-bottom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 dirty="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 b="1" dirty="0"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4753788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en-GB" sz="10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000" b="1" dirty="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0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0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-IN" sz="10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IN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margin-top</a:t>
            </a:r>
            <a:r>
              <a:rPr lang="en-IN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IN" sz="1200" b="1" dirty="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en-IN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IN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margin-left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 dirty="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en-GB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00" b="1" dirty="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948650" y="2671875"/>
            <a:ext cx="2268900" cy="575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149850" y="1996650"/>
            <a:ext cx="2268900" cy="575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727800" y="5656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625" y="1419475"/>
            <a:ext cx="7391400" cy="3124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727650" y="562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Styling: </a:t>
            </a:r>
            <a:r>
              <a:rPr lang="en-GB">
                <a:solidFill>
                  <a:srgbClr val="9A9B99"/>
                </a:solidFill>
              </a:rPr>
              <a:t>text-decoration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503713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 dirty="0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.under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text-decoration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 dirty="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underline</a:t>
            </a:r>
            <a:endParaRPr sz="1200" b="1" dirty="0">
              <a:solidFill>
                <a:srgbClr val="C7444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 dirty="0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.over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text-decoration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 dirty="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overline</a:t>
            </a:r>
            <a:endParaRPr sz="1200" b="1" dirty="0">
              <a:solidFill>
                <a:srgbClr val="C7444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 dirty="0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.through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text-decoration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 dirty="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line-through</a:t>
            </a:r>
            <a:endParaRPr sz="1200" b="1" dirty="0">
              <a:solidFill>
                <a:srgbClr val="C7444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4753788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en-GB" sz="12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 style=</a:t>
            </a:r>
            <a:r>
              <a:rPr lang="en-GB" sz="1200" b="1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"text-align: center"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en-GB" sz="12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Internet Programming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&lt;p</a:t>
            </a:r>
            <a:r>
              <a:rPr lang="en-GB" sz="12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lang="en-GB" sz="1200" b="1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"under"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2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This is a underlined text.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&lt;p</a:t>
            </a:r>
            <a:r>
              <a:rPr lang="en-GB" sz="12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lang="en-GB" sz="1200" b="1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"over"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2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This is a overlined text.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&lt;p</a:t>
            </a:r>
            <a:r>
              <a:rPr lang="en-GB" sz="12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lang="en-GB" sz="1200" b="1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"through"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2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This is a line through text.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1560275" y="1708350"/>
            <a:ext cx="2449800" cy="288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1517475" y="2793625"/>
            <a:ext cx="2449800" cy="288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1560275" y="3921700"/>
            <a:ext cx="2718900" cy="288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27800" y="5656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788" y="1824074"/>
            <a:ext cx="7876725" cy="21807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1961</Words>
  <Application>Microsoft Macintosh PowerPoint</Application>
  <PresentationFormat>On-screen Show (16:9)</PresentationFormat>
  <Paragraphs>406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Raleway</vt:lpstr>
      <vt:lpstr>Lato</vt:lpstr>
      <vt:lpstr>Arial</vt:lpstr>
      <vt:lpstr>Courier New</vt:lpstr>
      <vt:lpstr>Streamline</vt:lpstr>
      <vt:lpstr>Introduction to Internet Programming</vt:lpstr>
      <vt:lpstr>What is a web site/web application</vt:lpstr>
      <vt:lpstr>A Sample html page</vt:lpstr>
      <vt:lpstr>Basic Styling: font and colors</vt:lpstr>
      <vt:lpstr>Output</vt:lpstr>
      <vt:lpstr>Basic Styling: margin and padding</vt:lpstr>
      <vt:lpstr>Output</vt:lpstr>
      <vt:lpstr>Basic Styling: text-decoration</vt:lpstr>
      <vt:lpstr>Output</vt:lpstr>
      <vt:lpstr>Basic Styling: text-transformation</vt:lpstr>
      <vt:lpstr>Output</vt:lpstr>
      <vt:lpstr>Basic Styling: Indentation, Spacing, Direction and Line Height</vt:lpstr>
      <vt:lpstr>Output</vt:lpstr>
      <vt:lpstr>Basic Styling: Links</vt:lpstr>
      <vt:lpstr>Output</vt:lpstr>
      <vt:lpstr>Basic Styling: Links as Button</vt:lpstr>
      <vt:lpstr>Output</vt:lpstr>
      <vt:lpstr>Basic Styling: Lists</vt:lpstr>
      <vt:lpstr>Output</vt:lpstr>
      <vt:lpstr>Basic Styling: Lists- Box Type</vt:lpstr>
      <vt:lpstr>Output</vt:lpstr>
      <vt:lpstr>Basic Styling: Table- basic borders</vt:lpstr>
      <vt:lpstr>Output</vt:lpstr>
      <vt:lpstr>Basic Styling: Table- border collapse</vt:lpstr>
      <vt:lpstr>Output</vt:lpstr>
      <vt:lpstr>Basic Styling: Table- border outline</vt:lpstr>
      <vt:lpstr>Output</vt:lpstr>
      <vt:lpstr>Basic Styling: Table- sizing</vt:lpstr>
      <vt:lpstr>Output</vt:lpstr>
      <vt:lpstr>Basic Styling: Table- padding</vt:lpstr>
      <vt:lpstr>Output</vt:lpstr>
      <vt:lpstr>Basic Styling: Table- hover</vt:lpstr>
      <vt:lpstr>Output</vt:lpstr>
      <vt:lpstr>Basic Styling: Table- striped rows</vt:lpstr>
      <vt:lpstr>Output</vt:lpstr>
      <vt:lpstr>Basic Styling: Image</vt:lpstr>
      <vt:lpstr>Output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Internet Programming</dc:title>
  <cp:lastModifiedBy>Microsoft Office User</cp:lastModifiedBy>
  <cp:revision>9</cp:revision>
  <dcterms:modified xsi:type="dcterms:W3CDTF">2019-06-15T04:32:45Z</dcterms:modified>
</cp:coreProperties>
</file>