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35"/>
  </p:notesMasterIdLst>
  <p:handoutMasterIdLst>
    <p:handoutMasterId r:id="rId36"/>
  </p:handoutMasterIdLst>
  <p:sldIdLst>
    <p:sldId id="256" r:id="rId2"/>
    <p:sldId id="257" r:id="rId3"/>
    <p:sldId id="280" r:id="rId4"/>
    <p:sldId id="286" r:id="rId5"/>
    <p:sldId id="293" r:id="rId6"/>
    <p:sldId id="258" r:id="rId7"/>
    <p:sldId id="264" r:id="rId8"/>
    <p:sldId id="282" r:id="rId9"/>
    <p:sldId id="289" r:id="rId10"/>
    <p:sldId id="294" r:id="rId11"/>
    <p:sldId id="259" r:id="rId12"/>
    <p:sldId id="277" r:id="rId13"/>
    <p:sldId id="281" r:id="rId14"/>
    <p:sldId id="284" r:id="rId15"/>
    <p:sldId id="269" r:id="rId16"/>
    <p:sldId id="270" r:id="rId17"/>
    <p:sldId id="287" r:id="rId18"/>
    <p:sldId id="296" r:id="rId19"/>
    <p:sldId id="266" r:id="rId20"/>
    <p:sldId id="278" r:id="rId21"/>
    <p:sldId id="279" r:id="rId22"/>
    <p:sldId id="283" r:id="rId23"/>
    <p:sldId id="267" r:id="rId24"/>
    <p:sldId id="268" r:id="rId25"/>
    <p:sldId id="276" r:id="rId26"/>
    <p:sldId id="273" r:id="rId27"/>
    <p:sldId id="272" r:id="rId28"/>
    <p:sldId id="288" r:id="rId29"/>
    <p:sldId id="295" r:id="rId30"/>
    <p:sldId id="261" r:id="rId31"/>
    <p:sldId id="290" r:id="rId32"/>
    <p:sldId id="291" r:id="rId33"/>
    <p:sldId id="292" r:id="rId34"/>
  </p:sldIdLst>
  <p:sldSz cx="12192000" cy="6858000"/>
  <p:notesSz cx="6858000" cy="9144000"/>
  <p:defaultTextStyle>
    <a:defPPr rtl="0">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178CDF-07C9-4776-F267-779AB830E017}" v="2611" dt="2024-04-14T18:22:16.509"/>
    <p1510:client id="{1FDF6662-66F6-A2F9-0A71-2D79BF594F88}" v="1479" dt="2024-04-14T13:41:26.230"/>
    <p1510:client id="{1FE753B0-0504-A210-0E56-7F16E19F0C8A}" v="1089" dt="2024-04-14T18:17:49.291"/>
    <p1510:client id="{2999B4C7-B780-E3C3-F376-008C0D21F36D}" v="34" dt="2024-04-13T05:59:17.730"/>
    <p1510:client id="{3B6DF7AA-AB64-2145-230E-E254187E2D97}" v="525" dt="2024-04-13T14:36:21.168"/>
    <p1510:client id="{7B2A484B-192B-DC6E-02FE-B1CE1428E7B0}" v="195" dt="2024-04-14T06:34:11.723"/>
    <p1510:client id="{AAD13E7D-AF35-5BBA-DCF1-4EFF04B025D5}" v="483" dt="2024-04-14T07:18:21.457"/>
    <p1510:client id="{AC390CCA-7650-BAE5-DDBA-50981AC0E59A}" v="50" dt="2024-04-13T20:47:37.543"/>
    <p1510:client id="{BA7A7344-51D5-37AF-B12E-1EE136A97F99}" v="291" dt="2024-04-13T18:40:18.460"/>
    <p1510:client id="{BEBEFBB2-27C6-07D9-DFB3-027D2BB6474B}" v="133" dt="2024-04-13T05:19:04.490"/>
    <p1510:client id="{FF6F4871-B7A1-FBE8-C4DB-199E4F799243}" v="862" dt="2024-04-14T11:08:51.8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BA3248A-FCBA-4538-91BB-8EA1C8C575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2EDCFD71-1B38-4263-B845-13ED0170C90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5D02A6-1DEC-41EB-81A1-F35E40B39432}" type="datetime1">
              <a:rPr lang="en-GB" smtClean="0"/>
              <a:t>23/08/2024</a:t>
            </a:fld>
            <a:endParaRPr lang="en-GB"/>
          </a:p>
        </p:txBody>
      </p:sp>
      <p:sp>
        <p:nvSpPr>
          <p:cNvPr id="4" name="Footer Placeholder 3">
            <a:extLst>
              <a:ext uri="{FF2B5EF4-FFF2-40B4-BE49-F238E27FC236}">
                <a16:creationId xmlns:a16="http://schemas.microsoft.com/office/drawing/2014/main" id="{5944538B-F3ED-44C7-B9D3-4566ABB9783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6DD54B66-A131-4DAC-BEFE-11AFA7521B4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6F95C10-1B97-4631-BBA9-B116D8CE397C}" type="slidenum">
              <a:rPr lang="en-GB" smtClean="0"/>
              <a:t>‹#›</a:t>
            </a:fld>
            <a:endParaRPr lang="en-GB"/>
          </a:p>
        </p:txBody>
      </p:sp>
    </p:spTree>
    <p:extLst>
      <p:ext uri="{BB962C8B-B14F-4D97-AF65-F5344CB8AC3E}">
        <p14:creationId xmlns:p14="http://schemas.microsoft.com/office/powerpoint/2010/main" val="172439257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057704-6EDB-46AC-8852-2827E769FDB2}" type="datetime1">
              <a:rPr lang="en-GB" smtClean="0"/>
              <a:pPr/>
              <a:t>23/08/2024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8DB08D-32FE-4C56-95DB-2741485080A6}" type="slidenum">
              <a:rPr lang="en-GB" noProof="0" smtClean="0"/>
              <a:t>‹#›</a:t>
            </a:fld>
            <a:endParaRPr lang="en-GB" noProof="0"/>
          </a:p>
        </p:txBody>
      </p:sp>
    </p:spTree>
    <p:extLst>
      <p:ext uri="{BB962C8B-B14F-4D97-AF65-F5344CB8AC3E}">
        <p14:creationId xmlns:p14="http://schemas.microsoft.com/office/powerpoint/2010/main" val="133030388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BD8DB08D-32FE-4C56-95DB-2741485080A6}" type="slidenum">
              <a:rPr lang="en-GB" smtClean="0"/>
              <a:t>1</a:t>
            </a:fld>
            <a:endParaRPr lang="en-GB"/>
          </a:p>
        </p:txBody>
      </p:sp>
    </p:spTree>
    <p:extLst>
      <p:ext uri="{BB962C8B-B14F-4D97-AF65-F5344CB8AC3E}">
        <p14:creationId xmlns:p14="http://schemas.microsoft.com/office/powerpoint/2010/main" val="7825881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rtlCol="0" anchor="b"/>
          <a:lstStyle>
            <a:lvl1pPr>
              <a:defRPr sz="5400"/>
            </a:lvl1pPr>
          </a:lstStyle>
          <a:p>
            <a:pPr rtl="0"/>
            <a:r>
              <a:rPr lang="en-GB" noProof="0"/>
              <a:t>Click to edit Master title style</a:t>
            </a:r>
          </a:p>
        </p:txBody>
      </p:sp>
      <p:sp>
        <p:nvSpPr>
          <p:cNvPr id="3" name="Subtitle 2"/>
          <p:cNvSpPr>
            <a:spLocks noGrp="1"/>
          </p:cNvSpPr>
          <p:nvPr>
            <p:ph type="subTitle" idx="1"/>
          </p:nvPr>
        </p:nvSpPr>
        <p:spPr bwMode="gray">
          <a:xfrm>
            <a:off x="1154955" y="4777380"/>
            <a:ext cx="8825658" cy="861420"/>
          </a:xfrm>
        </p:spPr>
        <p:txBody>
          <a:bodyPr rtlCol="0"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n-GB" noProof="0"/>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rtlCol="0" anchor="t"/>
          <a:lstStyle>
            <a:lvl1pPr algn="l">
              <a:defRPr b="0" i="0">
                <a:solidFill>
                  <a:schemeClr val="bg1">
                    <a:alpha val="60000"/>
                  </a:schemeClr>
                </a:solidFill>
              </a:defRPr>
            </a:lvl1pPr>
          </a:lstStyle>
          <a:p>
            <a:pPr rtl="0"/>
            <a:fld id="{7A92D7B5-060E-4D44-811A-B518BD881B18}" type="datetime1">
              <a:rPr lang="en-GB" noProof="0" smtClean="0"/>
              <a:t>23/08/2024</a:t>
            </a:fld>
            <a:endParaRPr lang="en-GB" noProof="0"/>
          </a:p>
        </p:txBody>
      </p:sp>
      <p:sp>
        <p:nvSpPr>
          <p:cNvPr id="5" name="Footer Placeholder 4"/>
          <p:cNvSpPr>
            <a:spLocks noGrp="1"/>
          </p:cNvSpPr>
          <p:nvPr>
            <p:ph type="ftr" sz="quarter" idx="11"/>
          </p:nvPr>
        </p:nvSpPr>
        <p:spPr bwMode="gray">
          <a:xfrm rot="5400000">
            <a:off x="8951976" y="3227832"/>
            <a:ext cx="3859795" cy="304801"/>
          </a:xfrm>
        </p:spPr>
        <p:txBody>
          <a:bodyPr rtlCol="0"/>
          <a:lstStyle>
            <a:lvl1pPr>
              <a:defRPr b="0" i="0">
                <a:solidFill>
                  <a:schemeClr val="bg1">
                    <a:alpha val="60000"/>
                  </a:schemeClr>
                </a:solidFill>
              </a:defRPr>
            </a:lvl1pPr>
          </a:lstStyle>
          <a:p>
            <a:pPr rtl="0"/>
            <a:r>
              <a:rPr lang="en-GB" noProof="0"/>
              <a:t>EE675 - INTRODUCTION TO REINFORCEMENT LEARNING</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rtlCol="0"/>
          <a:lstStyle/>
          <a:p>
            <a:pPr rtl="0"/>
            <a:fld id="{D57F1E4F-1CFF-5643-939E-217C01CDF565}" type="slidenum">
              <a:rPr lang="en-GB" noProof="0" smtClean="0"/>
              <a:pPr rtl="0"/>
              <a:t>‹#›</a:t>
            </a:fld>
            <a:endParaRPr lang="en-GB" noProof="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rtlCol="0" anchor="b">
            <a:normAutofit/>
          </a:bodyPr>
          <a:lstStyle>
            <a:lvl1pPr algn="l">
              <a:defRPr sz="2400" b="0"/>
            </a:lvl1pPr>
          </a:lstStyle>
          <a:p>
            <a:pPr rtl="0"/>
            <a:r>
              <a:rPr lang="en-GB" noProof="0"/>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GB" noProof="0"/>
              <a:t>Click icon to add picture</a:t>
            </a:r>
          </a:p>
        </p:txBody>
      </p:sp>
      <p:sp>
        <p:nvSpPr>
          <p:cNvPr id="4" name="Text Placeholder 3"/>
          <p:cNvSpPr>
            <a:spLocks noGrp="1"/>
          </p:cNvSpPr>
          <p:nvPr>
            <p:ph type="body" sz="half" idx="2" hasCustomPrompt="1"/>
          </p:nvPr>
        </p:nvSpPr>
        <p:spPr>
          <a:xfrm>
            <a:off x="1154954" y="5536665"/>
            <a:ext cx="8825658" cy="493712"/>
          </a:xfrm>
        </p:spPr>
        <p:txBody>
          <a:bodyPr rtlCol="0">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Edit Master text styles</a:t>
            </a:r>
          </a:p>
        </p:txBody>
      </p:sp>
      <p:sp>
        <p:nvSpPr>
          <p:cNvPr id="5" name="Date Placeholder 4"/>
          <p:cNvSpPr>
            <a:spLocks noGrp="1"/>
          </p:cNvSpPr>
          <p:nvPr>
            <p:ph type="dt" sz="half" idx="10"/>
          </p:nvPr>
        </p:nvSpPr>
        <p:spPr/>
        <p:txBody>
          <a:bodyPr rtlCol="0"/>
          <a:lstStyle/>
          <a:p>
            <a:pPr rtl="0"/>
            <a:fld id="{1E02F0F7-D86C-4FC9-AC82-0DCCF787CE69}" type="datetime1">
              <a:rPr lang="en-GB" noProof="0" smtClean="0"/>
              <a:t>23/08/2024</a:t>
            </a:fld>
            <a:endParaRPr lang="en-GB" noProof="0"/>
          </a:p>
        </p:txBody>
      </p:sp>
      <p:sp>
        <p:nvSpPr>
          <p:cNvPr id="6" name="Footer Placeholder 5"/>
          <p:cNvSpPr>
            <a:spLocks noGrp="1"/>
          </p:cNvSpPr>
          <p:nvPr>
            <p:ph type="ftr" sz="quarter" idx="11"/>
          </p:nvPr>
        </p:nvSpPr>
        <p:spPr/>
        <p:txBody>
          <a:bodyPr rtlCol="0"/>
          <a:lstStyle/>
          <a:p>
            <a:pPr rtl="0"/>
            <a:r>
              <a:rPr lang="en-GB" noProof="0"/>
              <a:t>EE675 - INTRODUCTION TO REINFORCEMENT LEARNING</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rtlCol="0"/>
          <a:lstStyle/>
          <a:p>
            <a:pPr rtl="0"/>
            <a:fld id="{D57F1E4F-1CFF-5643-939E-217C01CDF565}" type="slidenum">
              <a:rPr lang="en-GB" noProof="0" smtClean="0"/>
              <a:pPr rtl="0"/>
              <a:t>‹#›</a:t>
            </a:fld>
            <a:endParaRPr lang="en-GB" noProof="0"/>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rtlCol="0"/>
          <a:lstStyle>
            <a:lvl1pPr>
              <a:defRPr sz="4000"/>
            </a:lvl1pPr>
          </a:lstStyle>
          <a:p>
            <a:pPr rtl="0"/>
            <a:r>
              <a:rPr lang="en-GB" noProof="0"/>
              <a:t>Click to edit Master title style</a:t>
            </a:r>
          </a:p>
        </p:txBody>
      </p:sp>
      <p:sp>
        <p:nvSpPr>
          <p:cNvPr id="8" name="Text Placeholder 3"/>
          <p:cNvSpPr>
            <a:spLocks noGrp="1"/>
          </p:cNvSpPr>
          <p:nvPr>
            <p:ph type="body" sz="half" idx="2" hasCustomPrompt="1"/>
          </p:nvPr>
        </p:nvSpPr>
        <p:spPr>
          <a:xfrm>
            <a:off x="1154954" y="3543300"/>
            <a:ext cx="8825659" cy="2476500"/>
          </a:xfrm>
        </p:spPr>
        <p:txBody>
          <a:bodyPr rtlCol="0"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Edit Master text styles</a:t>
            </a:r>
          </a:p>
        </p:txBody>
      </p:sp>
      <p:sp>
        <p:nvSpPr>
          <p:cNvPr id="4" name="Date Placeholder 3"/>
          <p:cNvSpPr>
            <a:spLocks noGrp="1"/>
          </p:cNvSpPr>
          <p:nvPr>
            <p:ph type="dt" sz="half" idx="10"/>
          </p:nvPr>
        </p:nvSpPr>
        <p:spPr/>
        <p:txBody>
          <a:bodyPr rtlCol="0"/>
          <a:lstStyle/>
          <a:p>
            <a:pPr rtl="0"/>
            <a:fld id="{D8DC5E46-5961-4EA7-98EF-1A55899C3BBE}" type="datetime1">
              <a:rPr lang="en-GB" noProof="0" smtClean="0"/>
              <a:t>23/08/2024</a:t>
            </a:fld>
            <a:endParaRPr lang="en-GB" noProof="0"/>
          </a:p>
        </p:txBody>
      </p:sp>
      <p:sp>
        <p:nvSpPr>
          <p:cNvPr id="5" name="Footer Placeholder 4"/>
          <p:cNvSpPr>
            <a:spLocks noGrp="1"/>
          </p:cNvSpPr>
          <p:nvPr>
            <p:ph type="ftr" sz="quarter" idx="11"/>
          </p:nvPr>
        </p:nvSpPr>
        <p:spPr/>
        <p:txBody>
          <a:bodyPr rtlCol="0"/>
          <a:lstStyle/>
          <a:p>
            <a:pPr rtl="0"/>
            <a:r>
              <a:rPr lang="en-GB" noProof="0"/>
              <a:t>EE675 - INTRODUCTION TO REINFORCEMENT LEARNING</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rtlCol="0"/>
          <a:lstStyle/>
          <a:p>
            <a:pPr rtl="0"/>
            <a:fld id="{D57F1E4F-1CFF-5643-939E-217C01CDF565}" type="slidenum">
              <a:rPr lang="en-GB" noProof="0" smtClean="0"/>
              <a:pPr rtl="0"/>
              <a:t>‹#›</a:t>
            </a:fld>
            <a:endParaRPr lang="en-GB" noProof="0"/>
          </a:p>
        </p:txBody>
      </p:sp>
    </p:spTree>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rtl="0"/>
            <a:r>
              <a:rPr lang="en-GB" sz="9600" b="0" i="0" noProof="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rtl="0"/>
            <a:r>
              <a:rPr lang="en-GB" sz="9600" b="0" i="0" noProof="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rtlCol="0"/>
          <a:lstStyle>
            <a:lvl1pPr>
              <a:defRPr sz="4000"/>
            </a:lvl1pPr>
          </a:lstStyle>
          <a:p>
            <a:pPr rtl="0"/>
            <a:r>
              <a:rPr lang="en-GB" noProof="0"/>
              <a:t>Click to edit Master title style</a:t>
            </a:r>
          </a:p>
        </p:txBody>
      </p:sp>
      <p:sp>
        <p:nvSpPr>
          <p:cNvPr id="14" name="Text Placeholder 3"/>
          <p:cNvSpPr>
            <a:spLocks noGrp="1"/>
          </p:cNvSpPr>
          <p:nvPr>
            <p:ph type="body" sz="half" idx="13" hasCustomPrompt="1"/>
          </p:nvPr>
        </p:nvSpPr>
        <p:spPr bwMode="gray">
          <a:xfrm>
            <a:off x="1945945" y="3678766"/>
            <a:ext cx="7731219" cy="342174"/>
          </a:xfrm>
        </p:spPr>
        <p:txBody>
          <a:bodyPr rtlCol="0"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Edit Master text styles</a:t>
            </a:r>
          </a:p>
        </p:txBody>
      </p:sp>
      <p:sp>
        <p:nvSpPr>
          <p:cNvPr id="10" name="Text Placeholder 3"/>
          <p:cNvSpPr>
            <a:spLocks noGrp="1"/>
          </p:cNvSpPr>
          <p:nvPr>
            <p:ph type="body" sz="half" idx="2" hasCustomPrompt="1"/>
          </p:nvPr>
        </p:nvSpPr>
        <p:spPr>
          <a:xfrm>
            <a:off x="1154954" y="5029199"/>
            <a:ext cx="9244897" cy="997857"/>
          </a:xfrm>
        </p:spPr>
        <p:txBody>
          <a:bodyPr rtlCol="0"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Edit Master text styles</a:t>
            </a:r>
          </a:p>
        </p:txBody>
      </p:sp>
      <p:sp>
        <p:nvSpPr>
          <p:cNvPr id="4" name="Date Placeholder 3"/>
          <p:cNvSpPr>
            <a:spLocks noGrp="1"/>
          </p:cNvSpPr>
          <p:nvPr>
            <p:ph type="dt" sz="half" idx="10"/>
          </p:nvPr>
        </p:nvSpPr>
        <p:spPr/>
        <p:txBody>
          <a:bodyPr rtlCol="0"/>
          <a:lstStyle/>
          <a:p>
            <a:pPr rtl="0"/>
            <a:fld id="{2EF471A9-B3A6-4735-9C47-AB4C5F7C0FD5}" type="datetime1">
              <a:rPr lang="en-GB" noProof="0" smtClean="0"/>
              <a:t>23/08/2024</a:t>
            </a:fld>
            <a:endParaRPr lang="en-GB" noProof="0"/>
          </a:p>
        </p:txBody>
      </p:sp>
      <p:sp>
        <p:nvSpPr>
          <p:cNvPr id="5" name="Footer Placeholder 4"/>
          <p:cNvSpPr>
            <a:spLocks noGrp="1"/>
          </p:cNvSpPr>
          <p:nvPr>
            <p:ph type="ftr" sz="quarter" idx="11"/>
          </p:nvPr>
        </p:nvSpPr>
        <p:spPr/>
        <p:txBody>
          <a:bodyPr rtlCol="0"/>
          <a:lstStyle/>
          <a:p>
            <a:pPr rtl="0"/>
            <a:r>
              <a:rPr lang="en-GB" noProof="0"/>
              <a:t>EE675 - INTRODUCTION TO REINFORCEMENT LEARNING</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rtlCol="0"/>
          <a:lstStyle/>
          <a:p>
            <a:pPr rtl="0"/>
            <a:fld id="{D57F1E4F-1CFF-5643-939E-217C01CDF565}" type="slidenum">
              <a:rPr lang="en-GB" noProof="0" smtClean="0"/>
              <a:pPr rtl="0"/>
              <a:t>‹#›</a:t>
            </a:fld>
            <a:endParaRPr lang="en-GB" noProof="0"/>
          </a:p>
        </p:txBody>
      </p:sp>
    </p:spTree>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rtlCol="0" anchor="b"/>
          <a:lstStyle>
            <a:lvl1pPr algn="l">
              <a:defRPr sz="4000" b="0" cap="none"/>
            </a:lvl1pPr>
          </a:lstStyle>
          <a:p>
            <a:pPr rtl="0"/>
            <a:r>
              <a:rPr lang="en-GB" noProof="0"/>
              <a:t>Click to edit Master title style</a:t>
            </a:r>
          </a:p>
        </p:txBody>
      </p:sp>
      <p:sp>
        <p:nvSpPr>
          <p:cNvPr id="3" name="Text Placeholder 2"/>
          <p:cNvSpPr>
            <a:spLocks noGrp="1"/>
          </p:cNvSpPr>
          <p:nvPr>
            <p:ph type="body" idx="1" hasCustomPrompt="1"/>
          </p:nvPr>
        </p:nvSpPr>
        <p:spPr>
          <a:xfrm>
            <a:off x="1154954" y="5024967"/>
            <a:ext cx="8825659" cy="860400"/>
          </a:xfrm>
        </p:spPr>
        <p:txBody>
          <a:bodyPr rtlCol="0"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GB" noProof="0"/>
              <a:t>Edit Master text styles</a:t>
            </a:r>
          </a:p>
        </p:txBody>
      </p:sp>
      <p:sp>
        <p:nvSpPr>
          <p:cNvPr id="4" name="Date Placeholder 3"/>
          <p:cNvSpPr>
            <a:spLocks noGrp="1"/>
          </p:cNvSpPr>
          <p:nvPr>
            <p:ph type="dt" sz="half" idx="10"/>
          </p:nvPr>
        </p:nvSpPr>
        <p:spPr/>
        <p:txBody>
          <a:bodyPr rtlCol="0"/>
          <a:lstStyle/>
          <a:p>
            <a:pPr rtl="0"/>
            <a:fld id="{01AEDE4B-68AA-4ABB-9AD1-7586C442BFB3}" type="datetime1">
              <a:rPr lang="en-GB" noProof="0" smtClean="0"/>
              <a:t>23/08/2024</a:t>
            </a:fld>
            <a:endParaRPr lang="en-GB" noProof="0"/>
          </a:p>
        </p:txBody>
      </p:sp>
      <p:sp>
        <p:nvSpPr>
          <p:cNvPr id="5" name="Footer Placeholder 4"/>
          <p:cNvSpPr>
            <a:spLocks noGrp="1"/>
          </p:cNvSpPr>
          <p:nvPr>
            <p:ph type="ftr" sz="quarter" idx="11"/>
          </p:nvPr>
        </p:nvSpPr>
        <p:spPr/>
        <p:txBody>
          <a:bodyPr rtlCol="0"/>
          <a:lstStyle/>
          <a:p>
            <a:pPr rtl="0"/>
            <a:r>
              <a:rPr lang="en-GB" noProof="0"/>
              <a:t>EE675 - INTRODUCTION TO REINFORCEMENT LEARNING</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rtlCol="0"/>
          <a:lstStyle/>
          <a:p>
            <a:pPr rtl="0"/>
            <a:fld id="{D57F1E4F-1CFF-5643-939E-217C01CDF565}" type="slidenum">
              <a:rPr lang="en-GB" noProof="0" smtClean="0"/>
              <a:pPr rtl="0"/>
              <a:t>‹#›</a:t>
            </a:fld>
            <a:endParaRPr lang="en-GB" noProof="0"/>
          </a:p>
        </p:txBody>
      </p:sp>
    </p:spTree>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rtlCol="0"/>
          <a:lstStyle>
            <a:lvl1pPr>
              <a:defRPr sz="3600"/>
            </a:lvl1pPr>
          </a:lstStyle>
          <a:p>
            <a:pPr rtl="0"/>
            <a:r>
              <a:rPr lang="en-GB" noProof="0"/>
              <a:t>Click to edit Master title style</a:t>
            </a:r>
          </a:p>
        </p:txBody>
      </p:sp>
      <p:sp>
        <p:nvSpPr>
          <p:cNvPr id="3" name="Text Placeholder 2"/>
          <p:cNvSpPr>
            <a:spLocks noGrp="1"/>
          </p:cNvSpPr>
          <p:nvPr>
            <p:ph type="body" idx="1" hasCustomPrompt="1"/>
          </p:nvPr>
        </p:nvSpPr>
        <p:spPr>
          <a:xfrm>
            <a:off x="1154954" y="2603502"/>
            <a:ext cx="3141878" cy="576262"/>
          </a:xfrm>
        </p:spPr>
        <p:txBody>
          <a:bodyPr rtlCol="0"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16" name="Text Placeholder 3"/>
          <p:cNvSpPr>
            <a:spLocks noGrp="1"/>
          </p:cNvSpPr>
          <p:nvPr>
            <p:ph type="body" sz="half" idx="15" hasCustomPrompt="1"/>
          </p:nvPr>
        </p:nvSpPr>
        <p:spPr>
          <a:xfrm>
            <a:off x="1154953" y="3179764"/>
            <a:ext cx="3141879" cy="284729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Edit Master text styles</a:t>
            </a:r>
          </a:p>
        </p:txBody>
      </p:sp>
      <p:sp>
        <p:nvSpPr>
          <p:cNvPr id="5" name="Text Placeholder 4"/>
          <p:cNvSpPr>
            <a:spLocks noGrp="1"/>
          </p:cNvSpPr>
          <p:nvPr>
            <p:ph type="body" sz="quarter" idx="3" hasCustomPrompt="1"/>
          </p:nvPr>
        </p:nvSpPr>
        <p:spPr>
          <a:xfrm>
            <a:off x="4512721" y="2603500"/>
            <a:ext cx="3147009" cy="576262"/>
          </a:xfrm>
        </p:spPr>
        <p:txBody>
          <a:bodyPr rtlCol="0"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19" name="Text Placeholder 3"/>
          <p:cNvSpPr>
            <a:spLocks noGrp="1"/>
          </p:cNvSpPr>
          <p:nvPr>
            <p:ph type="body" sz="half" idx="16" hasCustomPrompt="1"/>
          </p:nvPr>
        </p:nvSpPr>
        <p:spPr>
          <a:xfrm>
            <a:off x="4512721" y="3179763"/>
            <a:ext cx="3147009" cy="284729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Edit Master text styles</a:t>
            </a:r>
          </a:p>
        </p:txBody>
      </p:sp>
      <p:sp>
        <p:nvSpPr>
          <p:cNvPr id="14" name="Text Placeholder 4"/>
          <p:cNvSpPr>
            <a:spLocks noGrp="1"/>
          </p:cNvSpPr>
          <p:nvPr>
            <p:ph type="body" sz="quarter" idx="13" hasCustomPrompt="1"/>
          </p:nvPr>
        </p:nvSpPr>
        <p:spPr>
          <a:xfrm>
            <a:off x="7888135" y="2603501"/>
            <a:ext cx="3145730" cy="576262"/>
          </a:xfrm>
        </p:spPr>
        <p:txBody>
          <a:bodyPr rtlCol="0"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20" name="Text Placeholder 3"/>
          <p:cNvSpPr>
            <a:spLocks noGrp="1"/>
          </p:cNvSpPr>
          <p:nvPr>
            <p:ph type="body" sz="half" idx="17" hasCustomPrompt="1"/>
          </p:nvPr>
        </p:nvSpPr>
        <p:spPr>
          <a:xfrm>
            <a:off x="7888329" y="3179762"/>
            <a:ext cx="3145536" cy="284729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rtlCol="0"/>
          <a:lstStyle/>
          <a:p>
            <a:pPr rtl="0"/>
            <a:fld id="{83E5E5E3-BB3C-4FC6-B3BB-6BBF7E5E9C26}" type="datetime1">
              <a:rPr lang="en-GB" noProof="0" smtClean="0"/>
              <a:t>23/08/2024</a:t>
            </a:fld>
            <a:endParaRPr lang="en-GB" noProof="0"/>
          </a:p>
        </p:txBody>
      </p:sp>
      <p:sp>
        <p:nvSpPr>
          <p:cNvPr id="8" name="Footer Placeholder 7"/>
          <p:cNvSpPr>
            <a:spLocks noGrp="1"/>
          </p:cNvSpPr>
          <p:nvPr>
            <p:ph type="ftr" sz="quarter" idx="11"/>
          </p:nvPr>
        </p:nvSpPr>
        <p:spPr/>
        <p:txBody>
          <a:bodyPr rtlCol="0"/>
          <a:lstStyle/>
          <a:p>
            <a:pPr rtl="0"/>
            <a:r>
              <a:rPr lang="en-GB" noProof="0"/>
              <a:t>EE675 - INTRODUCTION TO REINFORCEMENT LEARNING</a:t>
            </a:r>
          </a:p>
        </p:txBody>
      </p:sp>
      <p:sp>
        <p:nvSpPr>
          <p:cNvPr id="9" name="Slide Number Placeholder 8"/>
          <p:cNvSpPr>
            <a:spLocks noGrp="1"/>
          </p:cNvSpPr>
          <p:nvPr>
            <p:ph type="sldNum" sz="quarter" idx="12"/>
          </p:nvPr>
        </p:nvSpPr>
        <p:spPr/>
        <p:txBody>
          <a:bodyPr rtlCol="0"/>
          <a:lstStyle/>
          <a:p>
            <a:pPr rtl="0"/>
            <a:fld id="{D57F1E4F-1CFF-5643-939E-217C01CDF565}" type="slidenum">
              <a:rPr lang="en-GB" noProof="0" smtClean="0"/>
              <a:pPr rtl="0"/>
              <a:t>‹#›</a:t>
            </a:fld>
            <a:endParaRPr lang="en-GB" noProof="0"/>
          </a:p>
        </p:txBody>
      </p:sp>
    </p:spTree>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rtlCol="0"/>
          <a:lstStyle>
            <a:lvl1pPr>
              <a:defRPr sz="3600"/>
            </a:lvl1pPr>
          </a:lstStyle>
          <a:p>
            <a:pPr rtl="0"/>
            <a:r>
              <a:rPr lang="en-GB" noProof="0"/>
              <a:t>Click to edit Master title style</a:t>
            </a:r>
          </a:p>
        </p:txBody>
      </p:sp>
      <p:sp>
        <p:nvSpPr>
          <p:cNvPr id="3" name="Text Placeholder 2"/>
          <p:cNvSpPr>
            <a:spLocks noGrp="1"/>
          </p:cNvSpPr>
          <p:nvPr>
            <p:ph type="body" idx="1" hasCustomPrompt="1"/>
          </p:nvPr>
        </p:nvSpPr>
        <p:spPr>
          <a:xfrm>
            <a:off x="1154954" y="4532844"/>
            <a:ext cx="3050438" cy="576262"/>
          </a:xfrm>
        </p:spPr>
        <p:txBody>
          <a:bodyPr rtlCol="0"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GB" noProof="0"/>
              <a:t>Click icon to add picture</a:t>
            </a:r>
          </a:p>
        </p:txBody>
      </p:sp>
      <p:sp>
        <p:nvSpPr>
          <p:cNvPr id="22" name="Text Placeholder 3"/>
          <p:cNvSpPr>
            <a:spLocks noGrp="1"/>
          </p:cNvSpPr>
          <p:nvPr>
            <p:ph type="body" sz="half" idx="18" hasCustomPrompt="1"/>
          </p:nvPr>
        </p:nvSpPr>
        <p:spPr>
          <a:xfrm>
            <a:off x="1154954" y="5109106"/>
            <a:ext cx="3050438" cy="91795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Edit Master text styles</a:t>
            </a:r>
          </a:p>
        </p:txBody>
      </p:sp>
      <p:sp>
        <p:nvSpPr>
          <p:cNvPr id="5" name="Text Placeholder 4"/>
          <p:cNvSpPr>
            <a:spLocks noGrp="1"/>
          </p:cNvSpPr>
          <p:nvPr>
            <p:ph type="body" sz="quarter" idx="3" hasCustomPrompt="1"/>
          </p:nvPr>
        </p:nvSpPr>
        <p:spPr>
          <a:xfrm>
            <a:off x="4568865" y="4532844"/>
            <a:ext cx="3050438" cy="576263"/>
          </a:xfrm>
        </p:spPr>
        <p:txBody>
          <a:bodyPr rtlCol="0"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GB" noProof="0"/>
              <a:t>Click icon to add picture</a:t>
            </a:r>
          </a:p>
        </p:txBody>
      </p:sp>
      <p:sp>
        <p:nvSpPr>
          <p:cNvPr id="23" name="Text Placeholder 3"/>
          <p:cNvSpPr>
            <a:spLocks noGrp="1"/>
          </p:cNvSpPr>
          <p:nvPr>
            <p:ph type="body" sz="half" idx="19" hasCustomPrompt="1"/>
          </p:nvPr>
        </p:nvSpPr>
        <p:spPr>
          <a:xfrm>
            <a:off x="4570172" y="5109105"/>
            <a:ext cx="3050438" cy="91795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Edit Master text styles</a:t>
            </a:r>
          </a:p>
        </p:txBody>
      </p:sp>
      <p:sp>
        <p:nvSpPr>
          <p:cNvPr id="14" name="Text Placeholder 4"/>
          <p:cNvSpPr>
            <a:spLocks noGrp="1"/>
          </p:cNvSpPr>
          <p:nvPr>
            <p:ph type="body" sz="quarter" idx="13" hasCustomPrompt="1"/>
          </p:nvPr>
        </p:nvSpPr>
        <p:spPr>
          <a:xfrm>
            <a:off x="7982775" y="4532845"/>
            <a:ext cx="3051095" cy="576262"/>
          </a:xfrm>
        </p:spPr>
        <p:txBody>
          <a:bodyPr rtlCol="0"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GB" noProof="0"/>
              <a:t>Click icon to add picture</a:t>
            </a:r>
          </a:p>
        </p:txBody>
      </p:sp>
      <p:sp>
        <p:nvSpPr>
          <p:cNvPr id="24" name="Text Placeholder 3"/>
          <p:cNvSpPr>
            <a:spLocks noGrp="1"/>
          </p:cNvSpPr>
          <p:nvPr>
            <p:ph type="body" sz="half" idx="20" hasCustomPrompt="1"/>
          </p:nvPr>
        </p:nvSpPr>
        <p:spPr>
          <a:xfrm>
            <a:off x="7982775" y="5109104"/>
            <a:ext cx="3051096" cy="91795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rtlCol="0"/>
          <a:lstStyle/>
          <a:p>
            <a:pPr rtl="0"/>
            <a:fld id="{9C0F1556-A8AE-4DA0-8175-4FCE8DE49E24}" type="datetime1">
              <a:rPr lang="en-GB" noProof="0" smtClean="0"/>
              <a:t>23/08/2024</a:t>
            </a:fld>
            <a:endParaRPr lang="en-GB" noProof="0"/>
          </a:p>
        </p:txBody>
      </p:sp>
      <p:sp>
        <p:nvSpPr>
          <p:cNvPr id="8" name="Footer Placeholder 7"/>
          <p:cNvSpPr>
            <a:spLocks noGrp="1"/>
          </p:cNvSpPr>
          <p:nvPr>
            <p:ph type="ftr" sz="quarter" idx="11"/>
          </p:nvPr>
        </p:nvSpPr>
        <p:spPr>
          <a:xfrm>
            <a:off x="561111" y="6391838"/>
            <a:ext cx="3644282" cy="304801"/>
          </a:xfrm>
        </p:spPr>
        <p:txBody>
          <a:bodyPr rtlCol="0"/>
          <a:lstStyle/>
          <a:p>
            <a:pPr rtl="0"/>
            <a:r>
              <a:rPr lang="en-GB" noProof="0"/>
              <a:t>EE675 - INTRODUCTION TO REINFORCEMENT LEARNING</a:t>
            </a:r>
          </a:p>
        </p:txBody>
      </p:sp>
      <p:sp>
        <p:nvSpPr>
          <p:cNvPr id="9" name="Slide Number Placeholder 8"/>
          <p:cNvSpPr>
            <a:spLocks noGrp="1"/>
          </p:cNvSpPr>
          <p:nvPr>
            <p:ph type="sldNum" sz="quarter" idx="12"/>
          </p:nvPr>
        </p:nvSpPr>
        <p:spPr/>
        <p:txBody>
          <a:bodyPr rtlCol="0"/>
          <a:lstStyle/>
          <a:p>
            <a:pPr rtl="0"/>
            <a:fld id="{D57F1E4F-1CFF-5643-939E-217C01CDF565}" type="slidenum">
              <a:rPr lang="en-GB" noProof="0" smtClean="0"/>
              <a:pPr rtl="0"/>
              <a:t>‹#›</a:t>
            </a:fld>
            <a:endParaRPr lang="en-GB" noProof="0"/>
          </a:p>
        </p:txBody>
      </p:sp>
    </p:spTree>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rtlCol="0"/>
          <a:lstStyle/>
          <a:p>
            <a:pPr rtl="0"/>
            <a:r>
              <a:rPr lang="en-GB" noProof="0"/>
              <a:t>Click to edit Master title style</a:t>
            </a:r>
          </a:p>
        </p:txBody>
      </p:sp>
      <p:sp>
        <p:nvSpPr>
          <p:cNvPr id="3" name="Vertical Text Placeholder 2"/>
          <p:cNvSpPr>
            <a:spLocks noGrp="1"/>
          </p:cNvSpPr>
          <p:nvPr>
            <p:ph type="body" orient="vert" idx="1" hasCustomPrompt="1"/>
          </p:nvPr>
        </p:nvSpPr>
        <p:spPr>
          <a:xfrm>
            <a:off x="1154954" y="2603500"/>
            <a:ext cx="8825659" cy="3416300"/>
          </a:xfrm>
        </p:spPr>
        <p:txBody>
          <a:bodyPr vert="eaVert" rtlCol="0" anchor="t" anchorCtr="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a:xfrm>
            <a:off x="10695439" y="6391838"/>
            <a:ext cx="990599" cy="304799"/>
          </a:xfrm>
        </p:spPr>
        <p:txBody>
          <a:bodyPr rtlCol="0"/>
          <a:lstStyle/>
          <a:p>
            <a:pPr rtl="0"/>
            <a:fld id="{324601DC-A9AE-4833-9CC5-036749A2D10B}" type="datetime1">
              <a:rPr lang="en-GB" noProof="0" smtClean="0"/>
              <a:t>23/08/2024</a:t>
            </a:fld>
            <a:endParaRPr lang="en-GB" noProof="0"/>
          </a:p>
        </p:txBody>
      </p:sp>
      <p:sp>
        <p:nvSpPr>
          <p:cNvPr id="5" name="Footer Placeholder 4"/>
          <p:cNvSpPr>
            <a:spLocks noGrp="1"/>
          </p:cNvSpPr>
          <p:nvPr>
            <p:ph type="ftr" sz="quarter" idx="11"/>
          </p:nvPr>
        </p:nvSpPr>
        <p:spPr/>
        <p:txBody>
          <a:bodyPr rtlCol="0"/>
          <a:lstStyle/>
          <a:p>
            <a:pPr rtl="0"/>
            <a:r>
              <a:rPr lang="en-GB" noProof="0"/>
              <a:t>EE675 - INTRODUCTION TO REINFORCEMENT LEARNING</a:t>
            </a:r>
          </a:p>
        </p:txBody>
      </p:sp>
      <p:sp>
        <p:nvSpPr>
          <p:cNvPr id="6" name="Slide Number Placeholder 5"/>
          <p:cNvSpPr>
            <a:spLocks noGrp="1"/>
          </p:cNvSpPr>
          <p:nvPr>
            <p:ph type="sldNum" sz="quarter" idx="12"/>
          </p:nvPr>
        </p:nvSpPr>
        <p:spPr/>
        <p:txBody>
          <a:bodyPr rtlCol="0"/>
          <a:lstStyle/>
          <a:p>
            <a:pPr rtl="0"/>
            <a:fld id="{D57F1E4F-1CFF-5643-939E-217C01CDF565}" type="slidenum">
              <a:rPr lang="en-GB" noProof="0" smtClean="0"/>
              <a:pPr rtl="0"/>
              <a:t>‹#›</a:t>
            </a:fld>
            <a:endParaRPr lang="en-GB" noProof="0"/>
          </a:p>
        </p:txBody>
      </p:sp>
    </p:spTree>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rtlCol="0" anchor="b" anchorCtr="0"/>
          <a:lstStyle/>
          <a:p>
            <a:pPr rtl="0"/>
            <a:r>
              <a:rPr lang="en-GB" noProof="0"/>
              <a:t>Click to edit Master title style</a:t>
            </a:r>
          </a:p>
        </p:txBody>
      </p:sp>
      <p:sp>
        <p:nvSpPr>
          <p:cNvPr id="3" name="Vertical Text Placeholder 2"/>
          <p:cNvSpPr>
            <a:spLocks noGrp="1"/>
          </p:cNvSpPr>
          <p:nvPr>
            <p:ph type="body" orient="vert" idx="1" hasCustomPrompt="1"/>
          </p:nvPr>
        </p:nvSpPr>
        <p:spPr>
          <a:xfrm>
            <a:off x="1154954" y="1278467"/>
            <a:ext cx="6256025" cy="4748590"/>
          </a:xfrm>
        </p:spPr>
        <p:txBody>
          <a:bodyPr vert="eaVert"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a:xfrm>
            <a:off x="10653104" y="6391838"/>
            <a:ext cx="992135" cy="304799"/>
          </a:xfrm>
        </p:spPr>
        <p:txBody>
          <a:bodyPr rtlCol="0"/>
          <a:lstStyle/>
          <a:p>
            <a:pPr rtl="0"/>
            <a:fld id="{1EBB9208-58AD-4095-AAD8-A3150B629594}" type="datetime1">
              <a:rPr lang="en-GB" noProof="0" smtClean="0"/>
              <a:t>23/08/2024</a:t>
            </a:fld>
            <a:endParaRPr lang="en-GB" noProof="0"/>
          </a:p>
        </p:txBody>
      </p:sp>
      <p:sp>
        <p:nvSpPr>
          <p:cNvPr id="5" name="Footer Placeholder 4"/>
          <p:cNvSpPr>
            <a:spLocks noGrp="1"/>
          </p:cNvSpPr>
          <p:nvPr>
            <p:ph type="ftr" sz="quarter" idx="11"/>
          </p:nvPr>
        </p:nvSpPr>
        <p:spPr/>
        <p:txBody>
          <a:bodyPr rtlCol="0"/>
          <a:lstStyle/>
          <a:p>
            <a:pPr rtl="0"/>
            <a:r>
              <a:rPr lang="en-GB" noProof="0"/>
              <a:t>EE675 - INTRODUCTION TO REINFORCEMENT LEARNING</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rtlCol="0"/>
          <a:lstStyle/>
          <a:p>
            <a:pPr rtl="0"/>
            <a:fld id="{D57F1E4F-1CFF-5643-939E-217C01CDF565}" type="slidenum">
              <a:rPr lang="en-GB" noProof="0" smtClean="0"/>
              <a:pPr rtl="0"/>
              <a:t>‹#›</a:t>
            </a:fld>
            <a:endParaRPr lang="en-GB" noProof="0"/>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Content Placeholder 2"/>
          <p:cNvSpPr>
            <a:spLocks noGrp="1"/>
          </p:cNvSpPr>
          <p:nvPr>
            <p:ph idx="1" hasCustomPrompt="1"/>
          </p:nvPr>
        </p:nvSpPr>
        <p:spPr>
          <a:xfrm>
            <a:off x="1154954" y="2603500"/>
            <a:ext cx="8825659" cy="3416300"/>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6581D501-BD47-47FC-8F1B-30736704360D}" type="datetime1">
              <a:rPr lang="en-GB" noProof="0" smtClean="0"/>
              <a:t>23/08/2024</a:t>
            </a:fld>
            <a:endParaRPr lang="en-GB" noProof="0"/>
          </a:p>
        </p:txBody>
      </p:sp>
      <p:sp>
        <p:nvSpPr>
          <p:cNvPr id="5" name="Footer Placeholder 4"/>
          <p:cNvSpPr>
            <a:spLocks noGrp="1"/>
          </p:cNvSpPr>
          <p:nvPr>
            <p:ph type="ftr" sz="quarter" idx="11"/>
          </p:nvPr>
        </p:nvSpPr>
        <p:spPr/>
        <p:txBody>
          <a:bodyPr rtlCol="0"/>
          <a:lstStyle/>
          <a:p>
            <a:pPr rtl="0"/>
            <a:r>
              <a:rPr lang="en-GB" noProof="0"/>
              <a:t>EE675 - INTRODUCTION TO REINFORCEMENT LEARNING</a:t>
            </a:r>
          </a:p>
        </p:txBody>
      </p:sp>
      <p:sp>
        <p:nvSpPr>
          <p:cNvPr id="6" name="Slide Number Placeholder 5"/>
          <p:cNvSpPr>
            <a:spLocks noGrp="1"/>
          </p:cNvSpPr>
          <p:nvPr>
            <p:ph type="sldNum" sz="quarter" idx="12"/>
          </p:nvPr>
        </p:nvSpPr>
        <p:spPr/>
        <p:txBody>
          <a:bodyPr rtlCol="0"/>
          <a:lstStyle/>
          <a:p>
            <a:pPr rtl="0"/>
            <a:fld id="{D57F1E4F-1CFF-5643-939E-217C01CDF565}" type="slidenum">
              <a:rPr lang="en-GB" noProof="0" smtClean="0"/>
              <a:pPr rtl="0"/>
              <a:t>‹#›</a:t>
            </a:fld>
            <a:endParaRPr lang="en-GB" noProof="0"/>
          </a:p>
        </p:txBody>
      </p:sp>
    </p:spTree>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rtlCol="0" anchor="ctr"/>
          <a:lstStyle>
            <a:lvl1pPr algn="l">
              <a:defRPr sz="4000" b="0" cap="none"/>
            </a:lvl1pPr>
          </a:lstStyle>
          <a:p>
            <a:pPr rtl="0"/>
            <a:r>
              <a:rPr lang="en-GB" noProof="0"/>
              <a:t>Click to edit Master title style</a:t>
            </a:r>
          </a:p>
        </p:txBody>
      </p:sp>
      <p:sp>
        <p:nvSpPr>
          <p:cNvPr id="3" name="Text Placeholder 2"/>
          <p:cNvSpPr>
            <a:spLocks noGrp="1"/>
          </p:cNvSpPr>
          <p:nvPr>
            <p:ph type="body" idx="1" hasCustomPrompt="1"/>
          </p:nvPr>
        </p:nvSpPr>
        <p:spPr>
          <a:xfrm>
            <a:off x="6895559" y="2677644"/>
            <a:ext cx="3757545" cy="2283824"/>
          </a:xfrm>
        </p:spPr>
        <p:txBody>
          <a:bodyPr rtlCol="0"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GB" noProof="0"/>
              <a:t>Edit Master text styles</a:t>
            </a:r>
          </a:p>
        </p:txBody>
      </p:sp>
      <p:sp>
        <p:nvSpPr>
          <p:cNvPr id="4" name="Date Placeholder 3"/>
          <p:cNvSpPr>
            <a:spLocks noGrp="1"/>
          </p:cNvSpPr>
          <p:nvPr>
            <p:ph type="dt" sz="half" idx="10"/>
          </p:nvPr>
        </p:nvSpPr>
        <p:spPr/>
        <p:txBody>
          <a:bodyPr rtlCol="0"/>
          <a:lstStyle/>
          <a:p>
            <a:pPr rtl="0"/>
            <a:fld id="{575BF883-6AD6-4A4E-BFA7-F1B4A3964359}" type="datetime1">
              <a:rPr lang="en-GB" noProof="0" smtClean="0"/>
              <a:t>23/08/2024</a:t>
            </a:fld>
            <a:endParaRPr lang="en-GB" noProof="0"/>
          </a:p>
        </p:txBody>
      </p:sp>
      <p:sp>
        <p:nvSpPr>
          <p:cNvPr id="5" name="Footer Placeholder 4"/>
          <p:cNvSpPr>
            <a:spLocks noGrp="1"/>
          </p:cNvSpPr>
          <p:nvPr>
            <p:ph type="ftr" sz="quarter" idx="11"/>
          </p:nvPr>
        </p:nvSpPr>
        <p:spPr/>
        <p:txBody>
          <a:bodyPr rtlCol="0"/>
          <a:lstStyle/>
          <a:p>
            <a:pPr rtl="0"/>
            <a:r>
              <a:rPr lang="en-GB" noProof="0"/>
              <a:t>EE675 - INTRODUCTION TO REINFORCEMENT LEARNING</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rtlCol="0"/>
          <a:lstStyle/>
          <a:p>
            <a:pPr rtl="0"/>
            <a:fld id="{D57F1E4F-1CFF-5643-939E-217C01CDF565}" type="slidenum">
              <a:rPr lang="en-GB" noProof="0" smtClean="0"/>
              <a:pPr rtl="0"/>
              <a:t>‹#›</a:t>
            </a:fld>
            <a:endParaRPr lang="en-GB" noProof="0"/>
          </a:p>
        </p:txBody>
      </p:sp>
    </p:spTree>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Content Placeholder 2"/>
          <p:cNvSpPr>
            <a:spLocks noGrp="1"/>
          </p:cNvSpPr>
          <p:nvPr>
            <p:ph sz="half" idx="1" hasCustomPrompt="1"/>
          </p:nvPr>
        </p:nvSpPr>
        <p:spPr>
          <a:xfrm>
            <a:off x="1154954" y="2603500"/>
            <a:ext cx="4825158" cy="3416301"/>
          </a:xfrm>
        </p:spPr>
        <p:txBody>
          <a:bodyPr rtlCol="0">
            <a:normAutofit/>
          </a:body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Content Placeholder 3"/>
          <p:cNvSpPr>
            <a:spLocks noGrp="1"/>
          </p:cNvSpPr>
          <p:nvPr>
            <p:ph sz="half" idx="2" hasCustomPrompt="1"/>
          </p:nvPr>
        </p:nvSpPr>
        <p:spPr>
          <a:xfrm>
            <a:off x="6208712" y="2603500"/>
            <a:ext cx="4825159" cy="3416300"/>
          </a:xfrm>
        </p:spPr>
        <p:txBody>
          <a:bodyPr rtlCol="0">
            <a:normAutofit/>
          </a:body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Date Placeholder 4"/>
          <p:cNvSpPr>
            <a:spLocks noGrp="1"/>
          </p:cNvSpPr>
          <p:nvPr>
            <p:ph type="dt" sz="half" idx="10"/>
          </p:nvPr>
        </p:nvSpPr>
        <p:spPr/>
        <p:txBody>
          <a:bodyPr rtlCol="0"/>
          <a:lstStyle/>
          <a:p>
            <a:pPr rtl="0"/>
            <a:fld id="{20DB93A3-8EAD-4647-AD6C-B45EAA43133B}" type="datetime1">
              <a:rPr lang="en-GB" noProof="0" smtClean="0"/>
              <a:t>23/08/2024</a:t>
            </a:fld>
            <a:endParaRPr lang="en-GB" noProof="0"/>
          </a:p>
        </p:txBody>
      </p:sp>
      <p:sp>
        <p:nvSpPr>
          <p:cNvPr id="6" name="Footer Placeholder 5"/>
          <p:cNvSpPr>
            <a:spLocks noGrp="1"/>
          </p:cNvSpPr>
          <p:nvPr>
            <p:ph type="ftr" sz="quarter" idx="11"/>
          </p:nvPr>
        </p:nvSpPr>
        <p:spPr/>
        <p:txBody>
          <a:bodyPr rtlCol="0"/>
          <a:lstStyle/>
          <a:p>
            <a:pPr rtl="0"/>
            <a:r>
              <a:rPr lang="en-GB" noProof="0"/>
              <a:t>EE675 - INTRODUCTION TO REINFORCEMENT LEARNING</a:t>
            </a:r>
          </a:p>
        </p:txBody>
      </p:sp>
      <p:sp>
        <p:nvSpPr>
          <p:cNvPr id="7" name="Slide Number Placeholder 6"/>
          <p:cNvSpPr>
            <a:spLocks noGrp="1"/>
          </p:cNvSpPr>
          <p:nvPr>
            <p:ph type="sldNum" sz="quarter" idx="12"/>
          </p:nvPr>
        </p:nvSpPr>
        <p:spPr/>
        <p:txBody>
          <a:bodyPr rtlCol="0"/>
          <a:lstStyle/>
          <a:p>
            <a:pPr rtl="0"/>
            <a:fld id="{D57F1E4F-1CFF-5643-939E-217C01CDF565}" type="slidenum">
              <a:rPr lang="en-GB" noProof="0" smtClean="0"/>
              <a:pPr rtl="0"/>
              <a:t>‹#›</a:t>
            </a:fld>
            <a:endParaRPr lang="en-GB" noProof="0"/>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a:defRPr/>
            </a:lvl1pPr>
          </a:lstStyle>
          <a:p>
            <a:pPr rtl="0"/>
            <a:r>
              <a:rPr lang="en-GB" noProof="0"/>
              <a:t>Click to edit Master title style</a:t>
            </a:r>
          </a:p>
        </p:txBody>
      </p:sp>
      <p:sp>
        <p:nvSpPr>
          <p:cNvPr id="3" name="Text Placeholder 2"/>
          <p:cNvSpPr>
            <a:spLocks noGrp="1"/>
          </p:cNvSpPr>
          <p:nvPr>
            <p:ph type="body" idx="1" hasCustomPrompt="1"/>
          </p:nvPr>
        </p:nvSpPr>
        <p:spPr>
          <a:xfrm>
            <a:off x="1154954" y="2603500"/>
            <a:ext cx="4825157"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4" name="Content Placeholder 3"/>
          <p:cNvSpPr>
            <a:spLocks noGrp="1"/>
          </p:cNvSpPr>
          <p:nvPr>
            <p:ph sz="half" idx="2" hasCustomPrompt="1"/>
          </p:nvPr>
        </p:nvSpPr>
        <p:spPr>
          <a:xfrm>
            <a:off x="1154954" y="3179762"/>
            <a:ext cx="4825158" cy="2840039"/>
          </a:xfrm>
        </p:spPr>
        <p:txBody>
          <a:bodyPr rtlCol="0">
            <a:normAutofit/>
          </a:body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p:cNvSpPr>
            <a:spLocks noGrp="1"/>
          </p:cNvSpPr>
          <p:nvPr>
            <p:ph type="body" sz="quarter" idx="3" hasCustomPrompt="1"/>
          </p:nvPr>
        </p:nvSpPr>
        <p:spPr>
          <a:xfrm>
            <a:off x="6208712" y="2603500"/>
            <a:ext cx="4825159"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6" name="Content Placeholder 5"/>
          <p:cNvSpPr>
            <a:spLocks noGrp="1"/>
          </p:cNvSpPr>
          <p:nvPr>
            <p:ph sz="quarter" idx="4" hasCustomPrompt="1"/>
          </p:nvPr>
        </p:nvSpPr>
        <p:spPr>
          <a:xfrm>
            <a:off x="6208712" y="3179762"/>
            <a:ext cx="4825159" cy="2840039"/>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7" name="Date Placeholder 6"/>
          <p:cNvSpPr>
            <a:spLocks noGrp="1"/>
          </p:cNvSpPr>
          <p:nvPr>
            <p:ph type="dt" sz="half" idx="10"/>
          </p:nvPr>
        </p:nvSpPr>
        <p:spPr/>
        <p:txBody>
          <a:bodyPr rtlCol="0"/>
          <a:lstStyle/>
          <a:p>
            <a:pPr rtl="0"/>
            <a:fld id="{2657A1CA-2D22-4F7B-AB9E-CAC4F2E16CF8}" type="datetime1">
              <a:rPr lang="en-GB" noProof="0" smtClean="0"/>
              <a:t>23/08/2024</a:t>
            </a:fld>
            <a:endParaRPr lang="en-GB" noProof="0"/>
          </a:p>
        </p:txBody>
      </p:sp>
      <p:sp>
        <p:nvSpPr>
          <p:cNvPr id="8" name="Footer Placeholder 7"/>
          <p:cNvSpPr>
            <a:spLocks noGrp="1"/>
          </p:cNvSpPr>
          <p:nvPr>
            <p:ph type="ftr" sz="quarter" idx="11"/>
          </p:nvPr>
        </p:nvSpPr>
        <p:spPr/>
        <p:txBody>
          <a:bodyPr rtlCol="0"/>
          <a:lstStyle/>
          <a:p>
            <a:pPr rtl="0"/>
            <a:r>
              <a:rPr lang="en-GB" noProof="0"/>
              <a:t>EE675 - INTRODUCTION TO REINFORCEMENT LEARNING</a:t>
            </a:r>
          </a:p>
        </p:txBody>
      </p:sp>
      <p:sp>
        <p:nvSpPr>
          <p:cNvPr id="9" name="Slide Number Placeholder 8"/>
          <p:cNvSpPr>
            <a:spLocks noGrp="1"/>
          </p:cNvSpPr>
          <p:nvPr>
            <p:ph type="sldNum" sz="quarter" idx="12"/>
          </p:nvPr>
        </p:nvSpPr>
        <p:spPr/>
        <p:txBody>
          <a:bodyPr rtlCol="0"/>
          <a:lstStyle/>
          <a:p>
            <a:pPr rtl="0"/>
            <a:fld id="{D57F1E4F-1CFF-5643-939E-217C01CDF565}" type="slidenum">
              <a:rPr lang="en-GB" noProof="0" smtClean="0"/>
              <a:pPr rtl="0"/>
              <a:t>‹#›</a:t>
            </a:fld>
            <a:endParaRPr lang="en-GB" noProof="0"/>
          </a:p>
        </p:txBody>
      </p:sp>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rtlCol="0"/>
          <a:lstStyle>
            <a:lvl1pPr>
              <a:defRPr/>
            </a:lvl1pPr>
          </a:lstStyle>
          <a:p>
            <a:pPr rtl="0"/>
            <a:r>
              <a:rPr lang="en-GB" noProof="0"/>
              <a:t>Click to edit Master title style</a:t>
            </a:r>
          </a:p>
        </p:txBody>
      </p:sp>
      <p:sp>
        <p:nvSpPr>
          <p:cNvPr id="3" name="Date Placeholder 2"/>
          <p:cNvSpPr>
            <a:spLocks noGrp="1"/>
          </p:cNvSpPr>
          <p:nvPr>
            <p:ph type="dt" sz="half" idx="10"/>
          </p:nvPr>
        </p:nvSpPr>
        <p:spPr/>
        <p:txBody>
          <a:bodyPr rtlCol="0"/>
          <a:lstStyle/>
          <a:p>
            <a:pPr rtl="0"/>
            <a:fld id="{037B500A-BD17-4B81-A178-237AB3D17220}" type="datetime1">
              <a:rPr lang="en-GB" noProof="0" smtClean="0"/>
              <a:t>23/08/2024</a:t>
            </a:fld>
            <a:endParaRPr lang="en-GB" noProof="0"/>
          </a:p>
        </p:txBody>
      </p:sp>
      <p:sp>
        <p:nvSpPr>
          <p:cNvPr id="4" name="Footer Placeholder 3"/>
          <p:cNvSpPr>
            <a:spLocks noGrp="1"/>
          </p:cNvSpPr>
          <p:nvPr>
            <p:ph type="ftr" sz="quarter" idx="11"/>
          </p:nvPr>
        </p:nvSpPr>
        <p:spPr/>
        <p:txBody>
          <a:bodyPr rtlCol="0"/>
          <a:lstStyle/>
          <a:p>
            <a:pPr rtl="0"/>
            <a:r>
              <a:rPr lang="en-GB" noProof="0"/>
              <a:t>EE675 - INTRODUCTION TO REINFORCEMENT LEARNING</a:t>
            </a:r>
          </a:p>
        </p:txBody>
      </p:sp>
      <p:sp>
        <p:nvSpPr>
          <p:cNvPr id="5" name="Slide Number Placeholder 4"/>
          <p:cNvSpPr>
            <a:spLocks noGrp="1"/>
          </p:cNvSpPr>
          <p:nvPr>
            <p:ph type="sldNum" sz="quarter" idx="12"/>
          </p:nvPr>
        </p:nvSpPr>
        <p:spPr/>
        <p:txBody>
          <a:bodyPr rtlCol="0"/>
          <a:lstStyle/>
          <a:p>
            <a:pPr rtl="0"/>
            <a:fld id="{D57F1E4F-1CFF-5643-939E-217C01CDF565}" type="slidenum">
              <a:rPr lang="en-GB" noProof="0" smtClean="0"/>
              <a:pPr rtl="0"/>
              <a:t>‹#›</a:t>
            </a:fld>
            <a:endParaRPr lang="en-GB" noProof="0"/>
          </a:p>
        </p:txBody>
      </p:sp>
    </p:spTree>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p>
            <a:pPr rtl="0"/>
            <a:fld id="{F62C6426-9A57-4D6B-98BF-C5C52C38A9F7}" type="datetime1">
              <a:rPr lang="en-GB" noProof="0" smtClean="0"/>
              <a:t>23/08/2024</a:t>
            </a:fld>
            <a:endParaRPr lang="en-GB" noProof="0"/>
          </a:p>
        </p:txBody>
      </p:sp>
      <p:sp>
        <p:nvSpPr>
          <p:cNvPr id="3" name="Footer Placeholder 2"/>
          <p:cNvSpPr>
            <a:spLocks noGrp="1"/>
          </p:cNvSpPr>
          <p:nvPr>
            <p:ph type="ftr" sz="quarter" idx="11"/>
          </p:nvPr>
        </p:nvSpPr>
        <p:spPr/>
        <p:txBody>
          <a:bodyPr rtlCol="0"/>
          <a:lstStyle/>
          <a:p>
            <a:pPr rtl="0"/>
            <a:r>
              <a:rPr lang="en-GB" noProof="0"/>
              <a:t>EE675 - INTRODUCTION TO REINFORCEMENT LEARNING</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rtlCol="0"/>
          <a:lstStyle/>
          <a:p>
            <a:pPr rtl="0"/>
            <a:fld id="{D57F1E4F-1CFF-5643-939E-217C01CDF565}" type="slidenum">
              <a:rPr lang="en-GB" noProof="0" smtClean="0"/>
              <a:pPr rtl="0"/>
              <a:t>‹#›</a:t>
            </a:fld>
            <a:endParaRPr lang="en-GB" noProof="0"/>
          </a:p>
        </p:txBody>
      </p:sp>
    </p:spTree>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rtlCol="0" anchor="b"/>
          <a:lstStyle>
            <a:lvl1pPr algn="l">
              <a:defRPr sz="2400" b="0"/>
            </a:lvl1pPr>
          </a:lstStyle>
          <a:p>
            <a:pPr rtl="0"/>
            <a:r>
              <a:rPr lang="en-GB" noProof="0"/>
              <a:t>Click to edit Master title style</a:t>
            </a:r>
          </a:p>
        </p:txBody>
      </p:sp>
      <p:sp>
        <p:nvSpPr>
          <p:cNvPr id="3" name="Content Placeholder 2"/>
          <p:cNvSpPr>
            <a:spLocks noGrp="1"/>
          </p:cNvSpPr>
          <p:nvPr>
            <p:ph idx="1" hasCustomPrompt="1"/>
          </p:nvPr>
        </p:nvSpPr>
        <p:spPr>
          <a:xfrm>
            <a:off x="5781146" y="1447800"/>
            <a:ext cx="5190066" cy="4572000"/>
          </a:xfrm>
        </p:spPr>
        <p:txBody>
          <a:bodyPr rtlCol="0" anchor="ctr">
            <a:normAutofit/>
          </a:body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Text Placeholder 3"/>
          <p:cNvSpPr>
            <a:spLocks noGrp="1"/>
          </p:cNvSpPr>
          <p:nvPr>
            <p:ph type="body" sz="half" idx="2" hasCustomPrompt="1"/>
          </p:nvPr>
        </p:nvSpPr>
        <p:spPr bwMode="gray">
          <a:xfrm>
            <a:off x="1154954" y="3129280"/>
            <a:ext cx="2793158" cy="2895599"/>
          </a:xfrm>
        </p:spPr>
        <p:txBody>
          <a:bodyPr rtlCol="0"/>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Edit Master text styles</a:t>
            </a:r>
          </a:p>
        </p:txBody>
      </p:sp>
      <p:sp>
        <p:nvSpPr>
          <p:cNvPr id="5" name="Date Placeholder 4"/>
          <p:cNvSpPr>
            <a:spLocks noGrp="1"/>
          </p:cNvSpPr>
          <p:nvPr>
            <p:ph type="dt" sz="half" idx="10"/>
          </p:nvPr>
        </p:nvSpPr>
        <p:spPr/>
        <p:txBody>
          <a:bodyPr rtlCol="0"/>
          <a:lstStyle/>
          <a:p>
            <a:pPr rtl="0"/>
            <a:fld id="{66EECA4D-BC6E-4DB3-8906-078886374D65}" type="datetime1">
              <a:rPr lang="en-GB" noProof="0" smtClean="0"/>
              <a:t>23/08/2024</a:t>
            </a:fld>
            <a:endParaRPr lang="en-GB" noProof="0"/>
          </a:p>
        </p:txBody>
      </p:sp>
      <p:sp>
        <p:nvSpPr>
          <p:cNvPr id="6" name="Footer Placeholder 5"/>
          <p:cNvSpPr>
            <a:spLocks noGrp="1"/>
          </p:cNvSpPr>
          <p:nvPr>
            <p:ph type="ftr" sz="quarter" idx="11"/>
          </p:nvPr>
        </p:nvSpPr>
        <p:spPr/>
        <p:txBody>
          <a:bodyPr rtlCol="0"/>
          <a:lstStyle/>
          <a:p>
            <a:pPr rtl="0"/>
            <a:r>
              <a:rPr lang="en-GB" noProof="0"/>
              <a:t>EE675 - INTRODUCTION TO REINFORCEMENT LEARNING</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rtlCol="0"/>
          <a:lstStyle/>
          <a:p>
            <a:pPr rtl="0"/>
            <a:fld id="{D57F1E4F-1CFF-5643-939E-217C01CDF565}" type="slidenum">
              <a:rPr lang="en-GB" noProof="0" smtClean="0"/>
              <a:pPr rtl="0"/>
              <a:t>‹#›</a:t>
            </a:fld>
            <a:endParaRPr lang="en-GB" noProof="0"/>
          </a:p>
        </p:txBody>
      </p:sp>
    </p:spTree>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rtlCol="0" anchor="b">
            <a:normAutofit/>
          </a:bodyPr>
          <a:lstStyle>
            <a:lvl1pPr algn="l">
              <a:defRPr sz="3600" b="0"/>
            </a:lvl1pPr>
          </a:lstStyle>
          <a:p>
            <a:pPr rtl="0"/>
            <a:r>
              <a:rPr lang="en-GB" noProof="0"/>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rtl="0">
              <a:buNone/>
            </a:pPr>
            <a:r>
              <a:rPr lang="en-GB" noProof="0"/>
              <a:t>Click icon to add picture</a:t>
            </a:r>
          </a:p>
        </p:txBody>
      </p:sp>
      <p:sp>
        <p:nvSpPr>
          <p:cNvPr id="4" name="Text Placeholder 3"/>
          <p:cNvSpPr>
            <a:spLocks noGrp="1"/>
          </p:cNvSpPr>
          <p:nvPr>
            <p:ph type="body" sz="half" idx="2" hasCustomPrompt="1"/>
          </p:nvPr>
        </p:nvSpPr>
        <p:spPr bwMode="gray">
          <a:xfrm>
            <a:off x="1154954" y="3657600"/>
            <a:ext cx="3859212" cy="1371600"/>
          </a:xfrm>
        </p:spPr>
        <p:txBody>
          <a:bodyPr rtlCol="0">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Edit Master text styles</a:t>
            </a:r>
          </a:p>
        </p:txBody>
      </p:sp>
      <p:sp>
        <p:nvSpPr>
          <p:cNvPr id="5" name="Date Placeholder 4"/>
          <p:cNvSpPr>
            <a:spLocks noGrp="1"/>
          </p:cNvSpPr>
          <p:nvPr>
            <p:ph type="dt" sz="half" idx="10"/>
          </p:nvPr>
        </p:nvSpPr>
        <p:spPr/>
        <p:txBody>
          <a:bodyPr rtlCol="0"/>
          <a:lstStyle/>
          <a:p>
            <a:pPr rtl="0"/>
            <a:fld id="{B8174BEE-114B-4E2C-8645-91D5D000FC10}" type="datetime1">
              <a:rPr lang="en-GB" noProof="0" smtClean="0"/>
              <a:t>23/08/2024</a:t>
            </a:fld>
            <a:endParaRPr lang="en-GB" noProof="0"/>
          </a:p>
        </p:txBody>
      </p:sp>
      <p:sp>
        <p:nvSpPr>
          <p:cNvPr id="6" name="Footer Placeholder 5"/>
          <p:cNvSpPr>
            <a:spLocks noGrp="1"/>
          </p:cNvSpPr>
          <p:nvPr>
            <p:ph type="ftr" sz="quarter" idx="11"/>
          </p:nvPr>
        </p:nvSpPr>
        <p:spPr/>
        <p:txBody>
          <a:bodyPr rtlCol="0"/>
          <a:lstStyle/>
          <a:p>
            <a:pPr rtl="0"/>
            <a:r>
              <a:rPr lang="en-GB" noProof="0"/>
              <a:t>EE675 - INTRODUCTION TO REINFORCEMENT LEARNING</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rtlCol="0"/>
          <a:lstStyle/>
          <a:p>
            <a:pPr rtl="0"/>
            <a:fld id="{D57F1E4F-1CFF-5643-939E-217C01CDF565}" type="slidenum">
              <a:rPr lang="en-GB" noProof="0" smtClean="0"/>
              <a:pPr rtl="0"/>
              <a:t>‹#›</a:t>
            </a:fld>
            <a:endParaRPr lang="en-GB" noProof="0"/>
          </a:p>
        </p:txBody>
      </p:sp>
    </p:spTree>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pPr rtl="0"/>
            <a:r>
              <a:rPr lang="en-GB" noProof="0"/>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pPr rtl="0"/>
            <a:fld id="{66226CF3-8F39-4466-AAB4-C44B91920D46}" type="datetime1">
              <a:rPr lang="en-GB" noProof="0" smtClean="0"/>
              <a:t>23/08/2024</a:t>
            </a:fld>
            <a:endParaRPr lang="en-GB" noProof="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pPr rtl="0"/>
            <a:r>
              <a:rPr lang="en-GB" noProof="0"/>
              <a:t>EE675 - INTRODUCTION TO REINFORCEMENT LEARNING</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pPr rtl="0"/>
            <a:fld id="{D57F1E4F-1CFF-5643-939E-217C01CDF565}" type="slidenum">
              <a:rPr lang="en-GB" noProof="0" smtClean="0"/>
              <a:pPr rtl="0"/>
              <a:t>‹#›</a:t>
            </a:fld>
            <a:endParaRPr lang="en-GB" noProof="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hd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youtu.be/sDtvw6kunVA"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010011"/>
            <a:ext cx="8825658" cy="2568540"/>
          </a:xfrm>
        </p:spPr>
        <p:txBody>
          <a:bodyPr rtlCol="0"/>
          <a:lstStyle/>
          <a:p>
            <a:r>
              <a:rPr lang="en-GB" sz="3600"/>
              <a:t>EE675: COURSE PROJECT</a:t>
            </a:r>
            <a:br>
              <a:rPr lang="en-GB" sz="3600"/>
            </a:br>
            <a:r>
              <a:rPr lang="en-GB" sz="3600"/>
              <a:t>COST-AWARE CASCADING BANDITS</a:t>
            </a:r>
            <a:br>
              <a:rPr lang="en-GB" sz="3600"/>
            </a:br>
            <a:br>
              <a:rPr lang="en-GB" sz="3600"/>
            </a:br>
            <a:r>
              <a:rPr lang="en-GB" sz="2400"/>
              <a:t>Instructor : Prof. </a:t>
            </a:r>
            <a:r>
              <a:rPr lang="en-GB" sz="2400">
                <a:cs typeface="Arial"/>
              </a:rPr>
              <a:t>Subrahmanya Swamy</a:t>
            </a:r>
            <a:r>
              <a:rPr lang="en-GB" sz="2400">
                <a:solidFill>
                  <a:srgbClr val="EBEBEB"/>
                </a:solidFill>
                <a:latin typeface="Century Gothic"/>
                <a:cs typeface="Arial"/>
              </a:rPr>
              <a:t> Peruru</a:t>
            </a:r>
            <a:endParaRPr lang="en-GB" sz="2400">
              <a:solidFill>
                <a:srgbClr val="222222"/>
              </a:solidFill>
              <a:latin typeface="Arial"/>
              <a:cs typeface="Arial"/>
            </a:endParaRPr>
          </a:p>
        </p:txBody>
      </p:sp>
      <p:sp>
        <p:nvSpPr>
          <p:cNvPr id="3" name="Subtitle 2"/>
          <p:cNvSpPr>
            <a:spLocks noGrp="1"/>
          </p:cNvSpPr>
          <p:nvPr>
            <p:ph type="subTitle" idx="1"/>
          </p:nvPr>
        </p:nvSpPr>
        <p:spPr>
          <a:xfrm>
            <a:off x="1154955" y="4421306"/>
            <a:ext cx="8825658" cy="1562550"/>
          </a:xfrm>
        </p:spPr>
        <p:txBody>
          <a:bodyPr vert="horz" lIns="91440" tIns="45720" rIns="91440" bIns="45720" rtlCol="0" anchor="t">
            <a:noAutofit/>
          </a:bodyPr>
          <a:lstStyle/>
          <a:p>
            <a:r>
              <a:rPr lang="en-GB" sz="1600"/>
              <a:t>PRESENTED BY : </a:t>
            </a:r>
          </a:p>
          <a:p>
            <a:r>
              <a:rPr lang="en-GB" sz="1600"/>
              <a:t>    RAJVARDHAN VERMA (210819)</a:t>
            </a:r>
          </a:p>
          <a:p>
            <a:r>
              <a:rPr lang="en-GB" sz="1600"/>
              <a:t>    ROHIT RAJ (210874)</a:t>
            </a:r>
          </a:p>
          <a:p>
            <a:r>
              <a:rPr lang="en-GB" sz="1600">
                <a:ea typeface="+mn-lt"/>
                <a:cs typeface="+mn-lt"/>
              </a:rPr>
              <a:t>    Saurabh Vishwakarma (210949)</a:t>
            </a:r>
          </a:p>
        </p:txBody>
      </p:sp>
      <p:sp>
        <p:nvSpPr>
          <p:cNvPr id="5" name="TextBox 4">
            <a:extLst>
              <a:ext uri="{FF2B5EF4-FFF2-40B4-BE49-F238E27FC236}">
                <a16:creationId xmlns:a16="http://schemas.microsoft.com/office/drawing/2014/main" id="{CFD58CD5-8C26-6F9F-07D3-86BA0FD2CED0}"/>
              </a:ext>
            </a:extLst>
          </p:cNvPr>
          <p:cNvSpPr txBox="1"/>
          <p:nvPr/>
        </p:nvSpPr>
        <p:spPr>
          <a:xfrm>
            <a:off x="1155498" y="3708694"/>
            <a:ext cx="392009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solidFill>
                  <a:schemeClr val="bg1"/>
                </a:solidFill>
              </a:rPr>
              <a:t>Video link</a:t>
            </a:r>
            <a:r>
              <a:rPr lang="en-US">
                <a:solidFill>
                  <a:schemeClr val="bg1"/>
                </a:solidFill>
              </a:rPr>
              <a:t> - </a:t>
            </a:r>
            <a:r>
              <a:rPr lang="en-US" sz="1400">
                <a:solidFill>
                  <a:schemeClr val="bg1"/>
                </a:solidFill>
                <a:ea typeface="+mn-lt"/>
                <a:cs typeface="+mn-lt"/>
                <a:hlinkClick r:id="rId3"/>
              </a:rPr>
              <a:t>Link to our presentation</a:t>
            </a:r>
            <a:endParaRPr lang="en-US" sz="1400">
              <a:solidFill>
                <a:schemeClr val="bg1"/>
              </a:solidFill>
            </a:endParaRPr>
          </a:p>
        </p:txBody>
      </p:sp>
    </p:spTree>
    <p:extLst>
      <p:ext uri="{BB962C8B-B14F-4D97-AF65-F5344CB8AC3E}">
        <p14:creationId xmlns:p14="http://schemas.microsoft.com/office/powerpoint/2010/main" val="356326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31697-B791-B895-2BE7-648AC0072907}"/>
              </a:ext>
            </a:extLst>
          </p:cNvPr>
          <p:cNvSpPr>
            <a:spLocks noGrp="1"/>
          </p:cNvSpPr>
          <p:nvPr>
            <p:ph type="ctrTitle"/>
          </p:nvPr>
        </p:nvSpPr>
        <p:spPr>
          <a:xfrm>
            <a:off x="1684480" y="2086818"/>
            <a:ext cx="8825658" cy="2677648"/>
          </a:xfrm>
        </p:spPr>
        <p:txBody>
          <a:bodyPr/>
          <a:lstStyle/>
          <a:p>
            <a:pPr algn="ctr">
              <a:lnSpc>
                <a:spcPct val="150000"/>
              </a:lnSpc>
            </a:pPr>
            <a:r>
              <a:rPr lang="en-US"/>
              <a:t>BASE RESEARCH PAPER:</a:t>
            </a:r>
            <a:br>
              <a:rPr lang="en-US"/>
            </a:br>
            <a:r>
              <a:rPr lang="en-US" sz="3600"/>
              <a:t>BEST ARM IDENTIFICATION IN CASCADING BANDITS</a:t>
            </a:r>
            <a:endParaRPr lang="en-US"/>
          </a:p>
        </p:txBody>
      </p:sp>
    </p:spTree>
    <p:extLst>
      <p:ext uri="{BB962C8B-B14F-4D97-AF65-F5344CB8AC3E}">
        <p14:creationId xmlns:p14="http://schemas.microsoft.com/office/powerpoint/2010/main" val="2981072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E0C26-E3B2-565D-778B-EB6245C29F8E}"/>
              </a:ext>
            </a:extLst>
          </p:cNvPr>
          <p:cNvSpPr>
            <a:spLocks noGrp="1"/>
          </p:cNvSpPr>
          <p:nvPr>
            <p:ph type="title"/>
          </p:nvPr>
        </p:nvSpPr>
        <p:spPr>
          <a:xfrm>
            <a:off x="1154954" y="883261"/>
            <a:ext cx="8761413" cy="706964"/>
          </a:xfrm>
        </p:spPr>
        <p:txBody>
          <a:bodyPr/>
          <a:lstStyle/>
          <a:p>
            <a:r>
              <a:rPr lang="en-GB"/>
              <a:t>Base Research Paper:</a:t>
            </a:r>
            <a:br>
              <a:rPr lang="en-GB"/>
            </a:br>
            <a:r>
              <a:rPr lang="en-GB"/>
              <a:t>Best Arm In Cascading Bandits</a:t>
            </a:r>
          </a:p>
        </p:txBody>
      </p:sp>
      <p:sp>
        <p:nvSpPr>
          <p:cNvPr id="3" name="Content Placeholder 2">
            <a:extLst>
              <a:ext uri="{FF2B5EF4-FFF2-40B4-BE49-F238E27FC236}">
                <a16:creationId xmlns:a16="http://schemas.microsoft.com/office/drawing/2014/main" id="{C19E3FBE-31FD-11B6-8990-EA49F33CF8EE}"/>
              </a:ext>
            </a:extLst>
          </p:cNvPr>
          <p:cNvSpPr>
            <a:spLocks noGrp="1"/>
          </p:cNvSpPr>
          <p:nvPr>
            <p:ph idx="1"/>
          </p:nvPr>
        </p:nvSpPr>
        <p:spPr>
          <a:xfrm>
            <a:off x="1117337" y="2422387"/>
            <a:ext cx="9666962" cy="3315854"/>
          </a:xfrm>
        </p:spPr>
        <p:txBody>
          <a:bodyPr vert="horz" lIns="91440" tIns="45720" rIns="91440" bIns="45720" rtlCol="0" anchor="t">
            <a:normAutofit lnSpcReduction="10000"/>
          </a:bodyPr>
          <a:lstStyle/>
          <a:p>
            <a:pPr marL="0" indent="0">
              <a:buNone/>
            </a:pPr>
            <a:r>
              <a:rPr lang="en-GB" sz="2400" b="1"/>
              <a:t>INTRODUCTION</a:t>
            </a:r>
            <a:endParaRPr lang="en-US" sz="2400" b="1"/>
          </a:p>
          <a:p>
            <a:r>
              <a:rPr lang="en-GB">
                <a:latin typeface="Century Gothic"/>
              </a:rPr>
              <a:t>This paper presents an algorithm called CASCADEBAI, which finds the best set of K items, called an </a:t>
            </a:r>
            <a:r>
              <a:rPr lang="en-GB" b="1">
                <a:latin typeface="Century Gothic"/>
              </a:rPr>
              <a:t>arm, </a:t>
            </a:r>
            <a:r>
              <a:rPr lang="en-GB">
                <a:latin typeface="Century Gothic"/>
              </a:rPr>
              <a:t>within the framework of Cascading bandits.</a:t>
            </a:r>
          </a:p>
          <a:p>
            <a:r>
              <a:rPr lang="en-GB">
                <a:latin typeface="Century Gothic"/>
                <a:ea typeface="+mn-lt"/>
                <a:cs typeface="+mn-lt"/>
              </a:rPr>
              <a:t>An upper bound on the time complexity of CASCADEBAI is derived, by probabilistically estimating the amount of available feedback at each step. </a:t>
            </a:r>
          </a:p>
          <a:p>
            <a:r>
              <a:rPr lang="en-GB">
                <a:latin typeface="Century Gothic"/>
                <a:ea typeface="+mn-lt"/>
                <a:cs typeface="+mn-lt"/>
              </a:rPr>
              <a:t>The paper establishes a lower bound on the time complexity of </a:t>
            </a:r>
            <a:r>
              <a:rPr lang="en-GB" b="1" i="1">
                <a:latin typeface="Century Gothic"/>
                <a:ea typeface="+mn-lt"/>
                <a:cs typeface="+mn-lt"/>
              </a:rPr>
              <a:t>any </a:t>
            </a:r>
            <a:r>
              <a:rPr lang="en-GB" b="1">
                <a:latin typeface="Century Gothic"/>
                <a:ea typeface="+mn-lt"/>
                <a:cs typeface="+mn-lt"/>
              </a:rPr>
              <a:t>best arm identification</a:t>
            </a:r>
            <a:r>
              <a:rPr lang="en-GB">
                <a:latin typeface="Century Gothic"/>
                <a:ea typeface="+mn-lt"/>
                <a:cs typeface="+mn-lt"/>
              </a:rPr>
              <a:t> (BAI) algorithm in cascading bandits, to show that the performance of CASCADEBAI(ε, δ, K) is optimal in some cases. </a:t>
            </a:r>
          </a:p>
          <a:p>
            <a:r>
              <a:rPr lang="en-GB">
                <a:ea typeface="+mn-lt"/>
                <a:cs typeface="+mn-lt"/>
              </a:rPr>
              <a:t>Extensive numerical simulations were performed to corroborate the efficacy of CASCADEBAI as well as the tightness of our upper bound on its time complexity. </a:t>
            </a:r>
          </a:p>
          <a:p>
            <a:endParaRPr lang="en-GB" sz="1600">
              <a:latin typeface="Century Gothic"/>
              <a:ea typeface="+mn-lt"/>
              <a:cs typeface="+mn-lt"/>
            </a:endParaRPr>
          </a:p>
        </p:txBody>
      </p:sp>
      <p:sp>
        <p:nvSpPr>
          <p:cNvPr id="4" name="Footer Placeholder 3">
            <a:extLst>
              <a:ext uri="{FF2B5EF4-FFF2-40B4-BE49-F238E27FC236}">
                <a16:creationId xmlns:a16="http://schemas.microsoft.com/office/drawing/2014/main" id="{B5BCE135-8FC6-C37E-8C4E-B26B4709D83F}"/>
              </a:ext>
            </a:extLst>
          </p:cNvPr>
          <p:cNvSpPr>
            <a:spLocks noGrp="1"/>
          </p:cNvSpPr>
          <p:nvPr>
            <p:ph type="ftr" sz="quarter" idx="11"/>
          </p:nvPr>
        </p:nvSpPr>
        <p:spPr/>
        <p:txBody>
          <a:bodyPr/>
          <a:lstStyle/>
          <a:p>
            <a:pPr rtl="0"/>
            <a:r>
              <a:rPr lang="en-GB" noProof="0"/>
              <a:t>EE675 - INTRODUCTION TO REINFORCEMENT LEARNING</a:t>
            </a:r>
          </a:p>
        </p:txBody>
      </p:sp>
      <p:sp>
        <p:nvSpPr>
          <p:cNvPr id="5" name="Slide Number Placeholder 4">
            <a:extLst>
              <a:ext uri="{FF2B5EF4-FFF2-40B4-BE49-F238E27FC236}">
                <a16:creationId xmlns:a16="http://schemas.microsoft.com/office/drawing/2014/main" id="{C97C7684-2512-0F18-4FC7-FB18EF59AF58}"/>
              </a:ext>
            </a:extLst>
          </p:cNvPr>
          <p:cNvSpPr>
            <a:spLocks noGrp="1"/>
          </p:cNvSpPr>
          <p:nvPr>
            <p:ph type="sldNum" sz="quarter" idx="12"/>
          </p:nvPr>
        </p:nvSpPr>
        <p:spPr/>
        <p:txBody>
          <a:bodyPr/>
          <a:lstStyle/>
          <a:p>
            <a:pPr rtl="0"/>
            <a:r>
              <a:rPr lang="en-GB"/>
              <a:t>11</a:t>
            </a:r>
            <a:endParaRPr lang="en-GB" noProof="0"/>
          </a:p>
        </p:txBody>
      </p:sp>
    </p:spTree>
    <p:extLst>
      <p:ext uri="{BB962C8B-B14F-4D97-AF65-F5344CB8AC3E}">
        <p14:creationId xmlns:p14="http://schemas.microsoft.com/office/powerpoint/2010/main" val="3523027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E0C26-E3B2-565D-778B-EB6245C29F8E}"/>
              </a:ext>
            </a:extLst>
          </p:cNvPr>
          <p:cNvSpPr>
            <a:spLocks noGrp="1"/>
          </p:cNvSpPr>
          <p:nvPr>
            <p:ph type="title"/>
          </p:nvPr>
        </p:nvSpPr>
        <p:spPr>
          <a:xfrm>
            <a:off x="1154954" y="883261"/>
            <a:ext cx="8761413" cy="706964"/>
          </a:xfrm>
        </p:spPr>
        <p:txBody>
          <a:bodyPr/>
          <a:lstStyle/>
          <a:p>
            <a:r>
              <a:rPr lang="en-GB"/>
              <a:t>Base Research Paper:</a:t>
            </a:r>
            <a:br>
              <a:rPr lang="en-GB"/>
            </a:br>
            <a:r>
              <a:rPr lang="en-GB"/>
              <a:t>Best Arm In Cascading Bandits</a:t>
            </a:r>
          </a:p>
        </p:txBody>
      </p:sp>
      <p:sp>
        <p:nvSpPr>
          <p:cNvPr id="3" name="Content Placeholder 2">
            <a:extLst>
              <a:ext uri="{FF2B5EF4-FFF2-40B4-BE49-F238E27FC236}">
                <a16:creationId xmlns:a16="http://schemas.microsoft.com/office/drawing/2014/main" id="{C19E3FBE-31FD-11B6-8990-EA49F33CF8EE}"/>
              </a:ext>
            </a:extLst>
          </p:cNvPr>
          <p:cNvSpPr>
            <a:spLocks noGrp="1"/>
          </p:cNvSpPr>
          <p:nvPr>
            <p:ph idx="1"/>
          </p:nvPr>
        </p:nvSpPr>
        <p:spPr>
          <a:xfrm>
            <a:off x="1152942" y="2422387"/>
            <a:ext cx="10279412" cy="3315854"/>
          </a:xfrm>
        </p:spPr>
        <p:txBody>
          <a:bodyPr vert="horz" lIns="91440" tIns="45720" rIns="91440" bIns="45720" rtlCol="0" anchor="t">
            <a:normAutofit lnSpcReduction="10000"/>
          </a:bodyPr>
          <a:lstStyle/>
          <a:p>
            <a:pPr marL="0" indent="0">
              <a:buNone/>
            </a:pPr>
            <a:r>
              <a:rPr lang="en-GB" sz="2400" b="1"/>
              <a:t>PROBLEM SETUP</a:t>
            </a:r>
          </a:p>
          <a:p>
            <a:r>
              <a:rPr lang="en-GB">
                <a:ea typeface="+mn-lt"/>
                <a:cs typeface="+mn-lt"/>
              </a:rPr>
              <a:t>The paper is defined for the </a:t>
            </a:r>
            <a:r>
              <a:rPr lang="en-GB" b="1">
                <a:ea typeface="+mn-lt"/>
                <a:cs typeface="+mn-lt"/>
              </a:rPr>
              <a:t>fixed-confidence setting</a:t>
            </a:r>
            <a:r>
              <a:rPr lang="en-GB">
                <a:ea typeface="+mn-lt"/>
                <a:cs typeface="+mn-lt"/>
              </a:rPr>
              <a:t> in cascading bandits, and our analysis provides tools for handling the statistical dependence between the amount of feedback and that of time steps in the cascading bandit setting. </a:t>
            </a:r>
          </a:p>
          <a:p>
            <a:r>
              <a:rPr lang="en-GB">
                <a:ea typeface="+mn-lt"/>
                <a:cs typeface="+mn-lt"/>
              </a:rPr>
              <a:t>The problem involves selecting the most promising items among a set of </a:t>
            </a:r>
            <a:r>
              <a:rPr lang="en-GB" i="1">
                <a:ea typeface="+mn-lt"/>
                <a:cs typeface="+mn-lt"/>
              </a:rPr>
              <a:t>L ∈ N</a:t>
            </a:r>
            <a:r>
              <a:rPr lang="en-GB">
                <a:ea typeface="+mn-lt"/>
                <a:cs typeface="+mn-lt"/>
              </a:rPr>
              <a:t> ground items, each associated with a click probability </a:t>
            </a:r>
            <a:r>
              <a:rPr lang="en-GB" i="1">
                <a:ea typeface="+mn-lt"/>
                <a:cs typeface="+mn-lt"/>
              </a:rPr>
              <a:t>w(</a:t>
            </a:r>
            <a:r>
              <a:rPr lang="en-GB" i="1" err="1">
                <a:ea typeface="+mn-lt"/>
                <a:cs typeface="+mn-lt"/>
              </a:rPr>
              <a:t>i</a:t>
            </a:r>
            <a:r>
              <a:rPr lang="en-GB" i="1">
                <a:ea typeface="+mn-lt"/>
                <a:cs typeface="+mn-lt"/>
              </a:rPr>
              <a:t>) ∈  [0,1].</a:t>
            </a:r>
            <a:endParaRPr lang="en-GB"/>
          </a:p>
          <a:p>
            <a:r>
              <a:rPr lang="en-GB">
                <a:ea typeface="+mn-lt"/>
                <a:cs typeface="+mn-lt"/>
              </a:rPr>
              <a:t>At each time step t, the agent pulls an arm of K items chosen from the ground items, i.e., S</a:t>
            </a:r>
            <a:r>
              <a:rPr lang="en-GB" baseline="-25000">
                <a:ea typeface="+mn-lt"/>
                <a:cs typeface="+mn-lt"/>
              </a:rPr>
              <a:t>t</a:t>
            </a:r>
            <a:r>
              <a:rPr lang="en-GB">
                <a:ea typeface="+mn-lt"/>
                <a:cs typeface="+mn-lt"/>
              </a:rPr>
              <a:t> := (i</a:t>
            </a:r>
            <a:r>
              <a:rPr lang="en-GB" baseline="30000">
                <a:ea typeface="+mn-lt"/>
                <a:cs typeface="+mn-lt"/>
              </a:rPr>
              <a:t>t</a:t>
            </a:r>
            <a:r>
              <a:rPr lang="en-GB" baseline="-25000">
                <a:ea typeface="+mn-lt"/>
                <a:cs typeface="+mn-lt"/>
              </a:rPr>
              <a:t>1</a:t>
            </a:r>
            <a:r>
              <a:rPr lang="en-GB">
                <a:ea typeface="+mn-lt"/>
                <a:cs typeface="+mn-lt"/>
              </a:rPr>
              <a:t>,i</a:t>
            </a:r>
            <a:r>
              <a:rPr lang="en-GB" baseline="30000">
                <a:ea typeface="+mn-lt"/>
                <a:cs typeface="+mn-lt"/>
              </a:rPr>
              <a:t>t</a:t>
            </a:r>
            <a:r>
              <a:rPr lang="en-GB" baseline="-25000">
                <a:ea typeface="+mn-lt"/>
                <a:cs typeface="+mn-lt"/>
              </a:rPr>
              <a:t>2</a:t>
            </a:r>
            <a:r>
              <a:rPr lang="en-GB">
                <a:ea typeface="+mn-lt"/>
                <a:cs typeface="+mn-lt"/>
              </a:rPr>
              <a:t>,….., </a:t>
            </a:r>
            <a:r>
              <a:rPr lang="en-GB" err="1">
                <a:ea typeface="+mn-lt"/>
                <a:cs typeface="+mn-lt"/>
              </a:rPr>
              <a:t>i</a:t>
            </a:r>
            <a:r>
              <a:rPr lang="en-GB" baseline="30000" err="1">
                <a:ea typeface="+mn-lt"/>
                <a:cs typeface="+mn-lt"/>
              </a:rPr>
              <a:t>t</a:t>
            </a:r>
            <a:r>
              <a:rPr lang="en-GB" baseline="-25000" err="1">
                <a:ea typeface="+mn-lt"/>
                <a:cs typeface="+mn-lt"/>
              </a:rPr>
              <a:t>K</a:t>
            </a:r>
            <a:r>
              <a:rPr lang="en-GB">
                <a:ea typeface="+mn-lt"/>
                <a:cs typeface="+mn-lt"/>
              </a:rPr>
              <a:t>) ∈ [L]</a:t>
            </a:r>
            <a:r>
              <a:rPr lang="en-GB" baseline="30000">
                <a:ea typeface="+mn-lt"/>
                <a:cs typeface="+mn-lt"/>
              </a:rPr>
              <a:t>(K)</a:t>
            </a:r>
            <a:r>
              <a:rPr lang="en-GB">
                <a:ea typeface="+mn-lt"/>
                <a:cs typeface="+mn-lt"/>
              </a:rPr>
              <a:t>. </a:t>
            </a:r>
          </a:p>
          <a:p>
            <a:r>
              <a:rPr lang="en-GB">
                <a:ea typeface="+mn-lt"/>
                <a:cs typeface="+mn-lt"/>
              </a:rPr>
              <a:t>The </a:t>
            </a:r>
            <a:r>
              <a:rPr lang="en-GB" i="1">
                <a:ea typeface="+mn-lt"/>
                <a:cs typeface="+mn-lt"/>
              </a:rPr>
              <a:t>feedback </a:t>
            </a:r>
            <a:r>
              <a:rPr lang="en-GB" b="1">
                <a:ea typeface="+mn-lt"/>
                <a:cs typeface="+mn-lt"/>
              </a:rPr>
              <a:t>O</a:t>
            </a:r>
            <a:r>
              <a:rPr lang="en-GB" b="1" baseline="-25000">
                <a:ea typeface="+mn-lt"/>
                <a:cs typeface="+mn-lt"/>
              </a:rPr>
              <a:t>t</a:t>
            </a:r>
            <a:r>
              <a:rPr lang="en-GB">
                <a:ea typeface="+mn-lt"/>
                <a:cs typeface="+mn-lt"/>
              </a:rPr>
              <a:t> from the user is defined as a vector in {0, 1, *}</a:t>
            </a:r>
            <a:r>
              <a:rPr lang="en-GB" baseline="30000">
                <a:ea typeface="+mn-lt"/>
                <a:cs typeface="+mn-lt"/>
              </a:rPr>
              <a:t>K</a:t>
            </a:r>
            <a:r>
              <a:rPr lang="en-GB">
                <a:ea typeface="+mn-lt"/>
                <a:cs typeface="+mn-lt"/>
              </a:rPr>
              <a:t> , where 0, 1, * represents observing no click, observing a click and no observation respectively. </a:t>
            </a:r>
          </a:p>
          <a:p>
            <a:endParaRPr lang="en-GB">
              <a:ea typeface="+mn-lt"/>
              <a:cs typeface="+mn-lt"/>
            </a:endParaRPr>
          </a:p>
          <a:p>
            <a:pPr marL="0" indent="0">
              <a:buNone/>
            </a:pPr>
            <a:endParaRPr lang="en-GB">
              <a:ea typeface="+mn-lt"/>
              <a:cs typeface="+mn-lt"/>
            </a:endParaRPr>
          </a:p>
          <a:p>
            <a:endParaRPr lang="en-GB" sz="1600">
              <a:latin typeface="Century Gothic"/>
              <a:ea typeface="+mn-lt"/>
              <a:cs typeface="+mn-lt"/>
            </a:endParaRPr>
          </a:p>
        </p:txBody>
      </p:sp>
      <p:sp>
        <p:nvSpPr>
          <p:cNvPr id="4" name="Footer Placeholder 3">
            <a:extLst>
              <a:ext uri="{FF2B5EF4-FFF2-40B4-BE49-F238E27FC236}">
                <a16:creationId xmlns:a16="http://schemas.microsoft.com/office/drawing/2014/main" id="{B5BCE135-8FC6-C37E-8C4E-B26B4709D83F}"/>
              </a:ext>
            </a:extLst>
          </p:cNvPr>
          <p:cNvSpPr>
            <a:spLocks noGrp="1"/>
          </p:cNvSpPr>
          <p:nvPr>
            <p:ph type="ftr" sz="quarter" idx="11"/>
          </p:nvPr>
        </p:nvSpPr>
        <p:spPr/>
        <p:txBody>
          <a:bodyPr/>
          <a:lstStyle/>
          <a:p>
            <a:pPr rtl="0"/>
            <a:r>
              <a:rPr lang="en-GB" noProof="0"/>
              <a:t>EE675 - INTRODUCTION TO REINFORCEMENT LEARNING</a:t>
            </a:r>
          </a:p>
        </p:txBody>
      </p:sp>
      <p:sp>
        <p:nvSpPr>
          <p:cNvPr id="5" name="Slide Number Placeholder 4">
            <a:extLst>
              <a:ext uri="{FF2B5EF4-FFF2-40B4-BE49-F238E27FC236}">
                <a16:creationId xmlns:a16="http://schemas.microsoft.com/office/drawing/2014/main" id="{C97C7684-2512-0F18-4FC7-FB18EF59AF58}"/>
              </a:ext>
            </a:extLst>
          </p:cNvPr>
          <p:cNvSpPr>
            <a:spLocks noGrp="1"/>
          </p:cNvSpPr>
          <p:nvPr>
            <p:ph type="sldNum" sz="quarter" idx="12"/>
          </p:nvPr>
        </p:nvSpPr>
        <p:spPr/>
        <p:txBody>
          <a:bodyPr/>
          <a:lstStyle/>
          <a:p>
            <a:pPr rtl="0"/>
            <a:r>
              <a:rPr lang="en-GB"/>
              <a:t>12</a:t>
            </a:r>
            <a:endParaRPr lang="en-GB" noProof="0"/>
          </a:p>
        </p:txBody>
      </p:sp>
    </p:spTree>
    <p:extLst>
      <p:ext uri="{BB962C8B-B14F-4D97-AF65-F5344CB8AC3E}">
        <p14:creationId xmlns:p14="http://schemas.microsoft.com/office/powerpoint/2010/main" val="2170378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E0C26-E3B2-565D-778B-EB6245C29F8E}"/>
              </a:ext>
            </a:extLst>
          </p:cNvPr>
          <p:cNvSpPr>
            <a:spLocks noGrp="1"/>
          </p:cNvSpPr>
          <p:nvPr>
            <p:ph type="title"/>
          </p:nvPr>
        </p:nvSpPr>
        <p:spPr>
          <a:xfrm>
            <a:off x="1154954" y="883261"/>
            <a:ext cx="8761413" cy="706964"/>
          </a:xfrm>
        </p:spPr>
        <p:txBody>
          <a:bodyPr/>
          <a:lstStyle/>
          <a:p>
            <a:r>
              <a:rPr lang="en-GB"/>
              <a:t>Base Research Paper:</a:t>
            </a:r>
            <a:br>
              <a:rPr lang="en-GB"/>
            </a:br>
            <a:r>
              <a:rPr lang="en-GB"/>
              <a:t>Best Arm In Cascading Bandits</a:t>
            </a:r>
          </a:p>
        </p:txBody>
      </p:sp>
      <p:sp>
        <p:nvSpPr>
          <p:cNvPr id="3" name="Content Placeholder 2">
            <a:extLst>
              <a:ext uri="{FF2B5EF4-FFF2-40B4-BE49-F238E27FC236}">
                <a16:creationId xmlns:a16="http://schemas.microsoft.com/office/drawing/2014/main" id="{C19E3FBE-31FD-11B6-8990-EA49F33CF8EE}"/>
              </a:ext>
            </a:extLst>
          </p:cNvPr>
          <p:cNvSpPr>
            <a:spLocks noGrp="1"/>
          </p:cNvSpPr>
          <p:nvPr>
            <p:ph idx="1"/>
          </p:nvPr>
        </p:nvSpPr>
        <p:spPr>
          <a:xfrm>
            <a:off x="959213" y="2654862"/>
            <a:ext cx="10279412" cy="3315854"/>
          </a:xfrm>
        </p:spPr>
        <p:txBody>
          <a:bodyPr vert="horz" lIns="91440" tIns="45720" rIns="91440" bIns="45720" rtlCol="0" anchor="t">
            <a:normAutofit/>
          </a:bodyPr>
          <a:lstStyle/>
          <a:p>
            <a:pPr marL="0" indent="0">
              <a:buNone/>
            </a:pPr>
            <a:r>
              <a:rPr lang="en-GB" sz="2400" b="1"/>
              <a:t>PROBLEM SETUP (Contd...)</a:t>
            </a:r>
          </a:p>
          <a:p>
            <a:r>
              <a:rPr lang="en-GB">
                <a:ea typeface="+mn-lt"/>
                <a:cs typeface="+mn-lt"/>
              </a:rPr>
              <a:t>Items are considered optimal if their click probability is greater than or equal to the Kth highest click probability. We assume </a:t>
            </a:r>
            <a:r>
              <a:rPr lang="en-GB" i="1">
                <a:ea typeface="+mn-lt"/>
                <a:cs typeface="+mn-lt"/>
              </a:rPr>
              <a:t>w(K) &gt; w(K+1)</a:t>
            </a:r>
            <a:r>
              <a:rPr lang="en-GB">
                <a:ea typeface="+mn-lt"/>
                <a:cs typeface="+mn-lt"/>
              </a:rPr>
              <a:t> to ensure there are exactly K optimal items, i.e., </a:t>
            </a:r>
            <a:r>
              <a:rPr lang="en-GB" i="1">
                <a:ea typeface="+mn-lt"/>
                <a:cs typeface="+mn-lt"/>
              </a:rPr>
              <a:t>[K] = {1, 2, …. K} = {</a:t>
            </a:r>
            <a:r>
              <a:rPr lang="en-GB" i="1" err="1">
                <a:ea typeface="+mn-lt"/>
                <a:cs typeface="+mn-lt"/>
              </a:rPr>
              <a:t>i</a:t>
            </a:r>
            <a:r>
              <a:rPr lang="en-GB" i="1">
                <a:ea typeface="+mn-lt"/>
                <a:cs typeface="+mn-lt"/>
              </a:rPr>
              <a:t> ∈ [L] : w(</a:t>
            </a:r>
            <a:r>
              <a:rPr lang="en-GB" i="1" err="1">
                <a:ea typeface="+mn-lt"/>
                <a:cs typeface="+mn-lt"/>
              </a:rPr>
              <a:t>i</a:t>
            </a:r>
            <a:r>
              <a:rPr lang="en-GB" i="1">
                <a:ea typeface="+mn-lt"/>
                <a:cs typeface="+mn-lt"/>
              </a:rPr>
              <a:t>) ≥ w(K)}</a:t>
            </a:r>
          </a:p>
          <a:p>
            <a:r>
              <a:rPr lang="en-GB">
                <a:ea typeface="+mn-lt"/>
                <a:cs typeface="+mn-lt"/>
              </a:rPr>
              <a:t>An item is ε-optimal if it's click probability is close to the Kth highest click probability within a tolerance ε.</a:t>
            </a:r>
          </a:p>
          <a:p>
            <a:pPr marL="0" indent="0">
              <a:buNone/>
            </a:pPr>
            <a:endParaRPr lang="en-GB">
              <a:ea typeface="+mn-lt"/>
              <a:cs typeface="+mn-lt"/>
            </a:endParaRPr>
          </a:p>
          <a:p>
            <a:endParaRPr lang="en-GB" sz="1600">
              <a:latin typeface="Century Gothic"/>
              <a:ea typeface="+mn-lt"/>
              <a:cs typeface="+mn-lt"/>
            </a:endParaRPr>
          </a:p>
        </p:txBody>
      </p:sp>
      <p:sp>
        <p:nvSpPr>
          <p:cNvPr id="4" name="Footer Placeholder 3">
            <a:extLst>
              <a:ext uri="{FF2B5EF4-FFF2-40B4-BE49-F238E27FC236}">
                <a16:creationId xmlns:a16="http://schemas.microsoft.com/office/drawing/2014/main" id="{B5BCE135-8FC6-C37E-8C4E-B26B4709D83F}"/>
              </a:ext>
            </a:extLst>
          </p:cNvPr>
          <p:cNvSpPr>
            <a:spLocks noGrp="1"/>
          </p:cNvSpPr>
          <p:nvPr>
            <p:ph type="ftr" sz="quarter" idx="11"/>
          </p:nvPr>
        </p:nvSpPr>
        <p:spPr/>
        <p:txBody>
          <a:bodyPr/>
          <a:lstStyle/>
          <a:p>
            <a:pPr rtl="0"/>
            <a:r>
              <a:rPr lang="en-GB" noProof="0"/>
              <a:t>EE675 - INTRODUCTION TO REINFORCEMENT LEARNING</a:t>
            </a:r>
          </a:p>
        </p:txBody>
      </p:sp>
      <p:sp>
        <p:nvSpPr>
          <p:cNvPr id="5" name="Slide Number Placeholder 4">
            <a:extLst>
              <a:ext uri="{FF2B5EF4-FFF2-40B4-BE49-F238E27FC236}">
                <a16:creationId xmlns:a16="http://schemas.microsoft.com/office/drawing/2014/main" id="{C97C7684-2512-0F18-4FC7-FB18EF59AF58}"/>
              </a:ext>
            </a:extLst>
          </p:cNvPr>
          <p:cNvSpPr>
            <a:spLocks noGrp="1"/>
          </p:cNvSpPr>
          <p:nvPr>
            <p:ph type="sldNum" sz="quarter" idx="12"/>
          </p:nvPr>
        </p:nvSpPr>
        <p:spPr/>
        <p:txBody>
          <a:bodyPr/>
          <a:lstStyle/>
          <a:p>
            <a:pPr rtl="0"/>
            <a:r>
              <a:rPr lang="en-GB"/>
              <a:t>11</a:t>
            </a:r>
            <a:endParaRPr lang="en-GB" noProof="0"/>
          </a:p>
        </p:txBody>
      </p:sp>
    </p:spTree>
    <p:extLst>
      <p:ext uri="{BB962C8B-B14F-4D97-AF65-F5344CB8AC3E}">
        <p14:creationId xmlns:p14="http://schemas.microsoft.com/office/powerpoint/2010/main" val="883745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E0C26-E3B2-565D-778B-EB6245C29F8E}"/>
              </a:ext>
            </a:extLst>
          </p:cNvPr>
          <p:cNvSpPr>
            <a:spLocks noGrp="1"/>
          </p:cNvSpPr>
          <p:nvPr>
            <p:ph type="title"/>
          </p:nvPr>
        </p:nvSpPr>
        <p:spPr>
          <a:xfrm>
            <a:off x="1154954" y="883261"/>
            <a:ext cx="8761413" cy="706964"/>
          </a:xfrm>
        </p:spPr>
        <p:txBody>
          <a:bodyPr/>
          <a:lstStyle/>
          <a:p>
            <a:r>
              <a:rPr lang="en-GB"/>
              <a:t>Base Research Paper:</a:t>
            </a:r>
            <a:br>
              <a:rPr lang="en-GB"/>
            </a:br>
            <a:r>
              <a:rPr lang="en-GB"/>
              <a:t>Best Arm In Cascading Bandits</a:t>
            </a:r>
          </a:p>
        </p:txBody>
      </p:sp>
      <p:sp>
        <p:nvSpPr>
          <p:cNvPr id="3" name="Content Placeholder 2">
            <a:extLst>
              <a:ext uri="{FF2B5EF4-FFF2-40B4-BE49-F238E27FC236}">
                <a16:creationId xmlns:a16="http://schemas.microsoft.com/office/drawing/2014/main" id="{C19E3FBE-31FD-11B6-8990-EA49F33CF8EE}"/>
              </a:ext>
            </a:extLst>
          </p:cNvPr>
          <p:cNvSpPr>
            <a:spLocks noGrp="1"/>
          </p:cNvSpPr>
          <p:nvPr>
            <p:ph idx="1"/>
          </p:nvPr>
        </p:nvSpPr>
        <p:spPr>
          <a:xfrm>
            <a:off x="1152942" y="2422387"/>
            <a:ext cx="10279412" cy="3315854"/>
          </a:xfrm>
        </p:spPr>
        <p:txBody>
          <a:bodyPr vert="horz" lIns="91440" tIns="45720" rIns="91440" bIns="45720" rtlCol="0" anchor="t">
            <a:normAutofit/>
          </a:bodyPr>
          <a:lstStyle/>
          <a:p>
            <a:pPr marL="0" indent="0">
              <a:buNone/>
            </a:pPr>
            <a:r>
              <a:rPr lang="en-GB" sz="2400" b="1"/>
              <a:t>ALGORITHM</a:t>
            </a:r>
          </a:p>
          <a:p>
            <a:r>
              <a:rPr lang="en-GB">
                <a:ea typeface="+mn-lt"/>
                <a:cs typeface="+mn-lt"/>
              </a:rPr>
              <a:t>A deterministic and non-anticipatory online algorithm consists in a triple π := ((π</a:t>
            </a:r>
            <a:r>
              <a:rPr lang="en-GB" baseline="-25000">
                <a:ea typeface="+mn-lt"/>
                <a:cs typeface="+mn-lt"/>
              </a:rPr>
              <a:t>t</a:t>
            </a:r>
            <a:r>
              <a:rPr lang="en-GB">
                <a:ea typeface="+mn-lt"/>
                <a:cs typeface="+mn-lt"/>
              </a:rPr>
              <a:t>)</a:t>
            </a:r>
            <a:r>
              <a:rPr lang="en-GB" baseline="-25000">
                <a:ea typeface="+mn-lt"/>
                <a:cs typeface="+mn-lt"/>
              </a:rPr>
              <a:t>t</a:t>
            </a:r>
            <a:r>
              <a:rPr lang="en-GB">
                <a:ea typeface="+mn-lt"/>
                <a:cs typeface="+mn-lt"/>
              </a:rPr>
              <a:t>, T</a:t>
            </a:r>
            <a:r>
              <a:rPr lang="en-GB" baseline="30000">
                <a:ea typeface="+mn-lt"/>
                <a:cs typeface="+mn-lt"/>
              </a:rPr>
              <a:t>π</a:t>
            </a:r>
            <a:r>
              <a:rPr lang="en-GB">
                <a:ea typeface="+mn-lt"/>
                <a:cs typeface="+mn-lt"/>
              </a:rPr>
              <a:t>, φ</a:t>
            </a:r>
            <a:r>
              <a:rPr lang="en-GB" baseline="30000">
                <a:ea typeface="+mn-lt"/>
                <a:cs typeface="+mn-lt"/>
              </a:rPr>
              <a:t>π</a:t>
            </a:r>
            <a:r>
              <a:rPr lang="en-GB">
                <a:ea typeface="+mn-lt"/>
                <a:cs typeface="+mn-lt"/>
              </a:rPr>
              <a:t>) in which: </a:t>
            </a:r>
            <a:endParaRPr lang="en-GB" i="1">
              <a:ea typeface="+mn-lt"/>
              <a:cs typeface="+mn-lt"/>
            </a:endParaRPr>
          </a:p>
          <a:p>
            <a:pPr lvl="1">
              <a:buFont typeface="Courier New" charset="2"/>
              <a:buChar char="o"/>
            </a:pPr>
            <a:r>
              <a:rPr lang="en-GB">
                <a:ea typeface="+mn-lt"/>
                <a:cs typeface="+mn-lt"/>
              </a:rPr>
              <a:t>Sampling rule</a:t>
            </a:r>
            <a:r>
              <a:rPr lang="en-GB" sz="1800">
                <a:ea typeface="+mn-lt"/>
                <a:cs typeface="+mn-lt"/>
              </a:rPr>
              <a:t>(π</a:t>
            </a:r>
            <a:r>
              <a:rPr lang="en-GB" sz="1800" baseline="-25000">
                <a:ea typeface="+mn-lt"/>
                <a:cs typeface="+mn-lt"/>
              </a:rPr>
              <a:t>t</a:t>
            </a:r>
            <a:r>
              <a:rPr lang="en-GB" sz="1800">
                <a:ea typeface="+mn-lt"/>
                <a:cs typeface="+mn-lt"/>
              </a:rPr>
              <a:t>)</a:t>
            </a:r>
            <a:r>
              <a:rPr lang="en-GB" sz="1800" baseline="-25000">
                <a:ea typeface="+mn-lt"/>
                <a:cs typeface="+mn-lt"/>
              </a:rPr>
              <a:t>t</a:t>
            </a:r>
            <a:r>
              <a:rPr lang="en-GB">
                <a:ea typeface="+mn-lt"/>
                <a:cs typeface="+mn-lt"/>
              </a:rPr>
              <a:t> : Determines which arm to pull at each time step</a:t>
            </a:r>
          </a:p>
          <a:p>
            <a:pPr lvl="1">
              <a:buFont typeface="Courier New" charset="2"/>
              <a:buChar char="o"/>
            </a:pPr>
            <a:r>
              <a:rPr lang="en-GB">
                <a:ea typeface="+mn-lt"/>
                <a:cs typeface="+mn-lt"/>
              </a:rPr>
              <a:t>Stopping rule </a:t>
            </a:r>
            <a:r>
              <a:rPr lang="en-GB" sz="1800">
                <a:ea typeface="+mn-lt"/>
                <a:cs typeface="+mn-lt"/>
              </a:rPr>
              <a:t>T</a:t>
            </a:r>
            <a:r>
              <a:rPr lang="en-GB" sz="1800" baseline="30000">
                <a:ea typeface="+mn-lt"/>
                <a:cs typeface="+mn-lt"/>
              </a:rPr>
              <a:t>π</a:t>
            </a:r>
            <a:r>
              <a:rPr lang="en-GB">
                <a:ea typeface="+mn-lt"/>
                <a:cs typeface="+mn-lt"/>
              </a:rPr>
              <a:t> : Decides when to terminate the algorithm</a:t>
            </a:r>
            <a:endParaRPr lang="en-GB" sz="1800" baseline="30000">
              <a:ea typeface="+mn-lt"/>
              <a:cs typeface="+mn-lt"/>
            </a:endParaRPr>
          </a:p>
          <a:p>
            <a:pPr lvl="1">
              <a:buFont typeface="Courier New" charset="2"/>
              <a:buChar char="o"/>
            </a:pPr>
            <a:r>
              <a:rPr lang="en-GB">
                <a:ea typeface="+mn-lt"/>
                <a:cs typeface="+mn-lt"/>
              </a:rPr>
              <a:t>Recommendation</a:t>
            </a:r>
            <a:r>
              <a:rPr lang="en-GB">
                <a:latin typeface="Century Gothic"/>
                <a:ea typeface="+mn-lt"/>
                <a:cs typeface="+mn-lt"/>
              </a:rPr>
              <a:t> rule </a:t>
            </a:r>
            <a:r>
              <a:rPr lang="en-GB" sz="1800">
                <a:ea typeface="+mn-lt"/>
                <a:cs typeface="+mn-lt"/>
              </a:rPr>
              <a:t>φ</a:t>
            </a:r>
            <a:r>
              <a:rPr lang="en-GB" sz="1800" baseline="30000">
                <a:ea typeface="+mn-lt"/>
                <a:cs typeface="+mn-lt"/>
              </a:rPr>
              <a:t>π</a:t>
            </a:r>
            <a:r>
              <a:rPr lang="en-GB" sz="1800" baseline="30000">
                <a:latin typeface="Century Gothic"/>
                <a:ea typeface="+mn-lt"/>
                <a:cs typeface="+mn-lt"/>
              </a:rPr>
              <a:t> </a:t>
            </a:r>
            <a:r>
              <a:rPr lang="en-GB">
                <a:latin typeface="Century Gothic"/>
                <a:ea typeface="+mn-lt"/>
                <a:cs typeface="+mn-lt"/>
              </a:rPr>
              <a:t>: Selects the arm </a:t>
            </a:r>
            <a:r>
              <a:rPr lang="en-GB">
                <a:ea typeface="+mn-lt"/>
                <a:cs typeface="+mn-lt"/>
              </a:rPr>
              <a:t>S</a:t>
            </a:r>
            <a:r>
              <a:rPr lang="en-GB" sz="1800" baseline="30000">
                <a:ea typeface="+mn-lt"/>
                <a:cs typeface="+mn-lt"/>
              </a:rPr>
              <a:t>π</a:t>
            </a:r>
            <a:r>
              <a:rPr lang="en-GB">
                <a:latin typeface="Century Gothic"/>
                <a:ea typeface="+mn-lt"/>
                <a:cs typeface="+mn-lt"/>
              </a:rPr>
              <a:t> </a:t>
            </a:r>
            <a:r>
              <a:rPr lang="en-GB">
                <a:ea typeface="+mn-lt"/>
                <a:cs typeface="+mn-lt"/>
              </a:rPr>
              <a:t>to choose eventually </a:t>
            </a:r>
            <a:endParaRPr lang="en-GB" sz="1800" baseline="30000">
              <a:ea typeface="+mn-lt"/>
              <a:cs typeface="+mn-lt"/>
            </a:endParaRPr>
          </a:p>
          <a:p>
            <a:r>
              <a:rPr lang="en-GB" b="1"/>
              <a:t>GOAL: </a:t>
            </a:r>
            <a:r>
              <a:rPr lang="en-GB"/>
              <a:t>To obtain a </a:t>
            </a:r>
            <a:r>
              <a:rPr lang="en-GB">
                <a:ea typeface="+mn-lt"/>
                <a:cs typeface="+mn-lt"/>
              </a:rPr>
              <a:t>(δ, K)-PAC algorithm π such that </a:t>
            </a:r>
            <a:r>
              <a:rPr lang="en-GB" err="1">
                <a:ea typeface="+mn-lt"/>
                <a:cs typeface="+mn-lt"/>
              </a:rPr>
              <a:t>E</a:t>
            </a:r>
            <a:r>
              <a:rPr lang="en-GB" baseline="30000" err="1">
                <a:ea typeface="+mn-lt"/>
                <a:cs typeface="+mn-lt"/>
              </a:rPr>
              <a:t>w</a:t>
            </a:r>
            <a:r>
              <a:rPr lang="en-GB" err="1">
                <a:ea typeface="+mn-lt"/>
                <a:cs typeface="+mn-lt"/>
              </a:rPr>
              <a:t>T</a:t>
            </a:r>
            <a:r>
              <a:rPr lang="en-GB" baseline="30000">
                <a:ea typeface="+mn-lt"/>
                <a:cs typeface="+mn-lt"/>
              </a:rPr>
              <a:t>π</a:t>
            </a:r>
            <a:r>
              <a:rPr lang="en-GB" sz="1200" baseline="30000">
                <a:ea typeface="+mn-lt"/>
                <a:cs typeface="+mn-lt"/>
              </a:rPr>
              <a:t> </a:t>
            </a:r>
            <a:r>
              <a:rPr lang="en-GB">
                <a:ea typeface="+mn-lt"/>
                <a:cs typeface="+mn-lt"/>
              </a:rPr>
              <a:t>is small and T</a:t>
            </a:r>
            <a:r>
              <a:rPr lang="en-GB" baseline="30000">
                <a:ea typeface="+mn-lt"/>
                <a:cs typeface="+mn-lt"/>
              </a:rPr>
              <a:t>π </a:t>
            </a:r>
            <a:r>
              <a:rPr lang="en-GB">
                <a:ea typeface="+mn-lt"/>
                <a:cs typeface="+mn-lt"/>
              </a:rPr>
              <a:t>is small with high probability.</a:t>
            </a:r>
            <a:r>
              <a:rPr lang="en-GB" baseline="30000">
                <a:ea typeface="+mn-lt"/>
                <a:cs typeface="+mn-lt"/>
              </a:rPr>
              <a:t> </a:t>
            </a:r>
            <a:endParaRPr lang="en-GB" sz="1200" baseline="30000">
              <a:ea typeface="+mn-lt"/>
              <a:cs typeface="+mn-lt"/>
            </a:endParaRPr>
          </a:p>
          <a:p>
            <a:endParaRPr lang="en-GB">
              <a:ea typeface="+mn-lt"/>
              <a:cs typeface="+mn-lt"/>
            </a:endParaRPr>
          </a:p>
          <a:p>
            <a:endParaRPr lang="en-GB"/>
          </a:p>
          <a:p>
            <a:pPr marL="0" indent="0">
              <a:buNone/>
            </a:pPr>
            <a:endParaRPr lang="en-GB">
              <a:latin typeface="Century Gothic"/>
              <a:ea typeface="+mn-lt"/>
              <a:cs typeface="+mn-lt"/>
            </a:endParaRPr>
          </a:p>
          <a:p>
            <a:endParaRPr lang="en-GB" sz="1600">
              <a:latin typeface="Century Gothic"/>
              <a:ea typeface="+mn-lt"/>
              <a:cs typeface="+mn-lt"/>
            </a:endParaRPr>
          </a:p>
        </p:txBody>
      </p:sp>
      <p:sp>
        <p:nvSpPr>
          <p:cNvPr id="4" name="Footer Placeholder 3">
            <a:extLst>
              <a:ext uri="{FF2B5EF4-FFF2-40B4-BE49-F238E27FC236}">
                <a16:creationId xmlns:a16="http://schemas.microsoft.com/office/drawing/2014/main" id="{B5BCE135-8FC6-C37E-8C4E-B26B4709D83F}"/>
              </a:ext>
            </a:extLst>
          </p:cNvPr>
          <p:cNvSpPr>
            <a:spLocks noGrp="1"/>
          </p:cNvSpPr>
          <p:nvPr>
            <p:ph type="ftr" sz="quarter" idx="11"/>
          </p:nvPr>
        </p:nvSpPr>
        <p:spPr/>
        <p:txBody>
          <a:bodyPr/>
          <a:lstStyle/>
          <a:p>
            <a:pPr rtl="0"/>
            <a:r>
              <a:rPr lang="en-GB" noProof="0"/>
              <a:t>EE675 - INTRODUCTION TO REINFORCEMENT LEARNING</a:t>
            </a:r>
          </a:p>
        </p:txBody>
      </p:sp>
      <p:sp>
        <p:nvSpPr>
          <p:cNvPr id="5" name="Slide Number Placeholder 4">
            <a:extLst>
              <a:ext uri="{FF2B5EF4-FFF2-40B4-BE49-F238E27FC236}">
                <a16:creationId xmlns:a16="http://schemas.microsoft.com/office/drawing/2014/main" id="{C97C7684-2512-0F18-4FC7-FB18EF59AF58}"/>
              </a:ext>
            </a:extLst>
          </p:cNvPr>
          <p:cNvSpPr>
            <a:spLocks noGrp="1"/>
          </p:cNvSpPr>
          <p:nvPr>
            <p:ph type="sldNum" sz="quarter" idx="12"/>
          </p:nvPr>
        </p:nvSpPr>
        <p:spPr/>
        <p:txBody>
          <a:bodyPr/>
          <a:lstStyle/>
          <a:p>
            <a:pPr rtl="0"/>
            <a:r>
              <a:rPr lang="en-GB"/>
              <a:t>12</a:t>
            </a:r>
            <a:endParaRPr lang="en-GB" noProof="0"/>
          </a:p>
        </p:txBody>
      </p:sp>
    </p:spTree>
    <p:extLst>
      <p:ext uri="{BB962C8B-B14F-4D97-AF65-F5344CB8AC3E}">
        <p14:creationId xmlns:p14="http://schemas.microsoft.com/office/powerpoint/2010/main" val="34340755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6" name="Freeform: Shape 25">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27"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8EFE0C26-E3B2-565D-778B-EB6245C29F8E}"/>
              </a:ext>
            </a:extLst>
          </p:cNvPr>
          <p:cNvSpPr>
            <a:spLocks noGrp="1"/>
          </p:cNvSpPr>
          <p:nvPr>
            <p:ph type="title"/>
          </p:nvPr>
        </p:nvSpPr>
        <p:spPr>
          <a:xfrm>
            <a:off x="580228" y="683075"/>
            <a:ext cx="3813987" cy="1349570"/>
          </a:xfrm>
        </p:spPr>
        <p:txBody>
          <a:bodyPr>
            <a:normAutofit/>
          </a:bodyPr>
          <a:lstStyle/>
          <a:p>
            <a:pPr>
              <a:lnSpc>
                <a:spcPct val="90000"/>
              </a:lnSpc>
            </a:pPr>
            <a:r>
              <a:rPr lang="en-GB" sz="2400">
                <a:solidFill>
                  <a:srgbClr val="EBEBEB"/>
                </a:solidFill>
              </a:rPr>
              <a:t>Base Research Paper:</a:t>
            </a:r>
            <a:br>
              <a:rPr lang="en-GB" sz="2400"/>
            </a:br>
            <a:r>
              <a:rPr lang="en-GB" sz="2400">
                <a:solidFill>
                  <a:srgbClr val="EBEBEB"/>
                </a:solidFill>
              </a:rPr>
              <a:t>Best Arm In Cascading Bandits</a:t>
            </a:r>
          </a:p>
        </p:txBody>
      </p:sp>
      <p:pic>
        <p:nvPicPr>
          <p:cNvPr id="6" name="Picture 5">
            <a:extLst>
              <a:ext uri="{FF2B5EF4-FFF2-40B4-BE49-F238E27FC236}">
                <a16:creationId xmlns:a16="http://schemas.microsoft.com/office/drawing/2014/main" id="{F3D74D62-7021-BD73-2ED8-129480C0724E}"/>
              </a:ext>
            </a:extLst>
          </p:cNvPr>
          <p:cNvPicPr>
            <a:picLocks noChangeAspect="1"/>
          </p:cNvPicPr>
          <p:nvPr/>
        </p:nvPicPr>
        <p:blipFill>
          <a:blip r:embed="rId2"/>
          <a:stretch>
            <a:fillRect/>
          </a:stretch>
        </p:blipFill>
        <p:spPr>
          <a:xfrm>
            <a:off x="5348551" y="572286"/>
            <a:ext cx="4888984" cy="5994537"/>
          </a:xfrm>
          <a:prstGeom prst="rect">
            <a:avLst/>
          </a:prstGeom>
        </p:spPr>
      </p:pic>
      <p:sp>
        <p:nvSpPr>
          <p:cNvPr id="28" name="Rectangle 27">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9" name="Oval 28">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29">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19E3FBE-31FD-11B6-8990-EA49F33CF8EE}"/>
              </a:ext>
            </a:extLst>
          </p:cNvPr>
          <p:cNvSpPr>
            <a:spLocks noGrp="1"/>
          </p:cNvSpPr>
          <p:nvPr>
            <p:ph idx="1"/>
          </p:nvPr>
        </p:nvSpPr>
        <p:spPr>
          <a:xfrm>
            <a:off x="761040" y="2560021"/>
            <a:ext cx="3385574" cy="3492068"/>
          </a:xfrm>
        </p:spPr>
        <p:txBody>
          <a:bodyPr vert="horz" lIns="91440" tIns="45720" rIns="91440" bIns="45720" rtlCol="0" anchor="t">
            <a:normAutofit/>
          </a:bodyPr>
          <a:lstStyle/>
          <a:p>
            <a:pPr>
              <a:buNone/>
            </a:pPr>
            <a:r>
              <a:rPr lang="en-GB" sz="1600">
                <a:solidFill>
                  <a:srgbClr val="FFFFFF"/>
                </a:solidFill>
                <a:ea typeface="+mn-lt"/>
                <a:cs typeface="+mn-lt"/>
              </a:rPr>
              <a:t>CASCADEBAI(ε, δ, K) </a:t>
            </a:r>
            <a:r>
              <a:rPr lang="en-GB" sz="1600" b="1" i="1">
                <a:solidFill>
                  <a:srgbClr val="FFFFFF"/>
                </a:solidFill>
              </a:rPr>
              <a:t>Algorithm</a:t>
            </a:r>
            <a:endParaRPr lang="en-US" sz="1600"/>
          </a:p>
          <a:p>
            <a:pPr marL="0" indent="0">
              <a:buNone/>
            </a:pPr>
            <a:r>
              <a:rPr lang="en-GB" sz="1400" i="1">
                <a:solidFill>
                  <a:srgbClr val="FFFFFF"/>
                </a:solidFill>
                <a:latin typeface="Century Gothic"/>
              </a:rPr>
              <a:t>D</a:t>
            </a:r>
            <a:r>
              <a:rPr lang="en-GB" sz="1400" i="1" baseline="-25000">
                <a:solidFill>
                  <a:srgbClr val="FFFFFF"/>
                </a:solidFill>
                <a:latin typeface="Century Gothic"/>
              </a:rPr>
              <a:t>t</a:t>
            </a:r>
            <a:r>
              <a:rPr lang="en-GB" sz="1400" i="1">
                <a:solidFill>
                  <a:srgbClr val="FFFFFF"/>
                </a:solidFill>
                <a:latin typeface="Century Gothic"/>
              </a:rPr>
              <a:t> : Survival set at time t</a:t>
            </a:r>
          </a:p>
          <a:p>
            <a:pPr marL="0" indent="0">
              <a:buNone/>
            </a:pPr>
            <a:r>
              <a:rPr lang="en-GB" sz="1400" i="1">
                <a:solidFill>
                  <a:srgbClr val="FFFFFF"/>
                </a:solidFill>
                <a:ea typeface="+mn-lt"/>
                <a:cs typeface="+mn-lt"/>
              </a:rPr>
              <a:t>A</a:t>
            </a:r>
            <a:r>
              <a:rPr lang="en-GB" sz="1400" i="1" baseline="-25000">
                <a:solidFill>
                  <a:srgbClr val="FFFFFF"/>
                </a:solidFill>
                <a:ea typeface="+mn-lt"/>
                <a:cs typeface="+mn-lt"/>
              </a:rPr>
              <a:t>t</a:t>
            </a:r>
            <a:r>
              <a:rPr lang="en-GB" sz="1400">
                <a:solidFill>
                  <a:srgbClr val="FFFFFF"/>
                </a:solidFill>
                <a:latin typeface="Century Gothic"/>
              </a:rPr>
              <a:t> : Accept set</a:t>
            </a:r>
            <a:endParaRPr lang="en-GB" sz="1400" baseline="-25000">
              <a:solidFill>
                <a:srgbClr val="FFFFFF"/>
              </a:solidFill>
              <a:latin typeface="Century Gothic"/>
            </a:endParaRPr>
          </a:p>
          <a:p>
            <a:pPr marL="0" indent="0">
              <a:buNone/>
            </a:pPr>
            <a:r>
              <a:rPr lang="en-GB" sz="1400" i="1">
                <a:solidFill>
                  <a:srgbClr val="FFFFFF"/>
                </a:solidFill>
                <a:ea typeface="+mn-lt"/>
                <a:cs typeface="+mn-lt"/>
              </a:rPr>
              <a:t>R</a:t>
            </a:r>
            <a:r>
              <a:rPr lang="en-GB" sz="900" i="1" baseline="-25000">
                <a:solidFill>
                  <a:srgbClr val="FFFFFF"/>
                </a:solidFill>
                <a:ea typeface="+mn-lt"/>
                <a:cs typeface="+mn-lt"/>
              </a:rPr>
              <a:t>t</a:t>
            </a:r>
            <a:r>
              <a:rPr lang="en-GB" sz="1400">
                <a:solidFill>
                  <a:srgbClr val="FFFFFF"/>
                </a:solidFill>
                <a:latin typeface="Century Gothic"/>
              </a:rPr>
              <a:t> : Reject set </a:t>
            </a:r>
            <a:endParaRPr lang="en-GB" sz="1400" baseline="-25000"/>
          </a:p>
          <a:p>
            <a:pPr marL="0" indent="0">
              <a:buNone/>
            </a:pPr>
            <a:r>
              <a:rPr lang="en-GB" sz="1400" i="1">
                <a:solidFill>
                  <a:srgbClr val="FFFFFF"/>
                </a:solidFill>
                <a:ea typeface="+mn-lt"/>
                <a:cs typeface="+mn-lt"/>
              </a:rPr>
              <a:t>T</a:t>
            </a:r>
            <a:r>
              <a:rPr lang="en-GB" sz="1400" i="1" baseline="-25000">
                <a:solidFill>
                  <a:srgbClr val="FFFFFF"/>
                </a:solidFill>
                <a:ea typeface="+mn-lt"/>
                <a:cs typeface="+mn-lt"/>
              </a:rPr>
              <a:t>t</a:t>
            </a:r>
            <a:r>
              <a:rPr lang="en-GB" sz="1400" i="1">
                <a:solidFill>
                  <a:srgbClr val="FFFFFF"/>
                </a:solidFill>
                <a:ea typeface="+mn-lt"/>
                <a:cs typeface="+mn-lt"/>
              </a:rPr>
              <a:t>(</a:t>
            </a:r>
            <a:r>
              <a:rPr lang="en-GB" sz="1400" i="1" err="1">
                <a:solidFill>
                  <a:srgbClr val="FFFFFF"/>
                </a:solidFill>
                <a:ea typeface="+mn-lt"/>
                <a:cs typeface="+mn-lt"/>
              </a:rPr>
              <a:t>i</a:t>
            </a:r>
            <a:r>
              <a:rPr lang="en-GB" sz="1400" i="1">
                <a:solidFill>
                  <a:srgbClr val="FFFFFF"/>
                </a:solidFill>
                <a:ea typeface="+mn-lt"/>
                <a:cs typeface="+mn-lt"/>
              </a:rPr>
              <a:t>)</a:t>
            </a:r>
            <a:r>
              <a:rPr lang="en-GB" sz="1400">
                <a:solidFill>
                  <a:srgbClr val="FFFFFF"/>
                </a:solidFill>
                <a:latin typeface="Century Gothic"/>
              </a:rPr>
              <a:t> : Number of observations of item </a:t>
            </a:r>
            <a:r>
              <a:rPr lang="en-GB" sz="1400" i="1">
                <a:solidFill>
                  <a:srgbClr val="FFFFFF"/>
                </a:solidFill>
                <a:latin typeface="Century Gothic"/>
              </a:rPr>
              <a:t>  </a:t>
            </a:r>
            <a:r>
              <a:rPr lang="en-GB" sz="1400" i="1" err="1">
                <a:solidFill>
                  <a:srgbClr val="FFFFFF"/>
                </a:solidFill>
                <a:latin typeface="Century Gothic"/>
              </a:rPr>
              <a:t>i</a:t>
            </a:r>
            <a:r>
              <a:rPr lang="en-GB" sz="1400">
                <a:solidFill>
                  <a:srgbClr val="FFFFFF"/>
                </a:solidFill>
                <a:latin typeface="Century Gothic"/>
              </a:rPr>
              <a:t> by time step </a:t>
            </a:r>
            <a:r>
              <a:rPr lang="en-GB" sz="1400" i="1">
                <a:solidFill>
                  <a:srgbClr val="FFFFFF"/>
                </a:solidFill>
                <a:latin typeface="Century Gothic"/>
              </a:rPr>
              <a:t>t</a:t>
            </a:r>
            <a:r>
              <a:rPr lang="en-GB" sz="1400">
                <a:solidFill>
                  <a:srgbClr val="FFFFFF"/>
                </a:solidFill>
                <a:latin typeface="Century Gothic"/>
              </a:rPr>
              <a:t> </a:t>
            </a:r>
            <a:endParaRPr lang="en-GB" sz="1400"/>
          </a:p>
          <a:p>
            <a:pPr marL="0" indent="0">
              <a:buNone/>
            </a:pPr>
            <a:r>
              <a:rPr lang="en-GB" sz="1400" i="1" err="1">
                <a:solidFill>
                  <a:srgbClr val="FFFFFF"/>
                </a:solidFill>
                <a:latin typeface="Century Gothic"/>
              </a:rPr>
              <a:t>w</a:t>
            </a:r>
            <a:r>
              <a:rPr lang="en-GB" sz="1400" i="1" baseline="30000" err="1">
                <a:solidFill>
                  <a:srgbClr val="FFFFFF"/>
                </a:solidFill>
                <a:latin typeface="Century Gothic"/>
              </a:rPr>
              <a:t>^</a:t>
            </a:r>
            <a:r>
              <a:rPr lang="en-GB" sz="1400" i="1" baseline="-25000" err="1">
                <a:solidFill>
                  <a:srgbClr val="FFFFFF"/>
                </a:solidFill>
                <a:latin typeface="Century Gothic"/>
              </a:rPr>
              <a:t>t</a:t>
            </a:r>
            <a:r>
              <a:rPr lang="en-GB" sz="1400" i="1">
                <a:solidFill>
                  <a:srgbClr val="FFFFFF"/>
                </a:solidFill>
                <a:ea typeface="+mn-lt"/>
                <a:cs typeface="+mn-lt"/>
              </a:rPr>
              <a:t>(</a:t>
            </a:r>
            <a:r>
              <a:rPr lang="en-GB" sz="1400" i="1" err="1">
                <a:solidFill>
                  <a:srgbClr val="FFFFFF"/>
                </a:solidFill>
                <a:ea typeface="+mn-lt"/>
                <a:cs typeface="+mn-lt"/>
              </a:rPr>
              <a:t>i</a:t>
            </a:r>
            <a:r>
              <a:rPr lang="en-GB" sz="1400" i="1">
                <a:solidFill>
                  <a:srgbClr val="FFFFFF"/>
                </a:solidFill>
                <a:ea typeface="+mn-lt"/>
                <a:cs typeface="+mn-lt"/>
              </a:rPr>
              <a:t>) : </a:t>
            </a:r>
            <a:r>
              <a:rPr lang="en-GB" sz="1400">
                <a:solidFill>
                  <a:srgbClr val="FFFFFF"/>
                </a:solidFill>
                <a:ea typeface="+mn-lt"/>
                <a:cs typeface="+mn-lt"/>
              </a:rPr>
              <a:t>empirical mean</a:t>
            </a:r>
          </a:p>
          <a:p>
            <a:endParaRPr lang="en-GB">
              <a:solidFill>
                <a:srgbClr val="FFFFFF"/>
              </a:solidFill>
              <a:latin typeface="Bookman Old Style"/>
            </a:endParaRPr>
          </a:p>
          <a:p>
            <a:endParaRPr lang="en-GB">
              <a:solidFill>
                <a:srgbClr val="FFFFFF"/>
              </a:solidFill>
              <a:latin typeface="Bookman Old Style"/>
            </a:endParaRPr>
          </a:p>
          <a:p>
            <a:endParaRPr lang="en-GB">
              <a:solidFill>
                <a:srgbClr val="FFFFFF"/>
              </a:solidFill>
            </a:endParaRPr>
          </a:p>
          <a:p>
            <a:pPr marL="0" indent="0">
              <a:buNone/>
            </a:pPr>
            <a:endParaRPr lang="en-GB">
              <a:solidFill>
                <a:srgbClr val="FFFFFF"/>
              </a:solidFill>
            </a:endParaRPr>
          </a:p>
        </p:txBody>
      </p:sp>
      <p:sp>
        <p:nvSpPr>
          <p:cNvPr id="31"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5" name="Slide Number Placeholder 4">
            <a:extLst>
              <a:ext uri="{FF2B5EF4-FFF2-40B4-BE49-F238E27FC236}">
                <a16:creationId xmlns:a16="http://schemas.microsoft.com/office/drawing/2014/main" id="{C97C7684-2512-0F18-4FC7-FB18EF59AF58}"/>
              </a:ext>
            </a:extLst>
          </p:cNvPr>
          <p:cNvSpPr>
            <a:spLocks noGrp="1"/>
          </p:cNvSpPr>
          <p:nvPr>
            <p:ph type="sldNum" sz="quarter" idx="12"/>
          </p:nvPr>
        </p:nvSpPr>
        <p:spPr>
          <a:xfrm>
            <a:off x="10352540" y="295729"/>
            <a:ext cx="838199" cy="767687"/>
          </a:xfrm>
        </p:spPr>
        <p:txBody>
          <a:bodyPr>
            <a:normAutofit/>
          </a:bodyPr>
          <a:lstStyle/>
          <a:p>
            <a:pPr rtl="0">
              <a:spcAft>
                <a:spcPts val="600"/>
              </a:spcAft>
            </a:pPr>
            <a:r>
              <a:rPr lang="en-GB">
                <a:solidFill>
                  <a:srgbClr val="FFFFFF"/>
                </a:solidFill>
              </a:rPr>
              <a:t>13</a:t>
            </a:r>
            <a:endParaRPr lang="en-GB" noProof="0">
              <a:solidFill>
                <a:srgbClr val="FFFFFF"/>
              </a:solidFill>
            </a:endParaRPr>
          </a:p>
        </p:txBody>
      </p:sp>
      <p:sp>
        <p:nvSpPr>
          <p:cNvPr id="4" name="Footer Placeholder 3">
            <a:extLst>
              <a:ext uri="{FF2B5EF4-FFF2-40B4-BE49-F238E27FC236}">
                <a16:creationId xmlns:a16="http://schemas.microsoft.com/office/drawing/2014/main" id="{B5BCE135-8FC6-C37E-8C4E-B26B4709D83F}"/>
              </a:ext>
            </a:extLst>
          </p:cNvPr>
          <p:cNvSpPr>
            <a:spLocks noGrp="1"/>
          </p:cNvSpPr>
          <p:nvPr>
            <p:ph type="ftr" sz="quarter" idx="11"/>
          </p:nvPr>
        </p:nvSpPr>
        <p:spPr>
          <a:xfrm>
            <a:off x="561110" y="6391838"/>
            <a:ext cx="3859795" cy="304801"/>
          </a:xfrm>
        </p:spPr>
        <p:txBody>
          <a:bodyPr>
            <a:normAutofit/>
          </a:bodyPr>
          <a:lstStyle/>
          <a:p>
            <a:pPr rtl="0">
              <a:spcAft>
                <a:spcPts val="600"/>
              </a:spcAft>
            </a:pPr>
            <a:r>
              <a:rPr lang="en-GB" noProof="0"/>
              <a:t>EE675 - INTRODUCTION TO REINFORCEMENT LEARNING</a:t>
            </a:r>
          </a:p>
        </p:txBody>
      </p:sp>
      <p:pic>
        <p:nvPicPr>
          <p:cNvPr id="7" name="Picture 6" descr="A black and white text&#10;&#10;Description automatically generated">
            <a:extLst>
              <a:ext uri="{FF2B5EF4-FFF2-40B4-BE49-F238E27FC236}">
                <a16:creationId xmlns:a16="http://schemas.microsoft.com/office/drawing/2014/main" id="{B301925A-9B43-68AC-7154-BA662ACC6A76}"/>
              </a:ext>
            </a:extLst>
          </p:cNvPr>
          <p:cNvPicPr>
            <a:picLocks noChangeAspect="1"/>
          </p:cNvPicPr>
          <p:nvPr/>
        </p:nvPicPr>
        <p:blipFill>
          <a:blip r:embed="rId3"/>
          <a:stretch>
            <a:fillRect/>
          </a:stretch>
        </p:blipFill>
        <p:spPr>
          <a:xfrm>
            <a:off x="760344" y="5357529"/>
            <a:ext cx="3471865" cy="478633"/>
          </a:xfrm>
          <a:prstGeom prst="rect">
            <a:avLst/>
          </a:prstGeom>
        </p:spPr>
      </p:pic>
    </p:spTree>
    <p:extLst>
      <p:ext uri="{BB962C8B-B14F-4D97-AF65-F5344CB8AC3E}">
        <p14:creationId xmlns:p14="http://schemas.microsoft.com/office/powerpoint/2010/main" val="390839146"/>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E0C26-E3B2-565D-778B-EB6245C29F8E}"/>
              </a:ext>
            </a:extLst>
          </p:cNvPr>
          <p:cNvSpPr>
            <a:spLocks noGrp="1"/>
          </p:cNvSpPr>
          <p:nvPr>
            <p:ph type="title"/>
          </p:nvPr>
        </p:nvSpPr>
        <p:spPr>
          <a:xfrm>
            <a:off x="1154954" y="883261"/>
            <a:ext cx="8761413" cy="706964"/>
          </a:xfrm>
        </p:spPr>
        <p:txBody>
          <a:bodyPr/>
          <a:lstStyle/>
          <a:p>
            <a:r>
              <a:rPr lang="en-GB"/>
              <a:t>Base Research Paper:</a:t>
            </a:r>
            <a:br>
              <a:rPr lang="en-GB"/>
            </a:br>
            <a:r>
              <a:rPr lang="en-GB"/>
              <a:t>Best Arm In Cascading Bandits</a:t>
            </a:r>
          </a:p>
        </p:txBody>
      </p:sp>
      <p:sp>
        <p:nvSpPr>
          <p:cNvPr id="3" name="Content Placeholder 2">
            <a:extLst>
              <a:ext uri="{FF2B5EF4-FFF2-40B4-BE49-F238E27FC236}">
                <a16:creationId xmlns:a16="http://schemas.microsoft.com/office/drawing/2014/main" id="{C19E3FBE-31FD-11B6-8990-EA49F33CF8EE}"/>
              </a:ext>
            </a:extLst>
          </p:cNvPr>
          <p:cNvSpPr>
            <a:spLocks noGrp="1"/>
          </p:cNvSpPr>
          <p:nvPr>
            <p:ph idx="1"/>
          </p:nvPr>
        </p:nvSpPr>
        <p:spPr>
          <a:xfrm>
            <a:off x="788657" y="2248636"/>
            <a:ext cx="10791803" cy="4226175"/>
          </a:xfrm>
        </p:spPr>
        <p:txBody>
          <a:bodyPr vert="horz" lIns="91440" tIns="45720" rIns="91440" bIns="45720" rtlCol="0" anchor="t">
            <a:normAutofit/>
          </a:bodyPr>
          <a:lstStyle/>
          <a:p>
            <a:pPr marL="0" indent="0">
              <a:buNone/>
            </a:pPr>
            <a:r>
              <a:rPr lang="en-GB" sz="2400" b="1"/>
              <a:t>MAIN RESULTS:</a:t>
            </a:r>
          </a:p>
          <a:p>
            <a:pPr>
              <a:buNone/>
            </a:pPr>
            <a:endParaRPr lang="en-GB" sz="1200" b="1">
              <a:latin typeface="Century Gothic" panose="020B0502020202020204"/>
            </a:endParaRPr>
          </a:p>
          <a:p>
            <a:r>
              <a:rPr lang="en-GB">
                <a:latin typeface="Bookman Old Style"/>
              </a:rPr>
              <a:t>PART 1: (Upper Bound in Special Cases)</a:t>
            </a:r>
          </a:p>
          <a:p>
            <a:pPr lvl="1"/>
            <a:r>
              <a:rPr lang="en-GB">
                <a:latin typeface="Century Gothic"/>
              </a:rPr>
              <a:t>If all </a:t>
            </a:r>
            <a:r>
              <a:rPr lang="en-GB" i="1">
                <a:latin typeface="Century Gothic"/>
              </a:rPr>
              <a:t>w(</a:t>
            </a:r>
            <a:r>
              <a:rPr lang="en-GB" i="1" err="1">
                <a:latin typeface="Century Gothic"/>
              </a:rPr>
              <a:t>i</a:t>
            </a:r>
            <a:r>
              <a:rPr lang="en-GB" i="1">
                <a:latin typeface="Century Gothic"/>
              </a:rPr>
              <a:t>)'s </a:t>
            </a:r>
            <a:r>
              <a:rPr lang="en-GB">
                <a:latin typeface="Century Gothic"/>
              </a:rPr>
              <a:t>are </a:t>
            </a:r>
            <a:r>
              <a:rPr lang="en-GB" err="1">
                <a:latin typeface="Century Gothic"/>
              </a:rPr>
              <a:t>atmost</a:t>
            </a:r>
            <a:r>
              <a:rPr lang="en-GB">
                <a:latin typeface="Century Gothic"/>
              </a:rPr>
              <a:t> </a:t>
            </a:r>
            <a:r>
              <a:rPr lang="en-GB" i="1">
                <a:latin typeface="Century Gothic"/>
              </a:rPr>
              <a:t>1/K, </a:t>
            </a:r>
            <a:r>
              <a:rPr lang="en-GB">
                <a:latin typeface="Century Gothic"/>
              </a:rPr>
              <a:t>with </a:t>
            </a:r>
            <a:r>
              <a:rPr lang="en-GB" err="1">
                <a:latin typeface="Century Gothic"/>
              </a:rPr>
              <a:t>probablity</a:t>
            </a:r>
            <a:r>
              <a:rPr lang="en-GB">
                <a:latin typeface="Century Gothic"/>
              </a:rPr>
              <a:t> </a:t>
            </a:r>
            <a:r>
              <a:rPr lang="en-GB" err="1">
                <a:latin typeface="Century Gothic"/>
              </a:rPr>
              <a:t>atleast</a:t>
            </a:r>
            <a:r>
              <a:rPr lang="en-GB">
                <a:latin typeface="Century Gothic"/>
              </a:rPr>
              <a:t> </a:t>
            </a:r>
            <a:r>
              <a:rPr lang="en-GB" i="1">
                <a:latin typeface="Century Gothic"/>
              </a:rPr>
              <a:t>1 - </a:t>
            </a:r>
            <a:r>
              <a:rPr lang="en-GB" i="1">
                <a:ea typeface="+mn-lt"/>
                <a:cs typeface="+mn-lt"/>
              </a:rPr>
              <a:t>δ</a:t>
            </a:r>
            <a:r>
              <a:rPr lang="en-GB">
                <a:ea typeface="+mn-lt"/>
                <a:cs typeface="+mn-lt"/>
              </a:rPr>
              <a:t>, our algorithm outputs </a:t>
            </a:r>
            <a:r>
              <a:rPr lang="en-GB" i="1">
                <a:ea typeface="+mn-lt"/>
                <a:cs typeface="+mn-lt"/>
              </a:rPr>
              <a:t>S* </a:t>
            </a:r>
            <a:r>
              <a:rPr lang="en-GB">
                <a:ea typeface="+mn-lt"/>
                <a:cs typeface="+mn-lt"/>
              </a:rPr>
              <a:t>after </a:t>
            </a:r>
            <a:r>
              <a:rPr lang="en-GB" err="1">
                <a:ea typeface="+mn-lt"/>
                <a:cs typeface="+mn-lt"/>
              </a:rPr>
              <a:t>atmost</a:t>
            </a:r>
            <a:r>
              <a:rPr lang="en-GB">
                <a:ea typeface="+mn-lt"/>
                <a:cs typeface="+mn-lt"/>
              </a:rPr>
              <a:t> </a:t>
            </a:r>
            <a:endParaRPr lang="en-GB">
              <a:latin typeface="Bookman Old Style"/>
            </a:endParaRPr>
          </a:p>
          <a:p>
            <a:pPr marL="457200" lvl="1" indent="0">
              <a:buNone/>
            </a:pPr>
            <a:r>
              <a:rPr lang="en-GB">
                <a:latin typeface="Century Gothic"/>
              </a:rPr>
              <a:t>                                </a:t>
            </a:r>
          </a:p>
          <a:p>
            <a:pPr marL="457200" lvl="1" indent="0">
              <a:buNone/>
            </a:pPr>
            <a:r>
              <a:rPr lang="en-GB">
                <a:latin typeface="Century Gothic"/>
              </a:rPr>
              <a:t>                                          steps.</a:t>
            </a:r>
            <a:endParaRPr lang="en-GB"/>
          </a:p>
          <a:p>
            <a:pPr lvl="1"/>
            <a:endParaRPr lang="en-GB" sz="1400">
              <a:latin typeface="Century Gothic" panose="020B0502020202020204"/>
            </a:endParaRPr>
          </a:p>
          <a:p>
            <a:pPr lvl="1"/>
            <a:r>
              <a:rPr lang="en-GB">
                <a:latin typeface="Century Gothic" panose="020B0502020202020204"/>
              </a:rPr>
              <a:t>If all </a:t>
            </a:r>
            <a:r>
              <a:rPr lang="en-GB" i="1">
                <a:latin typeface="Century Gothic" panose="020B0502020202020204"/>
              </a:rPr>
              <a:t>w(</a:t>
            </a:r>
            <a:r>
              <a:rPr lang="en-GB" i="1" err="1">
                <a:latin typeface="Century Gothic" panose="020B0502020202020204"/>
              </a:rPr>
              <a:t>i</a:t>
            </a:r>
            <a:r>
              <a:rPr lang="en-GB" i="1">
                <a:latin typeface="Century Gothic" panose="020B0502020202020204"/>
              </a:rPr>
              <a:t>)'s </a:t>
            </a:r>
            <a:r>
              <a:rPr lang="en-GB">
                <a:latin typeface="Century Gothic" panose="020B0502020202020204"/>
              </a:rPr>
              <a:t>are </a:t>
            </a:r>
            <a:r>
              <a:rPr lang="en-GB" err="1">
                <a:latin typeface="Century Gothic" panose="020B0502020202020204"/>
              </a:rPr>
              <a:t>atleast</a:t>
            </a:r>
            <a:r>
              <a:rPr lang="en-GB">
                <a:latin typeface="Century Gothic" panose="020B0502020202020204"/>
              </a:rPr>
              <a:t> </a:t>
            </a:r>
            <a:r>
              <a:rPr lang="en-GB" i="1">
                <a:latin typeface="Century Gothic" panose="020B0502020202020204"/>
              </a:rPr>
              <a:t>½, </a:t>
            </a:r>
            <a:r>
              <a:rPr lang="en-GB">
                <a:latin typeface="Century Gothic" panose="020B0502020202020204"/>
              </a:rPr>
              <a:t>with probability </a:t>
            </a:r>
            <a:r>
              <a:rPr lang="en-GB" err="1">
                <a:latin typeface="Century Gothic" panose="020B0502020202020204"/>
              </a:rPr>
              <a:t>atleast</a:t>
            </a:r>
            <a:r>
              <a:rPr lang="en-GB">
                <a:latin typeface="Century Gothic" panose="020B0502020202020204"/>
              </a:rPr>
              <a:t> </a:t>
            </a:r>
            <a:r>
              <a:rPr lang="en-GB" i="1">
                <a:ea typeface="+mn-lt"/>
                <a:cs typeface="+mn-lt"/>
              </a:rPr>
              <a:t>1 - δ, our algorithm outputs S* </a:t>
            </a:r>
            <a:r>
              <a:rPr lang="en-GB">
                <a:ea typeface="+mn-lt"/>
                <a:cs typeface="+mn-lt"/>
              </a:rPr>
              <a:t>after </a:t>
            </a:r>
            <a:r>
              <a:rPr lang="en-GB" err="1">
                <a:ea typeface="+mn-lt"/>
                <a:cs typeface="+mn-lt"/>
              </a:rPr>
              <a:t>atmost</a:t>
            </a:r>
            <a:r>
              <a:rPr lang="en-GB">
                <a:ea typeface="+mn-lt"/>
                <a:cs typeface="+mn-lt"/>
              </a:rPr>
              <a:t> </a:t>
            </a:r>
            <a:endParaRPr lang="en-GB">
              <a:solidFill>
                <a:srgbClr val="000000"/>
              </a:solidFill>
              <a:ea typeface="+mn-lt"/>
              <a:cs typeface="+mn-lt"/>
            </a:endParaRPr>
          </a:p>
          <a:p>
            <a:pPr marL="457200" lvl="1" indent="0">
              <a:buNone/>
            </a:pPr>
            <a:endParaRPr lang="en-GB" i="1">
              <a:ea typeface="+mn-lt"/>
              <a:cs typeface="+mn-lt"/>
            </a:endParaRPr>
          </a:p>
          <a:p>
            <a:pPr marL="457200" lvl="1" indent="0">
              <a:buNone/>
            </a:pPr>
            <a:r>
              <a:rPr lang="en-GB" i="1">
                <a:ea typeface="+mn-lt"/>
                <a:cs typeface="+mn-lt"/>
              </a:rPr>
              <a:t>                         steps.</a:t>
            </a:r>
          </a:p>
        </p:txBody>
      </p:sp>
      <p:sp>
        <p:nvSpPr>
          <p:cNvPr id="4" name="Footer Placeholder 3">
            <a:extLst>
              <a:ext uri="{FF2B5EF4-FFF2-40B4-BE49-F238E27FC236}">
                <a16:creationId xmlns:a16="http://schemas.microsoft.com/office/drawing/2014/main" id="{B5BCE135-8FC6-C37E-8C4E-B26B4709D83F}"/>
              </a:ext>
            </a:extLst>
          </p:cNvPr>
          <p:cNvSpPr>
            <a:spLocks noGrp="1"/>
          </p:cNvSpPr>
          <p:nvPr>
            <p:ph type="ftr" sz="quarter" idx="11"/>
          </p:nvPr>
        </p:nvSpPr>
        <p:spPr>
          <a:xfrm>
            <a:off x="561110" y="6437041"/>
            <a:ext cx="4428066" cy="259598"/>
          </a:xfrm>
        </p:spPr>
        <p:txBody>
          <a:bodyPr/>
          <a:lstStyle/>
          <a:p>
            <a:pPr rtl="0"/>
            <a:r>
              <a:rPr lang="en-GB" noProof="0"/>
              <a:t>EE675 - INTRODUCTION TO REINFORCEMENT LEARNING</a:t>
            </a:r>
          </a:p>
        </p:txBody>
      </p:sp>
      <p:sp>
        <p:nvSpPr>
          <p:cNvPr id="5" name="Slide Number Placeholder 4">
            <a:extLst>
              <a:ext uri="{FF2B5EF4-FFF2-40B4-BE49-F238E27FC236}">
                <a16:creationId xmlns:a16="http://schemas.microsoft.com/office/drawing/2014/main" id="{C97C7684-2512-0F18-4FC7-FB18EF59AF58}"/>
              </a:ext>
            </a:extLst>
          </p:cNvPr>
          <p:cNvSpPr>
            <a:spLocks noGrp="1"/>
          </p:cNvSpPr>
          <p:nvPr>
            <p:ph type="sldNum" sz="quarter" idx="12"/>
          </p:nvPr>
        </p:nvSpPr>
        <p:spPr/>
        <p:txBody>
          <a:bodyPr/>
          <a:lstStyle/>
          <a:p>
            <a:pPr rtl="0"/>
            <a:r>
              <a:rPr lang="en-GB"/>
              <a:t>14</a:t>
            </a:r>
            <a:endParaRPr lang="en-GB" noProof="0"/>
          </a:p>
        </p:txBody>
      </p:sp>
      <p:pic>
        <p:nvPicPr>
          <p:cNvPr id="7" name="Picture 6">
            <a:extLst>
              <a:ext uri="{FF2B5EF4-FFF2-40B4-BE49-F238E27FC236}">
                <a16:creationId xmlns:a16="http://schemas.microsoft.com/office/drawing/2014/main" id="{A921ED16-C0EF-D70F-8964-24F0E7FE9149}"/>
              </a:ext>
            </a:extLst>
          </p:cNvPr>
          <p:cNvPicPr>
            <a:picLocks noChangeAspect="1"/>
          </p:cNvPicPr>
          <p:nvPr/>
        </p:nvPicPr>
        <p:blipFill>
          <a:blip r:embed="rId2"/>
          <a:stretch>
            <a:fillRect/>
          </a:stretch>
        </p:blipFill>
        <p:spPr>
          <a:xfrm>
            <a:off x="1816964" y="3900907"/>
            <a:ext cx="6916119" cy="785372"/>
          </a:xfrm>
          <a:prstGeom prst="rect">
            <a:avLst/>
          </a:prstGeom>
        </p:spPr>
      </p:pic>
      <p:pic>
        <p:nvPicPr>
          <p:cNvPr id="6" name="Picture 5">
            <a:extLst>
              <a:ext uri="{FF2B5EF4-FFF2-40B4-BE49-F238E27FC236}">
                <a16:creationId xmlns:a16="http://schemas.microsoft.com/office/drawing/2014/main" id="{A429BE92-517D-C3EF-69C7-59584D8DC415}"/>
              </a:ext>
            </a:extLst>
          </p:cNvPr>
          <p:cNvPicPr>
            <a:picLocks noChangeAspect="1"/>
          </p:cNvPicPr>
          <p:nvPr/>
        </p:nvPicPr>
        <p:blipFill>
          <a:blip r:embed="rId3"/>
          <a:stretch>
            <a:fillRect/>
          </a:stretch>
        </p:blipFill>
        <p:spPr>
          <a:xfrm>
            <a:off x="1819843" y="5325769"/>
            <a:ext cx="3751882" cy="769892"/>
          </a:xfrm>
          <a:prstGeom prst="rect">
            <a:avLst/>
          </a:prstGeom>
        </p:spPr>
      </p:pic>
    </p:spTree>
    <p:extLst>
      <p:ext uri="{BB962C8B-B14F-4D97-AF65-F5344CB8AC3E}">
        <p14:creationId xmlns:p14="http://schemas.microsoft.com/office/powerpoint/2010/main" val="1865120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E0C26-E3B2-565D-778B-EB6245C29F8E}"/>
              </a:ext>
            </a:extLst>
          </p:cNvPr>
          <p:cNvSpPr>
            <a:spLocks noGrp="1"/>
          </p:cNvSpPr>
          <p:nvPr>
            <p:ph type="title"/>
          </p:nvPr>
        </p:nvSpPr>
        <p:spPr>
          <a:xfrm>
            <a:off x="1154954" y="883261"/>
            <a:ext cx="8761413" cy="706964"/>
          </a:xfrm>
        </p:spPr>
        <p:txBody>
          <a:bodyPr/>
          <a:lstStyle/>
          <a:p>
            <a:r>
              <a:rPr lang="en-GB"/>
              <a:t>Base Research Paper:</a:t>
            </a:r>
            <a:br>
              <a:rPr lang="en-GB"/>
            </a:br>
            <a:r>
              <a:rPr lang="en-GB"/>
              <a:t>Best Arm In Cascading Bandits</a:t>
            </a:r>
          </a:p>
        </p:txBody>
      </p:sp>
      <p:sp>
        <p:nvSpPr>
          <p:cNvPr id="3" name="Content Placeholder 2">
            <a:extLst>
              <a:ext uri="{FF2B5EF4-FFF2-40B4-BE49-F238E27FC236}">
                <a16:creationId xmlns:a16="http://schemas.microsoft.com/office/drawing/2014/main" id="{C19E3FBE-31FD-11B6-8990-EA49F33CF8EE}"/>
              </a:ext>
            </a:extLst>
          </p:cNvPr>
          <p:cNvSpPr>
            <a:spLocks noGrp="1"/>
          </p:cNvSpPr>
          <p:nvPr>
            <p:ph idx="1"/>
          </p:nvPr>
        </p:nvSpPr>
        <p:spPr>
          <a:xfrm>
            <a:off x="788657" y="2248636"/>
            <a:ext cx="10791803" cy="4226175"/>
          </a:xfrm>
        </p:spPr>
        <p:txBody>
          <a:bodyPr vert="horz" lIns="91440" tIns="45720" rIns="91440" bIns="45720" rtlCol="0" anchor="t">
            <a:normAutofit/>
          </a:bodyPr>
          <a:lstStyle/>
          <a:p>
            <a:pPr marL="0" indent="0">
              <a:buNone/>
            </a:pPr>
            <a:r>
              <a:rPr lang="en-GB" sz="2400" b="1"/>
              <a:t>MAIN RESULTS:</a:t>
            </a:r>
          </a:p>
          <a:p>
            <a:pPr>
              <a:buNone/>
            </a:pPr>
            <a:endParaRPr lang="en-GB" sz="1200" b="1">
              <a:latin typeface="Century Gothic" panose="020B0502020202020204"/>
            </a:endParaRPr>
          </a:p>
          <a:p>
            <a:r>
              <a:rPr lang="en-GB">
                <a:latin typeface="Bookman Old Style"/>
              </a:rPr>
              <a:t>PART 2: (Lower Bound)</a:t>
            </a:r>
          </a:p>
          <a:p>
            <a:pPr lvl="1"/>
            <a:r>
              <a:rPr lang="en-GB">
                <a:latin typeface="Century Gothic"/>
              </a:rPr>
              <a:t>We have</a:t>
            </a:r>
            <a:endParaRPr lang="en-GB">
              <a:latin typeface="Bookman Old Style"/>
            </a:endParaRPr>
          </a:p>
          <a:p>
            <a:pPr lvl="1"/>
            <a:endParaRPr lang="en-GB">
              <a:latin typeface="Century Gothic"/>
            </a:endParaRPr>
          </a:p>
          <a:p>
            <a:pPr lvl="1"/>
            <a:endParaRPr lang="en-GB">
              <a:latin typeface="Century Gothic"/>
            </a:endParaRPr>
          </a:p>
          <a:p>
            <a:pPr lvl="1"/>
            <a:endParaRPr lang="en-GB">
              <a:latin typeface="Century Gothic"/>
            </a:endParaRPr>
          </a:p>
          <a:p>
            <a:pPr lvl="1"/>
            <a:endParaRPr lang="en-GB">
              <a:latin typeface="Century Gothic"/>
            </a:endParaRPr>
          </a:p>
          <a:p>
            <a:pPr lvl="2">
              <a:buFont typeface="Wingdings" charset="2"/>
              <a:buChar char="§"/>
            </a:pPr>
            <a:r>
              <a:rPr lang="en-GB" sz="1600" i="1">
                <a:latin typeface="Century Gothic"/>
              </a:rPr>
              <a:t>µ</a:t>
            </a:r>
            <a:r>
              <a:rPr lang="en-GB" sz="1600" i="1" baseline="-25000">
                <a:latin typeface="Century Gothic"/>
              </a:rPr>
              <a:t>k  </a:t>
            </a:r>
            <a:r>
              <a:rPr lang="en-GB" sz="1600" i="1">
                <a:latin typeface="Century Gothic"/>
              </a:rPr>
              <a:t>≤ min{1/w', K} </a:t>
            </a:r>
          </a:p>
          <a:p>
            <a:pPr lvl="2">
              <a:buFont typeface="Wingdings" charset="2"/>
              <a:buChar char="§"/>
            </a:pPr>
            <a:r>
              <a:rPr lang="en-GB" sz="1600" i="1">
                <a:latin typeface="Century Gothic"/>
              </a:rPr>
              <a:t>d(</a:t>
            </a:r>
            <a:r>
              <a:rPr lang="en-GB" sz="1600" i="1" err="1">
                <a:latin typeface="Century Gothic"/>
              </a:rPr>
              <a:t>m,n</a:t>
            </a:r>
            <a:r>
              <a:rPr lang="en-GB" sz="1600" i="1">
                <a:latin typeface="Century Gothic"/>
              </a:rPr>
              <a:t>) = KL(w(m), w(n)) ;   KL(p, q) = p log(p/q) + (1-p) log(1-p/1-q)</a:t>
            </a:r>
          </a:p>
          <a:p>
            <a:pPr marL="457200" lvl="1" indent="0">
              <a:buNone/>
            </a:pPr>
            <a:r>
              <a:rPr lang="en-GB">
                <a:latin typeface="Century Gothic"/>
              </a:rPr>
              <a:t>                             </a:t>
            </a:r>
            <a:endParaRPr lang="en-GB">
              <a:latin typeface="Bookman Old Style"/>
            </a:endParaRPr>
          </a:p>
        </p:txBody>
      </p:sp>
      <p:sp>
        <p:nvSpPr>
          <p:cNvPr id="4" name="Footer Placeholder 3">
            <a:extLst>
              <a:ext uri="{FF2B5EF4-FFF2-40B4-BE49-F238E27FC236}">
                <a16:creationId xmlns:a16="http://schemas.microsoft.com/office/drawing/2014/main" id="{B5BCE135-8FC6-C37E-8C4E-B26B4709D83F}"/>
              </a:ext>
            </a:extLst>
          </p:cNvPr>
          <p:cNvSpPr>
            <a:spLocks noGrp="1"/>
          </p:cNvSpPr>
          <p:nvPr>
            <p:ph type="ftr" sz="quarter" idx="11"/>
          </p:nvPr>
        </p:nvSpPr>
        <p:spPr>
          <a:xfrm>
            <a:off x="561110" y="6437041"/>
            <a:ext cx="4428066" cy="259598"/>
          </a:xfrm>
        </p:spPr>
        <p:txBody>
          <a:bodyPr/>
          <a:lstStyle/>
          <a:p>
            <a:pPr rtl="0"/>
            <a:r>
              <a:rPr lang="en-GB" noProof="0"/>
              <a:t>EE675 - INTRODUCTION TO REINFORCEMENT LEARNING</a:t>
            </a:r>
          </a:p>
        </p:txBody>
      </p:sp>
      <p:sp>
        <p:nvSpPr>
          <p:cNvPr id="5" name="Slide Number Placeholder 4">
            <a:extLst>
              <a:ext uri="{FF2B5EF4-FFF2-40B4-BE49-F238E27FC236}">
                <a16:creationId xmlns:a16="http://schemas.microsoft.com/office/drawing/2014/main" id="{C97C7684-2512-0F18-4FC7-FB18EF59AF58}"/>
              </a:ext>
            </a:extLst>
          </p:cNvPr>
          <p:cNvSpPr>
            <a:spLocks noGrp="1"/>
          </p:cNvSpPr>
          <p:nvPr>
            <p:ph type="sldNum" sz="quarter" idx="12"/>
          </p:nvPr>
        </p:nvSpPr>
        <p:spPr/>
        <p:txBody>
          <a:bodyPr/>
          <a:lstStyle/>
          <a:p>
            <a:pPr rtl="0"/>
            <a:r>
              <a:rPr lang="en-GB"/>
              <a:t>15</a:t>
            </a:r>
            <a:endParaRPr lang="en-GB" noProof="0"/>
          </a:p>
        </p:txBody>
      </p:sp>
      <p:pic>
        <p:nvPicPr>
          <p:cNvPr id="10" name="Picture 9">
            <a:extLst>
              <a:ext uri="{FF2B5EF4-FFF2-40B4-BE49-F238E27FC236}">
                <a16:creationId xmlns:a16="http://schemas.microsoft.com/office/drawing/2014/main" id="{0926C753-D29F-D3E3-7904-E5D48C766568}"/>
              </a:ext>
            </a:extLst>
          </p:cNvPr>
          <p:cNvPicPr>
            <a:picLocks noChangeAspect="1"/>
          </p:cNvPicPr>
          <p:nvPr/>
        </p:nvPicPr>
        <p:blipFill>
          <a:blip r:embed="rId2"/>
          <a:stretch>
            <a:fillRect/>
          </a:stretch>
        </p:blipFill>
        <p:spPr>
          <a:xfrm>
            <a:off x="2013090" y="3993915"/>
            <a:ext cx="6096000" cy="1110424"/>
          </a:xfrm>
          <a:prstGeom prst="rect">
            <a:avLst/>
          </a:prstGeom>
        </p:spPr>
      </p:pic>
    </p:spTree>
    <p:extLst>
      <p:ext uri="{BB962C8B-B14F-4D97-AF65-F5344CB8AC3E}">
        <p14:creationId xmlns:p14="http://schemas.microsoft.com/office/powerpoint/2010/main" val="704355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50462-9980-053C-0D4D-80FC4A5ACD83}"/>
              </a:ext>
            </a:extLst>
          </p:cNvPr>
          <p:cNvSpPr>
            <a:spLocks noGrp="1"/>
          </p:cNvSpPr>
          <p:nvPr>
            <p:ph type="ctrTitle"/>
          </p:nvPr>
        </p:nvSpPr>
        <p:spPr>
          <a:xfrm>
            <a:off x="1684480" y="2086818"/>
            <a:ext cx="8825658" cy="2677648"/>
          </a:xfrm>
        </p:spPr>
        <p:txBody>
          <a:bodyPr/>
          <a:lstStyle/>
          <a:p>
            <a:pPr algn="ctr"/>
            <a:r>
              <a:rPr lang="en-US" sz="7200"/>
              <a:t>OTHER RESEARCH PAPERS</a:t>
            </a:r>
            <a:endParaRPr lang="en-US"/>
          </a:p>
        </p:txBody>
      </p:sp>
    </p:spTree>
    <p:extLst>
      <p:ext uri="{BB962C8B-B14F-4D97-AF65-F5344CB8AC3E}">
        <p14:creationId xmlns:p14="http://schemas.microsoft.com/office/powerpoint/2010/main" val="440115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63F59-0095-3CC5-7010-994C29DD45D3}"/>
              </a:ext>
            </a:extLst>
          </p:cNvPr>
          <p:cNvSpPr>
            <a:spLocks noGrp="1"/>
          </p:cNvSpPr>
          <p:nvPr>
            <p:ph type="title"/>
          </p:nvPr>
        </p:nvSpPr>
        <p:spPr/>
        <p:txBody>
          <a:bodyPr/>
          <a:lstStyle/>
          <a:p>
            <a:r>
              <a:rPr lang="en-GB" sz="3200"/>
              <a:t>OTHER RESEARCH PAPERS</a:t>
            </a:r>
          </a:p>
        </p:txBody>
      </p:sp>
      <p:sp>
        <p:nvSpPr>
          <p:cNvPr id="3" name="Content Placeholder 2">
            <a:extLst>
              <a:ext uri="{FF2B5EF4-FFF2-40B4-BE49-F238E27FC236}">
                <a16:creationId xmlns:a16="http://schemas.microsoft.com/office/drawing/2014/main" id="{1680A4DE-4225-E858-040B-B3A3971C5E97}"/>
              </a:ext>
            </a:extLst>
          </p:cNvPr>
          <p:cNvSpPr>
            <a:spLocks noGrp="1"/>
          </p:cNvSpPr>
          <p:nvPr>
            <p:ph idx="1"/>
          </p:nvPr>
        </p:nvSpPr>
        <p:spPr>
          <a:xfrm>
            <a:off x="416767" y="2353469"/>
            <a:ext cx="11516471" cy="4190206"/>
          </a:xfrm>
        </p:spPr>
        <p:txBody>
          <a:bodyPr vert="horz" lIns="91440" tIns="45720" rIns="91440" bIns="45720" rtlCol="0" anchor="t">
            <a:normAutofit/>
          </a:bodyPr>
          <a:lstStyle/>
          <a:p>
            <a:r>
              <a:rPr lang="en-GB" b="1">
                <a:ea typeface="+mn-lt"/>
                <a:cs typeface="+mn-lt"/>
              </a:rPr>
              <a:t>Title: </a:t>
            </a:r>
            <a:r>
              <a:rPr lang="en-GB">
                <a:ea typeface="+mn-lt"/>
                <a:cs typeface="+mn-lt"/>
              </a:rPr>
              <a:t>Cost Aware best arm Identification </a:t>
            </a:r>
            <a:endParaRPr lang="en-US"/>
          </a:p>
          <a:p>
            <a:r>
              <a:rPr lang="en-GB" b="1">
                <a:ea typeface="+mn-lt"/>
                <a:cs typeface="+mn-lt"/>
              </a:rPr>
              <a:t>Authors:</a:t>
            </a:r>
            <a:r>
              <a:rPr lang="en-GB">
                <a:ea typeface="+mn-lt"/>
                <a:cs typeface="+mn-lt"/>
              </a:rPr>
              <a:t>  Kellen Kanarios, </a:t>
            </a:r>
            <a:r>
              <a:rPr lang="en-GB" err="1">
                <a:ea typeface="+mn-lt"/>
                <a:cs typeface="+mn-lt"/>
              </a:rPr>
              <a:t>Qining</a:t>
            </a:r>
            <a:r>
              <a:rPr lang="en-GB">
                <a:ea typeface="+mn-lt"/>
                <a:cs typeface="+mn-lt"/>
              </a:rPr>
              <a:t> Zhang and Lei Ying</a:t>
            </a:r>
          </a:p>
          <a:p>
            <a:r>
              <a:rPr lang="en-GB" b="1"/>
              <a:t>Objective </a:t>
            </a:r>
            <a:r>
              <a:rPr lang="en-GB"/>
              <a:t>: </a:t>
            </a:r>
            <a:r>
              <a:rPr lang="en-GB">
                <a:solidFill>
                  <a:srgbClr val="0D0D0D"/>
                </a:solidFill>
                <a:ea typeface="+mn-lt"/>
                <a:cs typeface="+mn-lt"/>
              </a:rPr>
              <a:t>Address the Cost Aware Best Arm Identification (CABAI) problem in multi-arm bandit setups. This problem integrates both rewards and cost distributions for each arm, aiming to identify the highest reward arm while minimizing costs. It captures the shift from cost-focused testing to reward-focused implementation in product development.</a:t>
            </a:r>
          </a:p>
          <a:p>
            <a:r>
              <a:rPr lang="en-GB" b="1">
                <a:solidFill>
                  <a:srgbClr val="0D0D0D"/>
                </a:solidFill>
                <a:ea typeface="+mn-lt"/>
                <a:cs typeface="+mn-lt"/>
              </a:rPr>
              <a:t>Key Questions:</a:t>
            </a:r>
            <a:endParaRPr lang="en-GB">
              <a:solidFill>
                <a:srgbClr val="404040"/>
              </a:solidFill>
              <a:ea typeface="+mn-lt"/>
              <a:cs typeface="+mn-lt"/>
            </a:endParaRPr>
          </a:p>
          <a:p>
            <a:pPr marL="0" indent="0">
              <a:buNone/>
            </a:pPr>
            <a:r>
              <a:rPr lang="en-GB">
                <a:solidFill>
                  <a:srgbClr val="0D0D0D"/>
                </a:solidFill>
                <a:ea typeface="+mn-lt"/>
                <a:cs typeface="+mn-lt"/>
              </a:rPr>
              <a:t>              Sampling arms during testing with unknown costs.</a:t>
            </a:r>
            <a:endParaRPr lang="en-GB"/>
          </a:p>
          <a:p>
            <a:pPr marL="0" indent="0">
              <a:buNone/>
            </a:pPr>
            <a:r>
              <a:rPr lang="en-GB">
                <a:solidFill>
                  <a:srgbClr val="0D0D0D"/>
                </a:solidFill>
                <a:ea typeface="+mn-lt"/>
                <a:cs typeface="+mn-lt"/>
              </a:rPr>
              <a:t>               Identifying the best arm (stopping rule).</a:t>
            </a:r>
            <a:endParaRPr lang="en-GB"/>
          </a:p>
          <a:p>
            <a:pPr marL="0" indent="0">
              <a:buNone/>
            </a:pPr>
            <a:r>
              <a:rPr lang="en-GB">
                <a:solidFill>
                  <a:srgbClr val="0D0D0D"/>
                </a:solidFill>
                <a:ea typeface="+mn-lt"/>
                <a:cs typeface="+mn-lt"/>
              </a:rPr>
              <a:t>               Selecting the arm for implementation (decision rule).</a:t>
            </a:r>
            <a:endParaRPr lang="en-GB"/>
          </a:p>
          <a:p>
            <a:pPr marL="0" indent="0">
              <a:buNone/>
            </a:pPr>
            <a:r>
              <a:rPr lang="en-GB">
                <a:solidFill>
                  <a:srgbClr val="0D0D0D"/>
                </a:solidFill>
                <a:ea typeface="+mn-lt"/>
                <a:cs typeface="+mn-lt"/>
              </a:rPr>
              <a:t>The algorithm proposed in the paper basically addresses the above rule to obtain best arm</a:t>
            </a:r>
          </a:p>
          <a:p>
            <a:endParaRPr lang="en-GB">
              <a:solidFill>
                <a:srgbClr val="0D0D0D"/>
              </a:solidFill>
              <a:ea typeface="+mn-lt"/>
              <a:cs typeface="+mn-lt"/>
            </a:endParaRPr>
          </a:p>
        </p:txBody>
      </p:sp>
      <p:sp>
        <p:nvSpPr>
          <p:cNvPr id="4" name="Footer Placeholder 3">
            <a:extLst>
              <a:ext uri="{FF2B5EF4-FFF2-40B4-BE49-F238E27FC236}">
                <a16:creationId xmlns:a16="http://schemas.microsoft.com/office/drawing/2014/main" id="{EE83FF5E-D501-A422-E762-CB2F36D5C2C0}"/>
              </a:ext>
            </a:extLst>
          </p:cNvPr>
          <p:cNvSpPr>
            <a:spLocks noGrp="1"/>
          </p:cNvSpPr>
          <p:nvPr>
            <p:ph type="ftr" sz="quarter" idx="11"/>
          </p:nvPr>
        </p:nvSpPr>
        <p:spPr/>
        <p:txBody>
          <a:bodyPr/>
          <a:lstStyle/>
          <a:p>
            <a:pPr rtl="0"/>
            <a:r>
              <a:rPr lang="en-GB" noProof="0"/>
              <a:t>EE675 - INTRODUCTION TO REINFORCEMENT LEARNING</a:t>
            </a:r>
          </a:p>
        </p:txBody>
      </p:sp>
      <p:sp>
        <p:nvSpPr>
          <p:cNvPr id="5" name="Slide Number Placeholder 4">
            <a:extLst>
              <a:ext uri="{FF2B5EF4-FFF2-40B4-BE49-F238E27FC236}">
                <a16:creationId xmlns:a16="http://schemas.microsoft.com/office/drawing/2014/main" id="{04A55E40-969B-103B-1FB2-20580A6F353C}"/>
              </a:ext>
            </a:extLst>
          </p:cNvPr>
          <p:cNvSpPr>
            <a:spLocks noGrp="1"/>
          </p:cNvSpPr>
          <p:nvPr>
            <p:ph type="sldNum" sz="quarter" idx="12"/>
          </p:nvPr>
        </p:nvSpPr>
        <p:spPr/>
        <p:txBody>
          <a:bodyPr/>
          <a:lstStyle/>
          <a:p>
            <a:pPr rtl="0"/>
            <a:r>
              <a:rPr lang="en-GB"/>
              <a:t>16</a:t>
            </a:r>
            <a:endParaRPr lang="en-GB" noProof="0"/>
          </a:p>
        </p:txBody>
      </p:sp>
    </p:spTree>
    <p:extLst>
      <p:ext uri="{BB962C8B-B14F-4D97-AF65-F5344CB8AC3E}">
        <p14:creationId xmlns:p14="http://schemas.microsoft.com/office/powerpoint/2010/main" val="502278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15599-63EF-7ADE-CFC3-A9D9A560B5E3}"/>
              </a:ext>
            </a:extLst>
          </p:cNvPr>
          <p:cNvSpPr>
            <a:spLocks noGrp="1"/>
          </p:cNvSpPr>
          <p:nvPr>
            <p:ph type="title"/>
          </p:nvPr>
        </p:nvSpPr>
        <p:spPr/>
        <p:txBody>
          <a:bodyPr/>
          <a:lstStyle/>
          <a:p>
            <a:r>
              <a:rPr lang="en-GB" sz="3200"/>
              <a:t>What is the Cascading bandit problem?</a:t>
            </a:r>
          </a:p>
        </p:txBody>
      </p:sp>
      <p:sp>
        <p:nvSpPr>
          <p:cNvPr id="3" name="Content Placeholder 2">
            <a:extLst>
              <a:ext uri="{FF2B5EF4-FFF2-40B4-BE49-F238E27FC236}">
                <a16:creationId xmlns:a16="http://schemas.microsoft.com/office/drawing/2014/main" id="{77F7CCB1-4DDF-96E4-6DBD-20A5EC70C257}"/>
              </a:ext>
            </a:extLst>
          </p:cNvPr>
          <p:cNvSpPr>
            <a:spLocks noGrp="1"/>
          </p:cNvSpPr>
          <p:nvPr>
            <p:ph idx="1"/>
          </p:nvPr>
        </p:nvSpPr>
        <p:spPr>
          <a:xfrm>
            <a:off x="1154954" y="2497467"/>
            <a:ext cx="10148375" cy="3694861"/>
          </a:xfrm>
        </p:spPr>
        <p:txBody>
          <a:bodyPr vert="horz" lIns="91440" tIns="45720" rIns="91440" bIns="45720" rtlCol="0" anchor="t">
            <a:normAutofit lnSpcReduction="10000"/>
          </a:bodyPr>
          <a:lstStyle/>
          <a:p>
            <a:pPr>
              <a:lnSpc>
                <a:spcPct val="160000"/>
              </a:lnSpc>
            </a:pPr>
            <a:r>
              <a:rPr lang="en-GB" b="1">
                <a:solidFill>
                  <a:srgbClr val="040C28"/>
                </a:solidFill>
                <a:ea typeface="+mn-lt"/>
                <a:cs typeface="+mn-lt"/>
              </a:rPr>
              <a:t>Cascading Bandit</a:t>
            </a:r>
            <a:r>
              <a:rPr lang="en-GB">
                <a:solidFill>
                  <a:srgbClr val="040C28"/>
                </a:solidFill>
                <a:ea typeface="+mn-lt"/>
                <a:cs typeface="+mn-lt"/>
              </a:rPr>
              <a:t> is an online learning variant of the cascade model where the goal is to recommend K most attractive items from a large set of L candidate items</a:t>
            </a:r>
            <a:endParaRPr lang="en-GB" b="1">
              <a:solidFill>
                <a:srgbClr val="0D0D0D"/>
              </a:solidFill>
              <a:ea typeface="+mn-lt"/>
              <a:cs typeface="+mn-lt"/>
            </a:endParaRPr>
          </a:p>
          <a:p>
            <a:pPr>
              <a:lnSpc>
                <a:spcPct val="160000"/>
              </a:lnSpc>
            </a:pPr>
            <a:r>
              <a:rPr lang="en-GB" b="1">
                <a:solidFill>
                  <a:srgbClr val="0D0D0D"/>
                </a:solidFill>
                <a:ea typeface="+mn-lt"/>
                <a:cs typeface="+mn-lt"/>
              </a:rPr>
              <a:t>Sequential Decision Making:</a:t>
            </a:r>
            <a:r>
              <a:rPr lang="en-GB" sz="1200">
                <a:solidFill>
                  <a:srgbClr val="0D0D0D"/>
                </a:solidFill>
                <a:ea typeface="+mn-lt"/>
                <a:cs typeface="+mn-lt"/>
              </a:rPr>
              <a:t> </a:t>
            </a:r>
            <a:r>
              <a:rPr lang="en-GB">
                <a:solidFill>
                  <a:srgbClr val="0D0D0D"/>
                </a:solidFill>
                <a:ea typeface="+mn-lt"/>
                <a:cs typeface="+mn-lt"/>
              </a:rPr>
              <a:t>In the cascading bandit problem, decisions are made sequentially, where the outcome of choosing one arm influences the choices and rewards of subsequent arms</a:t>
            </a:r>
            <a:r>
              <a:rPr lang="en-GB" sz="1200">
                <a:solidFill>
                  <a:srgbClr val="0D0D0D"/>
                </a:solidFill>
                <a:ea typeface="+mn-lt"/>
                <a:cs typeface="+mn-lt"/>
              </a:rPr>
              <a:t>.</a:t>
            </a:r>
            <a:endParaRPr lang="en-GB" sz="1600">
              <a:latin typeface="Bookman Old Style"/>
              <a:cs typeface="Calibri"/>
            </a:endParaRPr>
          </a:p>
          <a:p>
            <a:pPr>
              <a:lnSpc>
                <a:spcPct val="160000"/>
              </a:lnSpc>
            </a:pPr>
            <a:r>
              <a:rPr lang="en-GB" b="1">
                <a:solidFill>
                  <a:srgbClr val="0D0D0D"/>
                </a:solidFill>
                <a:ea typeface="+mn-lt"/>
                <a:cs typeface="+mn-lt"/>
              </a:rPr>
              <a:t>Complex Reward Structure:</a:t>
            </a:r>
            <a:r>
              <a:rPr lang="en-GB" sz="1200">
                <a:solidFill>
                  <a:srgbClr val="0D0D0D"/>
                </a:solidFill>
                <a:ea typeface="+mn-lt"/>
                <a:cs typeface="+mn-lt"/>
              </a:rPr>
              <a:t> </a:t>
            </a:r>
            <a:r>
              <a:rPr lang="en-GB">
                <a:solidFill>
                  <a:srgbClr val="0D0D0D"/>
                </a:solidFill>
                <a:ea typeface="+mn-lt"/>
                <a:cs typeface="+mn-lt"/>
              </a:rPr>
              <a:t>Unlike traditional bandit problems, the cascading bandit introduces a more intricate reward structure, where rewards are not only based on immediate choices but also on the entire sequence of choices made</a:t>
            </a:r>
            <a:endParaRPr lang="en-GB">
              <a:latin typeface="Bookman Old Style"/>
              <a:cs typeface="Calibri"/>
            </a:endParaRPr>
          </a:p>
          <a:p>
            <a:pPr>
              <a:lnSpc>
                <a:spcPct val="160000"/>
              </a:lnSpc>
            </a:pPr>
            <a:endParaRPr lang="en-GB" sz="1100">
              <a:latin typeface="Calibri"/>
              <a:cs typeface="Calibri"/>
            </a:endParaRPr>
          </a:p>
        </p:txBody>
      </p:sp>
      <p:sp>
        <p:nvSpPr>
          <p:cNvPr id="4" name="Footer Placeholder 3">
            <a:extLst>
              <a:ext uri="{FF2B5EF4-FFF2-40B4-BE49-F238E27FC236}">
                <a16:creationId xmlns:a16="http://schemas.microsoft.com/office/drawing/2014/main" id="{B5451BA5-F1CD-3569-391C-6E1351E57F9C}"/>
              </a:ext>
            </a:extLst>
          </p:cNvPr>
          <p:cNvSpPr>
            <a:spLocks noGrp="1"/>
          </p:cNvSpPr>
          <p:nvPr>
            <p:ph type="ftr" sz="quarter" idx="11"/>
          </p:nvPr>
        </p:nvSpPr>
        <p:spPr>
          <a:xfrm>
            <a:off x="548195" y="6320804"/>
            <a:ext cx="3872710" cy="337089"/>
          </a:xfrm>
        </p:spPr>
        <p:txBody>
          <a:bodyPr/>
          <a:lstStyle/>
          <a:p>
            <a:r>
              <a:rPr lang="en-GB" noProof="0"/>
              <a:t>EE675 - INTRODUCTION TO REINFORCEMENT LEARNING</a:t>
            </a:r>
          </a:p>
        </p:txBody>
      </p:sp>
      <p:sp>
        <p:nvSpPr>
          <p:cNvPr id="5" name="Slide Number Placeholder 4">
            <a:extLst>
              <a:ext uri="{FF2B5EF4-FFF2-40B4-BE49-F238E27FC236}">
                <a16:creationId xmlns:a16="http://schemas.microsoft.com/office/drawing/2014/main" id="{2496E04F-25C2-E574-8A54-F7B148D48073}"/>
              </a:ext>
            </a:extLst>
          </p:cNvPr>
          <p:cNvSpPr>
            <a:spLocks noGrp="1"/>
          </p:cNvSpPr>
          <p:nvPr>
            <p:ph type="sldNum" sz="quarter" idx="12"/>
          </p:nvPr>
        </p:nvSpPr>
        <p:spPr/>
        <p:txBody>
          <a:bodyPr/>
          <a:lstStyle/>
          <a:p>
            <a:pPr rtl="0"/>
            <a:fld id="{D57F1E4F-1CFF-5643-939E-217C01CDF565}" type="slidenum">
              <a:rPr lang="en-GB" noProof="0" smtClean="0"/>
              <a:pPr rtl="0"/>
              <a:t>2</a:t>
            </a:fld>
            <a:endParaRPr lang="en-GB" noProof="0"/>
          </a:p>
        </p:txBody>
      </p:sp>
    </p:spTree>
    <p:extLst>
      <p:ext uri="{BB962C8B-B14F-4D97-AF65-F5344CB8AC3E}">
        <p14:creationId xmlns:p14="http://schemas.microsoft.com/office/powerpoint/2010/main" val="13948071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63F59-0095-3CC5-7010-994C29DD45D3}"/>
              </a:ext>
            </a:extLst>
          </p:cNvPr>
          <p:cNvSpPr>
            <a:spLocks noGrp="1"/>
          </p:cNvSpPr>
          <p:nvPr>
            <p:ph type="title"/>
          </p:nvPr>
        </p:nvSpPr>
        <p:spPr/>
        <p:txBody>
          <a:bodyPr/>
          <a:lstStyle/>
          <a:p>
            <a:r>
              <a:rPr lang="en-GB" sz="3200">
                <a:ea typeface="+mj-lt"/>
                <a:cs typeface="+mj-lt"/>
              </a:rPr>
              <a:t>OTHER RESEARCH PAPERS</a:t>
            </a:r>
            <a:endParaRPr lang="en-US" sz="3200"/>
          </a:p>
        </p:txBody>
      </p:sp>
      <p:sp>
        <p:nvSpPr>
          <p:cNvPr id="3" name="Content Placeholder 2">
            <a:extLst>
              <a:ext uri="{FF2B5EF4-FFF2-40B4-BE49-F238E27FC236}">
                <a16:creationId xmlns:a16="http://schemas.microsoft.com/office/drawing/2014/main" id="{1680A4DE-4225-E858-040B-B3A3971C5E97}"/>
              </a:ext>
            </a:extLst>
          </p:cNvPr>
          <p:cNvSpPr>
            <a:spLocks noGrp="1"/>
          </p:cNvSpPr>
          <p:nvPr>
            <p:ph idx="1"/>
          </p:nvPr>
        </p:nvSpPr>
        <p:spPr>
          <a:xfrm>
            <a:off x="416767" y="2353469"/>
            <a:ext cx="11516471" cy="4190206"/>
          </a:xfrm>
        </p:spPr>
        <p:txBody>
          <a:bodyPr vert="horz" lIns="91440" tIns="45720" rIns="91440" bIns="45720" rtlCol="0" anchor="t">
            <a:normAutofit/>
          </a:bodyPr>
          <a:lstStyle/>
          <a:p>
            <a:r>
              <a:rPr lang="en-GB" b="1">
                <a:solidFill>
                  <a:srgbClr val="404040"/>
                </a:solidFill>
                <a:ea typeface="+mn-lt"/>
                <a:cs typeface="+mn-lt"/>
              </a:rPr>
              <a:t>Contribution: </a:t>
            </a:r>
          </a:p>
          <a:p>
            <a:pPr lvl="1"/>
            <a:r>
              <a:rPr lang="en-GB" sz="1800">
                <a:solidFill>
                  <a:srgbClr val="404040"/>
                </a:solidFill>
                <a:ea typeface="+mn-lt"/>
                <a:cs typeface="+mn-lt"/>
              </a:rPr>
              <a:t>Introduction of CABAI, highlighting its differences from traditional Best Arm Identification (BAI) problems.</a:t>
            </a:r>
            <a:endParaRPr lang="en-GB" sz="1800"/>
          </a:p>
          <a:p>
            <a:pPr lvl="1"/>
            <a:r>
              <a:rPr lang="en-GB" sz="1800">
                <a:solidFill>
                  <a:srgbClr val="404040"/>
                </a:solidFill>
                <a:ea typeface="+mn-lt"/>
                <a:cs typeface="+mn-lt"/>
              </a:rPr>
              <a:t>Demonstration that BAI algorithms are sub-optimal for CABAI due to neglecting heterogeneous arm costs.</a:t>
            </a:r>
            <a:endParaRPr lang="en-GB" sz="1800"/>
          </a:p>
          <a:p>
            <a:pPr lvl="1"/>
            <a:r>
              <a:rPr lang="en-GB" sz="1800">
                <a:solidFill>
                  <a:srgbClr val="404040"/>
                </a:solidFill>
                <a:ea typeface="+mn-lt"/>
                <a:cs typeface="+mn-lt"/>
              </a:rPr>
              <a:t>Propose CTAS and CO algorithms:</a:t>
            </a:r>
            <a:endParaRPr lang="en-GB" sz="1800"/>
          </a:p>
          <a:p>
            <a:pPr lvl="2"/>
            <a:r>
              <a:rPr lang="en-GB" sz="1100" b="1">
                <a:solidFill>
                  <a:srgbClr val="404040"/>
                </a:solidFill>
                <a:ea typeface="+mn-lt"/>
                <a:cs typeface="+mn-lt"/>
              </a:rPr>
              <a:t>      </a:t>
            </a:r>
            <a:r>
              <a:rPr lang="en-GB" sz="1800" b="1">
                <a:solidFill>
                  <a:srgbClr val="404040"/>
                </a:solidFill>
                <a:ea typeface="+mn-lt"/>
                <a:cs typeface="+mn-lt"/>
              </a:rPr>
              <a:t>CTAS:</a:t>
            </a:r>
            <a:r>
              <a:rPr lang="en-GB" sz="1800">
                <a:solidFill>
                  <a:srgbClr val="404040"/>
                </a:solidFill>
                <a:ea typeface="+mn-lt"/>
                <a:cs typeface="+mn-lt"/>
              </a:rPr>
              <a:t> Matches a non-asymptotic lower bound on cumulative cost and reward.</a:t>
            </a:r>
            <a:endParaRPr lang="en-GB" sz="1800"/>
          </a:p>
          <a:p>
            <a:pPr lvl="2"/>
            <a:r>
              <a:rPr lang="en-GB" sz="1100" b="1">
                <a:solidFill>
                  <a:srgbClr val="404040"/>
                </a:solidFill>
                <a:ea typeface="+mn-lt"/>
                <a:cs typeface="+mn-lt"/>
              </a:rPr>
              <a:t>      </a:t>
            </a:r>
            <a:r>
              <a:rPr lang="en-GB" sz="1800" b="1">
                <a:solidFill>
                  <a:srgbClr val="404040"/>
                </a:solidFill>
                <a:ea typeface="+mn-lt"/>
                <a:cs typeface="+mn-lt"/>
              </a:rPr>
              <a:t>CO:</a:t>
            </a:r>
            <a:r>
              <a:rPr lang="en-GB" sz="1800">
                <a:solidFill>
                  <a:srgbClr val="404040"/>
                </a:solidFill>
                <a:ea typeface="+mn-lt"/>
                <a:cs typeface="+mn-lt"/>
              </a:rPr>
              <a:t> A low-complexity algorithm based on the Chernoff Overlap principle, showing                           promising empirical and theoretical results.</a:t>
            </a:r>
            <a:endParaRPr lang="en-GB" sz="1800"/>
          </a:p>
        </p:txBody>
      </p:sp>
      <p:sp>
        <p:nvSpPr>
          <p:cNvPr id="4" name="Footer Placeholder 3">
            <a:extLst>
              <a:ext uri="{FF2B5EF4-FFF2-40B4-BE49-F238E27FC236}">
                <a16:creationId xmlns:a16="http://schemas.microsoft.com/office/drawing/2014/main" id="{EE83FF5E-D501-A422-E762-CB2F36D5C2C0}"/>
              </a:ext>
            </a:extLst>
          </p:cNvPr>
          <p:cNvSpPr>
            <a:spLocks noGrp="1"/>
          </p:cNvSpPr>
          <p:nvPr>
            <p:ph type="ftr" sz="quarter" idx="11"/>
          </p:nvPr>
        </p:nvSpPr>
        <p:spPr/>
        <p:txBody>
          <a:bodyPr/>
          <a:lstStyle/>
          <a:p>
            <a:pPr rtl="0"/>
            <a:r>
              <a:rPr lang="en-GB" noProof="0"/>
              <a:t>EE675 - INTRODUCTION TO REINFORCEMENT LEARNING</a:t>
            </a:r>
          </a:p>
        </p:txBody>
      </p:sp>
      <p:sp>
        <p:nvSpPr>
          <p:cNvPr id="5" name="Slide Number Placeholder 4">
            <a:extLst>
              <a:ext uri="{FF2B5EF4-FFF2-40B4-BE49-F238E27FC236}">
                <a16:creationId xmlns:a16="http://schemas.microsoft.com/office/drawing/2014/main" id="{04A55E40-969B-103B-1FB2-20580A6F353C}"/>
              </a:ext>
            </a:extLst>
          </p:cNvPr>
          <p:cNvSpPr>
            <a:spLocks noGrp="1"/>
          </p:cNvSpPr>
          <p:nvPr>
            <p:ph type="sldNum" sz="quarter" idx="12"/>
          </p:nvPr>
        </p:nvSpPr>
        <p:spPr/>
        <p:txBody>
          <a:bodyPr/>
          <a:lstStyle/>
          <a:p>
            <a:pPr rtl="0"/>
            <a:r>
              <a:rPr lang="en-GB"/>
              <a:t>17</a:t>
            </a:r>
            <a:endParaRPr lang="en-GB" noProof="0"/>
          </a:p>
        </p:txBody>
      </p:sp>
    </p:spTree>
    <p:extLst>
      <p:ext uri="{BB962C8B-B14F-4D97-AF65-F5344CB8AC3E}">
        <p14:creationId xmlns:p14="http://schemas.microsoft.com/office/powerpoint/2010/main" val="27012351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1DE3271-DD99-4DEF-AF9F-84397884C8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4" name="Freeform: Shape 13">
            <a:extLst>
              <a:ext uri="{FF2B5EF4-FFF2-40B4-BE49-F238E27FC236}">
                <a16:creationId xmlns:a16="http://schemas.microsoft.com/office/drawing/2014/main" id="{E06A31CE-F9B6-4BA2-8685-60F3524D0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6" name="Freeform 5">
            <a:extLst>
              <a:ext uri="{FF2B5EF4-FFF2-40B4-BE49-F238E27FC236}">
                <a16:creationId xmlns:a16="http://schemas.microsoft.com/office/drawing/2014/main" id="{8ADF14A3-1454-4B74-8B4A-CB197D7A79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8" name="Freeform 5">
            <a:extLst>
              <a:ext uri="{FF2B5EF4-FFF2-40B4-BE49-F238E27FC236}">
                <a16:creationId xmlns:a16="http://schemas.microsoft.com/office/drawing/2014/main" id="{EC19D556-0251-4E87-AE24-890965BAD5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8FA096F4-0E54-8670-53C7-135AA1BDA47D}"/>
              </a:ext>
            </a:extLst>
          </p:cNvPr>
          <p:cNvSpPr>
            <a:spLocks noGrp="1"/>
          </p:cNvSpPr>
          <p:nvPr>
            <p:ph type="title"/>
          </p:nvPr>
        </p:nvSpPr>
        <p:spPr>
          <a:xfrm>
            <a:off x="639098" y="629265"/>
            <a:ext cx="5132438" cy="1622322"/>
          </a:xfrm>
        </p:spPr>
        <p:txBody>
          <a:bodyPr>
            <a:normAutofit/>
          </a:bodyPr>
          <a:lstStyle/>
          <a:p>
            <a:r>
              <a:rPr lang="en-GB" sz="3200">
                <a:solidFill>
                  <a:srgbClr val="EBEBEB"/>
                </a:solidFill>
                <a:ea typeface="+mj-lt"/>
                <a:cs typeface="+mj-lt"/>
              </a:rPr>
              <a:t>OTHER RESEARCH PAPERS</a:t>
            </a:r>
            <a:endParaRPr lang="en-US" sz="3200"/>
          </a:p>
        </p:txBody>
      </p:sp>
      <p:sp>
        <p:nvSpPr>
          <p:cNvPr id="20" name="Rectangle 19">
            <a:extLst>
              <a:ext uri="{FF2B5EF4-FFF2-40B4-BE49-F238E27FC236}">
                <a16:creationId xmlns:a16="http://schemas.microsoft.com/office/drawing/2014/main" id="{CBC3C8C6-98E2-45EF-AEFC-30C0DBA0E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84ED326A-A393-8CBD-19D1-19A960F0FBA1}"/>
              </a:ext>
            </a:extLst>
          </p:cNvPr>
          <p:cNvSpPr>
            <a:spLocks noGrp="1"/>
          </p:cNvSpPr>
          <p:nvPr>
            <p:ph idx="1"/>
          </p:nvPr>
        </p:nvSpPr>
        <p:spPr>
          <a:xfrm>
            <a:off x="567661" y="1692454"/>
            <a:ext cx="5203876" cy="4538023"/>
          </a:xfrm>
        </p:spPr>
        <p:txBody>
          <a:bodyPr vert="horz" lIns="91440" tIns="45720" rIns="91440" bIns="45720" rtlCol="0" anchor="ctr">
            <a:normAutofit/>
          </a:bodyPr>
          <a:lstStyle/>
          <a:p>
            <a:pPr marL="0" indent="0">
              <a:buNone/>
            </a:pPr>
            <a:r>
              <a:rPr lang="en-US">
                <a:solidFill>
                  <a:schemeClr val="tx1"/>
                </a:solidFill>
                <a:ea typeface="+mn-lt"/>
                <a:cs typeface="+mn-lt"/>
              </a:rPr>
              <a:t>                                                                               </a:t>
            </a:r>
            <a:r>
              <a:rPr lang="en-US" sz="1600">
                <a:solidFill>
                  <a:schemeClr val="tx1"/>
                </a:solidFill>
                <a:ea typeface="+mn-lt"/>
                <a:cs typeface="+mn-lt"/>
              </a:rPr>
              <a:t>The CTAS algorithm aims to identify the arm with the highest reward while considering its associated cost. It begins with an initialization step where each arm is pulled once. In each subsequent time step, the algorithm computes the forced exploration set and the optimal proportion of arms to sample based on the current rewards and costs. If the forced exploration set is non-empty, the algorithm selects the least-pulled arm; otherwise, it chooses the arm with the largest deficit in reward-cost ratio. The algorithm employs a stopping rule to terminate the process if a certain condition related to the cumulative cost </a:t>
            </a:r>
            <a:r>
              <a:rPr lang="en-US" sz="1600" i="1">
                <a:solidFill>
                  <a:schemeClr val="tx1"/>
                </a:solidFill>
                <a:ea typeface="+mn-lt"/>
                <a:cs typeface="+mn-lt"/>
              </a:rPr>
              <a:t>Z</a:t>
            </a:r>
            <a:r>
              <a:rPr lang="en-US" sz="1600">
                <a:solidFill>
                  <a:schemeClr val="tx1"/>
                </a:solidFill>
                <a:ea typeface="+mn-lt"/>
                <a:cs typeface="+mn-lt"/>
              </a:rPr>
              <a:t>(</a:t>
            </a:r>
            <a:r>
              <a:rPr lang="en-US" sz="1600" i="1">
                <a:solidFill>
                  <a:schemeClr val="tx1"/>
                </a:solidFill>
                <a:ea typeface="+mn-lt"/>
                <a:cs typeface="+mn-lt"/>
              </a:rPr>
              <a:t>t</a:t>
            </a:r>
            <a:r>
              <a:rPr lang="en-US" sz="1600">
                <a:solidFill>
                  <a:schemeClr val="tx1"/>
                </a:solidFill>
                <a:ea typeface="+mn-lt"/>
                <a:cs typeface="+mn-lt"/>
              </a:rPr>
              <a:t>) is met. Finally, the decision rule returns the arm with the highest estimated reward.</a:t>
            </a:r>
          </a:p>
          <a:p>
            <a:pPr marL="0" indent="0">
              <a:buNone/>
            </a:pPr>
            <a:endParaRPr lang="en-US" sz="1200">
              <a:solidFill>
                <a:srgbClr val="0D0D0D"/>
              </a:solidFill>
            </a:endParaRPr>
          </a:p>
        </p:txBody>
      </p:sp>
      <p:pic>
        <p:nvPicPr>
          <p:cNvPr id="7" name="Picture 6" descr="A white background with black text&#10;&#10;Description automatically generated">
            <a:extLst>
              <a:ext uri="{FF2B5EF4-FFF2-40B4-BE49-F238E27FC236}">
                <a16:creationId xmlns:a16="http://schemas.microsoft.com/office/drawing/2014/main" id="{86E86546-7AB2-A11E-B174-5D619621BAFB}"/>
              </a:ext>
            </a:extLst>
          </p:cNvPr>
          <p:cNvPicPr>
            <a:picLocks noChangeAspect="1"/>
          </p:cNvPicPr>
          <p:nvPr/>
        </p:nvPicPr>
        <p:blipFill>
          <a:blip r:embed="rId2"/>
          <a:stretch>
            <a:fillRect/>
          </a:stretch>
        </p:blipFill>
        <p:spPr>
          <a:xfrm>
            <a:off x="6810087" y="4590478"/>
            <a:ext cx="4828707" cy="1653831"/>
          </a:xfrm>
          <a:prstGeom prst="rect">
            <a:avLst/>
          </a:prstGeom>
        </p:spPr>
      </p:pic>
      <p:sp>
        <p:nvSpPr>
          <p:cNvPr id="5" name="Slide Number Placeholder 4">
            <a:extLst>
              <a:ext uri="{FF2B5EF4-FFF2-40B4-BE49-F238E27FC236}">
                <a16:creationId xmlns:a16="http://schemas.microsoft.com/office/drawing/2014/main" id="{56545BEA-8BCE-A75E-6E30-8C0D1B4CB17E}"/>
              </a:ext>
            </a:extLst>
          </p:cNvPr>
          <p:cNvSpPr>
            <a:spLocks noGrp="1"/>
          </p:cNvSpPr>
          <p:nvPr>
            <p:ph type="sldNum" sz="quarter" idx="12"/>
          </p:nvPr>
        </p:nvSpPr>
        <p:spPr>
          <a:xfrm>
            <a:off x="10352540" y="295729"/>
            <a:ext cx="838199" cy="767687"/>
          </a:xfrm>
        </p:spPr>
        <p:txBody>
          <a:bodyPr>
            <a:normAutofit/>
          </a:bodyPr>
          <a:lstStyle/>
          <a:p>
            <a:pPr rtl="0">
              <a:spcAft>
                <a:spcPts val="600"/>
              </a:spcAft>
            </a:pPr>
            <a:fld id="{D57F1E4F-1CFF-5643-939E-217C01CDF565}" type="slidenum">
              <a:rPr lang="en-GB" noProof="0">
                <a:solidFill>
                  <a:srgbClr val="FFFFFE"/>
                </a:solidFill>
              </a:rPr>
              <a:pPr rtl="0">
                <a:spcAft>
                  <a:spcPts val="600"/>
                </a:spcAft>
              </a:pPr>
              <a:t>21</a:t>
            </a:fld>
            <a:endParaRPr lang="en-GB" noProof="0">
              <a:solidFill>
                <a:srgbClr val="FFFFFE"/>
              </a:solidFill>
            </a:endParaRPr>
          </a:p>
        </p:txBody>
      </p:sp>
      <p:pic>
        <p:nvPicPr>
          <p:cNvPr id="6" name="Picture 5" descr="A white box with black text&#10;&#10;Description automatically generated">
            <a:extLst>
              <a:ext uri="{FF2B5EF4-FFF2-40B4-BE49-F238E27FC236}">
                <a16:creationId xmlns:a16="http://schemas.microsoft.com/office/drawing/2014/main" id="{1109CD58-31FB-5927-A90C-79DD0BBA0D35}"/>
              </a:ext>
            </a:extLst>
          </p:cNvPr>
          <p:cNvPicPr>
            <a:picLocks noChangeAspect="1"/>
          </p:cNvPicPr>
          <p:nvPr/>
        </p:nvPicPr>
        <p:blipFill>
          <a:blip r:embed="rId3"/>
          <a:stretch>
            <a:fillRect/>
          </a:stretch>
        </p:blipFill>
        <p:spPr>
          <a:xfrm>
            <a:off x="6820065" y="1198798"/>
            <a:ext cx="4828707" cy="2233276"/>
          </a:xfrm>
          <a:prstGeom prst="rect">
            <a:avLst/>
          </a:prstGeom>
        </p:spPr>
      </p:pic>
      <p:sp>
        <p:nvSpPr>
          <p:cNvPr id="4" name="Footer Placeholder 3">
            <a:extLst>
              <a:ext uri="{FF2B5EF4-FFF2-40B4-BE49-F238E27FC236}">
                <a16:creationId xmlns:a16="http://schemas.microsoft.com/office/drawing/2014/main" id="{41D74030-F29B-BBB2-1B30-221D034CF75E}"/>
              </a:ext>
            </a:extLst>
          </p:cNvPr>
          <p:cNvSpPr>
            <a:spLocks noGrp="1"/>
          </p:cNvSpPr>
          <p:nvPr>
            <p:ph type="ftr" sz="quarter" idx="11"/>
          </p:nvPr>
        </p:nvSpPr>
        <p:spPr>
          <a:xfrm>
            <a:off x="561110" y="6391838"/>
            <a:ext cx="3859795" cy="304801"/>
          </a:xfrm>
        </p:spPr>
        <p:txBody>
          <a:bodyPr>
            <a:normAutofit/>
          </a:bodyPr>
          <a:lstStyle/>
          <a:p>
            <a:pPr rtl="0">
              <a:spcAft>
                <a:spcPts val="600"/>
              </a:spcAft>
            </a:pPr>
            <a:r>
              <a:rPr lang="en-GB" noProof="0"/>
              <a:t>EE675 - INTRODUCTION TO REINFORCEMENT LEARNING</a:t>
            </a:r>
          </a:p>
        </p:txBody>
      </p:sp>
      <p:sp>
        <p:nvSpPr>
          <p:cNvPr id="9" name="TextBox 8">
            <a:extLst>
              <a:ext uri="{FF2B5EF4-FFF2-40B4-BE49-F238E27FC236}">
                <a16:creationId xmlns:a16="http://schemas.microsoft.com/office/drawing/2014/main" id="{7CE2900F-9CBD-053F-ADC5-8FED2C101D4A}"/>
              </a:ext>
            </a:extLst>
          </p:cNvPr>
          <p:cNvSpPr txBox="1"/>
          <p:nvPr/>
        </p:nvSpPr>
        <p:spPr>
          <a:xfrm>
            <a:off x="6816935" y="4151702"/>
            <a:ext cx="4207667"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i="1">
                <a:solidFill>
                  <a:schemeClr val="bg1"/>
                </a:solidFill>
              </a:rPr>
              <a:t>To Computing W* Efficiently</a:t>
            </a:r>
          </a:p>
        </p:txBody>
      </p:sp>
    </p:spTree>
    <p:extLst>
      <p:ext uri="{BB962C8B-B14F-4D97-AF65-F5344CB8AC3E}">
        <p14:creationId xmlns:p14="http://schemas.microsoft.com/office/powerpoint/2010/main" val="2656544183"/>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096F4-0E54-8670-53C7-135AA1BDA47D}"/>
              </a:ext>
            </a:extLst>
          </p:cNvPr>
          <p:cNvSpPr>
            <a:spLocks noGrp="1"/>
          </p:cNvSpPr>
          <p:nvPr>
            <p:ph type="title"/>
          </p:nvPr>
        </p:nvSpPr>
        <p:spPr>
          <a:xfrm>
            <a:off x="1180784" y="624955"/>
            <a:ext cx="8761413" cy="1068591"/>
          </a:xfrm>
        </p:spPr>
        <p:txBody>
          <a:bodyPr/>
          <a:lstStyle/>
          <a:p>
            <a:r>
              <a:rPr lang="en-GB" sz="3200">
                <a:solidFill>
                  <a:srgbClr val="EBEBEB"/>
                </a:solidFill>
                <a:ea typeface="+mj-lt"/>
                <a:cs typeface="+mj-lt"/>
              </a:rPr>
              <a:t>OTHER RESEARCH PAPERS</a:t>
            </a:r>
            <a:endParaRPr lang="en-US" sz="3200"/>
          </a:p>
        </p:txBody>
      </p:sp>
      <p:sp>
        <p:nvSpPr>
          <p:cNvPr id="3" name="Content Placeholder 2">
            <a:extLst>
              <a:ext uri="{FF2B5EF4-FFF2-40B4-BE49-F238E27FC236}">
                <a16:creationId xmlns:a16="http://schemas.microsoft.com/office/drawing/2014/main" id="{84ED326A-A393-8CBD-19D1-19A960F0FBA1}"/>
              </a:ext>
            </a:extLst>
          </p:cNvPr>
          <p:cNvSpPr>
            <a:spLocks noGrp="1"/>
          </p:cNvSpPr>
          <p:nvPr>
            <p:ph idx="1"/>
          </p:nvPr>
        </p:nvSpPr>
        <p:spPr>
          <a:xfrm>
            <a:off x="1154954" y="2538924"/>
            <a:ext cx="4734955" cy="3416300"/>
          </a:xfrm>
        </p:spPr>
        <p:txBody>
          <a:bodyPr vert="horz" lIns="91440" tIns="45720" rIns="91440" bIns="45720" rtlCol="0" anchor="t">
            <a:normAutofit/>
          </a:bodyPr>
          <a:lstStyle/>
          <a:p>
            <a:r>
              <a:rPr lang="en-US" b="1"/>
              <a:t>CONCLUSION</a:t>
            </a:r>
          </a:p>
          <a:p>
            <a:pPr marL="0" indent="0">
              <a:buNone/>
            </a:pPr>
            <a:r>
              <a:rPr lang="en-US" sz="1600">
                <a:ea typeface="+mn-lt"/>
                <a:cs typeface="+mn-lt"/>
              </a:rPr>
              <a:t>In this work, we introduced a new MAB problem: Cost-Aware Best Arm Identification. We provided a new lower bound and an asymptotically optimal cost-adapted BAI algorithm. Finally, we introduced a low-complexity algorithm with promising empirical results. As a future direction, it may be interesting to explore how this algorithm can be adapted to the regret setting in either the cost adapted setting (Sinha et al., 2020), or as an ETC algorithm for carefully chosen costs</a:t>
            </a:r>
            <a:endParaRPr lang="en-US" sz="1600"/>
          </a:p>
          <a:p>
            <a:endParaRPr lang="en-US" b="1"/>
          </a:p>
        </p:txBody>
      </p:sp>
      <p:sp>
        <p:nvSpPr>
          <p:cNvPr id="4" name="Footer Placeholder 3">
            <a:extLst>
              <a:ext uri="{FF2B5EF4-FFF2-40B4-BE49-F238E27FC236}">
                <a16:creationId xmlns:a16="http://schemas.microsoft.com/office/drawing/2014/main" id="{41D74030-F29B-BBB2-1B30-221D034CF75E}"/>
              </a:ext>
            </a:extLst>
          </p:cNvPr>
          <p:cNvSpPr>
            <a:spLocks noGrp="1"/>
          </p:cNvSpPr>
          <p:nvPr>
            <p:ph type="ftr" sz="quarter" idx="11"/>
          </p:nvPr>
        </p:nvSpPr>
        <p:spPr/>
        <p:txBody>
          <a:bodyPr/>
          <a:lstStyle/>
          <a:p>
            <a:pPr rtl="0"/>
            <a:r>
              <a:rPr lang="en-GB" noProof="0"/>
              <a:t>EE675 - INTRODUCTION TO REINFORCEMENT LEARNING</a:t>
            </a:r>
          </a:p>
        </p:txBody>
      </p:sp>
      <p:sp>
        <p:nvSpPr>
          <p:cNvPr id="5" name="Slide Number Placeholder 4">
            <a:extLst>
              <a:ext uri="{FF2B5EF4-FFF2-40B4-BE49-F238E27FC236}">
                <a16:creationId xmlns:a16="http://schemas.microsoft.com/office/drawing/2014/main" id="{56545BEA-8BCE-A75E-6E30-8C0D1B4CB17E}"/>
              </a:ext>
            </a:extLst>
          </p:cNvPr>
          <p:cNvSpPr>
            <a:spLocks noGrp="1"/>
          </p:cNvSpPr>
          <p:nvPr>
            <p:ph type="sldNum" sz="quarter" idx="12"/>
          </p:nvPr>
        </p:nvSpPr>
        <p:spPr/>
        <p:txBody>
          <a:bodyPr/>
          <a:lstStyle/>
          <a:p>
            <a:pPr rtl="0"/>
            <a:fld id="{D57F1E4F-1CFF-5643-939E-217C01CDF565}" type="slidenum">
              <a:rPr lang="en-GB" noProof="0" dirty="0" smtClean="0"/>
              <a:pPr rtl="0"/>
              <a:t>22</a:t>
            </a:fld>
            <a:endParaRPr lang="en-GB" noProof="0"/>
          </a:p>
        </p:txBody>
      </p:sp>
      <p:pic>
        <p:nvPicPr>
          <p:cNvPr id="7" name="Picture 6" descr="A white rectangular box with black text&#10;&#10;Description automatically generated">
            <a:extLst>
              <a:ext uri="{FF2B5EF4-FFF2-40B4-BE49-F238E27FC236}">
                <a16:creationId xmlns:a16="http://schemas.microsoft.com/office/drawing/2014/main" id="{EE65939A-B968-3D0A-CA65-4D7C3B2C484E}"/>
              </a:ext>
            </a:extLst>
          </p:cNvPr>
          <p:cNvPicPr>
            <a:picLocks noChangeAspect="1"/>
          </p:cNvPicPr>
          <p:nvPr/>
        </p:nvPicPr>
        <p:blipFill>
          <a:blip r:embed="rId2"/>
          <a:stretch>
            <a:fillRect/>
          </a:stretch>
        </p:blipFill>
        <p:spPr>
          <a:xfrm>
            <a:off x="6203156" y="3455291"/>
            <a:ext cx="5691188" cy="1716406"/>
          </a:xfrm>
          <a:prstGeom prst="rect">
            <a:avLst/>
          </a:prstGeom>
        </p:spPr>
      </p:pic>
    </p:spTree>
    <p:extLst>
      <p:ext uri="{BB962C8B-B14F-4D97-AF65-F5344CB8AC3E}">
        <p14:creationId xmlns:p14="http://schemas.microsoft.com/office/powerpoint/2010/main" val="28579274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63F59-0095-3CC5-7010-994C29DD45D3}"/>
              </a:ext>
            </a:extLst>
          </p:cNvPr>
          <p:cNvSpPr>
            <a:spLocks noGrp="1"/>
          </p:cNvSpPr>
          <p:nvPr>
            <p:ph type="title"/>
          </p:nvPr>
        </p:nvSpPr>
        <p:spPr>
          <a:xfrm>
            <a:off x="1283141" y="873967"/>
            <a:ext cx="8761413" cy="706964"/>
          </a:xfrm>
        </p:spPr>
        <p:txBody>
          <a:bodyPr/>
          <a:lstStyle/>
          <a:p>
            <a:r>
              <a:rPr lang="en-GB" sz="3200"/>
              <a:t>OTHER RESEARCH PAPERS</a:t>
            </a:r>
            <a:endParaRPr lang="en-US" sz="3200"/>
          </a:p>
        </p:txBody>
      </p:sp>
      <p:sp>
        <p:nvSpPr>
          <p:cNvPr id="3" name="Content Placeholder 2">
            <a:extLst>
              <a:ext uri="{FF2B5EF4-FFF2-40B4-BE49-F238E27FC236}">
                <a16:creationId xmlns:a16="http://schemas.microsoft.com/office/drawing/2014/main" id="{1680A4DE-4225-E858-040B-B3A3971C5E97}"/>
              </a:ext>
            </a:extLst>
          </p:cNvPr>
          <p:cNvSpPr>
            <a:spLocks noGrp="1"/>
          </p:cNvSpPr>
          <p:nvPr>
            <p:ph idx="1"/>
          </p:nvPr>
        </p:nvSpPr>
        <p:spPr>
          <a:xfrm>
            <a:off x="564474" y="2303085"/>
            <a:ext cx="10348624" cy="4074593"/>
          </a:xfrm>
        </p:spPr>
        <p:txBody>
          <a:bodyPr vert="horz" lIns="91440" tIns="45720" rIns="91440" bIns="45720" rtlCol="0" anchor="t">
            <a:normAutofit/>
          </a:bodyPr>
          <a:lstStyle/>
          <a:p>
            <a:r>
              <a:rPr lang="en-GB" b="1">
                <a:ea typeface="+mn-lt"/>
                <a:cs typeface="+mn-lt"/>
              </a:rPr>
              <a:t>Topic: </a:t>
            </a:r>
            <a:r>
              <a:rPr lang="en-GB">
                <a:ea typeface="+mn-lt"/>
                <a:cs typeface="+mn-lt"/>
              </a:rPr>
              <a:t>Cost-Aware Cascading Bandit</a:t>
            </a:r>
          </a:p>
          <a:p>
            <a:r>
              <a:rPr lang="en-GB" b="1">
                <a:ea typeface="+mn-lt"/>
                <a:cs typeface="+mn-lt"/>
              </a:rPr>
              <a:t>Authors: </a:t>
            </a:r>
            <a:r>
              <a:rPr lang="en-GB">
                <a:ea typeface="+mn-lt"/>
                <a:cs typeface="+mn-lt"/>
              </a:rPr>
              <a:t>Chao Gan , </a:t>
            </a:r>
            <a:r>
              <a:rPr lang="en-GB" err="1">
                <a:ea typeface="+mn-lt"/>
                <a:cs typeface="+mn-lt"/>
              </a:rPr>
              <a:t>Ruida</a:t>
            </a:r>
            <a:r>
              <a:rPr lang="en-GB">
                <a:ea typeface="+mn-lt"/>
                <a:cs typeface="+mn-lt"/>
              </a:rPr>
              <a:t> Zhou, Jing Yang , Member, IEEE, and Cong Shen , Senior Member, IEEE</a:t>
            </a:r>
          </a:p>
          <a:p>
            <a:r>
              <a:rPr lang="en-GB" b="1">
                <a:ea typeface="+mn-lt"/>
                <a:cs typeface="+mn-lt"/>
              </a:rPr>
              <a:t>Objective:  </a:t>
            </a:r>
            <a:r>
              <a:rPr lang="en-GB">
                <a:solidFill>
                  <a:srgbClr val="0D0D0D"/>
                </a:solidFill>
                <a:ea typeface="+mn-lt"/>
                <a:cs typeface="+mn-lt"/>
              </a:rPr>
              <a:t>The paper introduces the Cost-Aware Cascading Bandit framework, focusing on optimizing the expected net reward under different cost settings. The objective is to develop algorithms that efficiently balance exploration and exploitation to maximize cumulative rewards while considering costs.</a:t>
            </a:r>
            <a:endParaRPr lang="en-GB">
              <a:ea typeface="+mn-lt"/>
              <a:cs typeface="+mn-lt"/>
            </a:endParaRPr>
          </a:p>
          <a:p>
            <a:r>
              <a:rPr lang="en-GB" b="1"/>
              <a:t>Methodology:</a:t>
            </a:r>
            <a:r>
              <a:rPr lang="en-GB" b="1">
                <a:solidFill>
                  <a:srgbClr val="404040"/>
                </a:solidFill>
                <a:ea typeface="+mn-lt"/>
                <a:cs typeface="+mn-lt"/>
              </a:rPr>
              <a:t> </a:t>
            </a:r>
            <a:r>
              <a:rPr lang="en-GB">
                <a:solidFill>
                  <a:srgbClr val="0D0D0D"/>
                </a:solidFill>
                <a:ea typeface="+mn-lt"/>
                <a:cs typeface="+mn-lt"/>
              </a:rPr>
              <a:t>The paper begins by presenting the system model and then delves into scenarios with known and unknown instantaneous costs. Specifically, the case of Unknown Immediate Reward in the optimal offline policy is explored, where the cost of pulling each arm is unknown until it is pulled. The learner needs to learn the statistics of rewards and costs through observed arm states and costs.</a:t>
            </a:r>
            <a:r>
              <a:rPr lang="en-GB"/>
              <a:t>      </a:t>
            </a:r>
          </a:p>
        </p:txBody>
      </p:sp>
      <p:sp>
        <p:nvSpPr>
          <p:cNvPr id="4" name="Footer Placeholder 3">
            <a:extLst>
              <a:ext uri="{FF2B5EF4-FFF2-40B4-BE49-F238E27FC236}">
                <a16:creationId xmlns:a16="http://schemas.microsoft.com/office/drawing/2014/main" id="{EE83FF5E-D501-A422-E762-CB2F36D5C2C0}"/>
              </a:ext>
            </a:extLst>
          </p:cNvPr>
          <p:cNvSpPr>
            <a:spLocks noGrp="1"/>
          </p:cNvSpPr>
          <p:nvPr>
            <p:ph type="ftr" sz="quarter" idx="11"/>
          </p:nvPr>
        </p:nvSpPr>
        <p:spPr/>
        <p:txBody>
          <a:bodyPr/>
          <a:lstStyle/>
          <a:p>
            <a:pPr rtl="0"/>
            <a:r>
              <a:rPr lang="en-GB" noProof="0"/>
              <a:t>EE675 - INTRODUCTION TO REINFORCEMENT LEARNING</a:t>
            </a:r>
          </a:p>
        </p:txBody>
      </p:sp>
      <p:sp>
        <p:nvSpPr>
          <p:cNvPr id="5" name="Slide Number Placeholder 4">
            <a:extLst>
              <a:ext uri="{FF2B5EF4-FFF2-40B4-BE49-F238E27FC236}">
                <a16:creationId xmlns:a16="http://schemas.microsoft.com/office/drawing/2014/main" id="{04A55E40-969B-103B-1FB2-20580A6F353C}"/>
              </a:ext>
            </a:extLst>
          </p:cNvPr>
          <p:cNvSpPr>
            <a:spLocks noGrp="1"/>
          </p:cNvSpPr>
          <p:nvPr>
            <p:ph type="sldNum" sz="quarter" idx="12"/>
          </p:nvPr>
        </p:nvSpPr>
        <p:spPr/>
        <p:txBody>
          <a:bodyPr/>
          <a:lstStyle/>
          <a:p>
            <a:pPr rtl="0"/>
            <a:r>
              <a:rPr lang="en-GB"/>
              <a:t>20</a:t>
            </a:r>
            <a:endParaRPr lang="en-GB" noProof="0"/>
          </a:p>
        </p:txBody>
      </p:sp>
    </p:spTree>
    <p:extLst>
      <p:ext uri="{BB962C8B-B14F-4D97-AF65-F5344CB8AC3E}">
        <p14:creationId xmlns:p14="http://schemas.microsoft.com/office/powerpoint/2010/main" val="26760280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63F59-0095-3CC5-7010-994C29DD45D3}"/>
              </a:ext>
            </a:extLst>
          </p:cNvPr>
          <p:cNvSpPr>
            <a:spLocks noGrp="1"/>
          </p:cNvSpPr>
          <p:nvPr>
            <p:ph type="title"/>
          </p:nvPr>
        </p:nvSpPr>
        <p:spPr/>
        <p:txBody>
          <a:bodyPr/>
          <a:lstStyle/>
          <a:p>
            <a:r>
              <a:rPr lang="en-GB" sz="3200">
                <a:ea typeface="+mj-lt"/>
                <a:cs typeface="+mj-lt"/>
              </a:rPr>
              <a:t>OTHER RESEARCH PAPERS</a:t>
            </a:r>
            <a:endParaRPr lang="en-US"/>
          </a:p>
        </p:txBody>
      </p:sp>
      <p:sp>
        <p:nvSpPr>
          <p:cNvPr id="3" name="Content Placeholder 2">
            <a:extLst>
              <a:ext uri="{FF2B5EF4-FFF2-40B4-BE49-F238E27FC236}">
                <a16:creationId xmlns:a16="http://schemas.microsoft.com/office/drawing/2014/main" id="{1680A4DE-4225-E858-040B-B3A3971C5E97}"/>
              </a:ext>
            </a:extLst>
          </p:cNvPr>
          <p:cNvSpPr>
            <a:spLocks noGrp="1"/>
          </p:cNvSpPr>
          <p:nvPr>
            <p:ph idx="1"/>
          </p:nvPr>
        </p:nvSpPr>
        <p:spPr>
          <a:xfrm>
            <a:off x="728953" y="2764337"/>
            <a:ext cx="10733484" cy="2797578"/>
          </a:xfrm>
        </p:spPr>
        <p:txBody>
          <a:bodyPr vert="horz" lIns="91440" tIns="45720" rIns="91440" bIns="45720" rtlCol="0" anchor="t">
            <a:normAutofit/>
          </a:bodyPr>
          <a:lstStyle/>
          <a:p>
            <a:pPr marL="285750" indent="-285750"/>
            <a:r>
              <a:rPr lang="en-GB">
                <a:ea typeface="+mn-lt"/>
                <a:cs typeface="+mn-lt"/>
              </a:rPr>
              <a:t>  </a:t>
            </a:r>
            <a:r>
              <a:rPr lang="en-GB" b="1">
                <a:ea typeface="+mn-lt"/>
                <a:cs typeface="+mn-lt"/>
              </a:rPr>
              <a:t> Assumptions 1:</a:t>
            </a:r>
            <a:r>
              <a:rPr lang="en-GB">
                <a:ea typeface="+mn-lt"/>
                <a:cs typeface="+mn-lt"/>
              </a:rPr>
              <a:t> </a:t>
            </a:r>
          </a:p>
          <a:p>
            <a:pPr marL="0" indent="0">
              <a:buNone/>
            </a:pPr>
            <a:r>
              <a:rPr lang="en-GB">
                <a:ea typeface="+mn-lt"/>
                <a:cs typeface="+mn-lt"/>
              </a:rPr>
              <a:t>1) </a:t>
            </a:r>
            <a:r>
              <a:rPr lang="en-GB" err="1">
                <a:ea typeface="+mn-lt"/>
                <a:cs typeface="+mn-lt"/>
              </a:rPr>
              <a:t>θ</a:t>
            </a:r>
            <a:r>
              <a:rPr lang="en-GB" baseline="-25000" err="1">
                <a:ea typeface="+mn-lt"/>
                <a:cs typeface="+mn-lt"/>
              </a:rPr>
              <a:t>i</a:t>
            </a:r>
            <a:r>
              <a:rPr lang="en-GB">
                <a:ea typeface="+mn-lt"/>
                <a:cs typeface="+mn-lt"/>
              </a:rPr>
              <a:t> ≠ c</a:t>
            </a:r>
            <a:r>
              <a:rPr lang="en-GB" baseline="-25000">
                <a:ea typeface="+mn-lt"/>
                <a:cs typeface="+mn-lt"/>
              </a:rPr>
              <a:t>i</a:t>
            </a:r>
            <a:r>
              <a:rPr lang="en-GB">
                <a:ea typeface="+mn-lt"/>
                <a:cs typeface="+mn-lt"/>
              </a:rPr>
              <a:t>, for all </a:t>
            </a:r>
            <a:r>
              <a:rPr lang="en-GB" err="1">
                <a:ea typeface="+mn-lt"/>
                <a:cs typeface="+mn-lt"/>
              </a:rPr>
              <a:t>i</a:t>
            </a:r>
            <a:r>
              <a:rPr lang="en-GB">
                <a:ea typeface="+mn-lt"/>
                <a:cs typeface="+mn-lt"/>
              </a:rPr>
              <a:t> ∈ [K].  </a:t>
            </a:r>
          </a:p>
          <a:p>
            <a:pPr marL="0" indent="0">
              <a:buNone/>
            </a:pPr>
            <a:r>
              <a:rPr lang="en-GB">
                <a:ea typeface="+mn-lt"/>
                <a:cs typeface="+mn-lt"/>
              </a:rPr>
              <a:t> 2) There exists a constant ε &gt; 0, such that c</a:t>
            </a:r>
            <a:r>
              <a:rPr lang="en-GB" baseline="-25000">
                <a:ea typeface="+mn-lt"/>
                <a:cs typeface="+mn-lt"/>
              </a:rPr>
              <a:t>i</a:t>
            </a:r>
            <a:r>
              <a:rPr lang="en-GB">
                <a:ea typeface="+mn-lt"/>
                <a:cs typeface="+mn-lt"/>
              </a:rPr>
              <a:t> &gt; ε  for all </a:t>
            </a:r>
            <a:r>
              <a:rPr lang="en-GB" err="1">
                <a:ea typeface="+mn-lt"/>
                <a:cs typeface="+mn-lt"/>
              </a:rPr>
              <a:t>i</a:t>
            </a:r>
            <a:r>
              <a:rPr lang="en-GB">
                <a:ea typeface="+mn-lt"/>
                <a:cs typeface="+mn-lt"/>
              </a:rPr>
              <a:t> ∈ [K]. </a:t>
            </a:r>
          </a:p>
          <a:p>
            <a:r>
              <a:rPr lang="en-GB">
                <a:solidFill>
                  <a:srgbClr val="0D0D0D"/>
                </a:solidFill>
                <a:ea typeface="+mn-lt"/>
                <a:cs typeface="+mn-lt"/>
              </a:rPr>
              <a:t>Under these assumptions, the optimal offline policy, named Unit Cost Ranking with Threshold 1 (UCR-T1), is presented in Theorem 1. This policy ranks the expected reward normalized by the average cost and compares it against a threshold. The violation of Assumption 1.1 would lead to a non-unique optimal offline policy.</a:t>
            </a:r>
            <a:endParaRPr lang="en-GB"/>
          </a:p>
        </p:txBody>
      </p:sp>
      <p:sp>
        <p:nvSpPr>
          <p:cNvPr id="4" name="Footer Placeholder 3">
            <a:extLst>
              <a:ext uri="{FF2B5EF4-FFF2-40B4-BE49-F238E27FC236}">
                <a16:creationId xmlns:a16="http://schemas.microsoft.com/office/drawing/2014/main" id="{EE83FF5E-D501-A422-E762-CB2F36D5C2C0}"/>
              </a:ext>
            </a:extLst>
          </p:cNvPr>
          <p:cNvSpPr>
            <a:spLocks noGrp="1"/>
          </p:cNvSpPr>
          <p:nvPr>
            <p:ph type="ftr" sz="quarter" idx="11"/>
          </p:nvPr>
        </p:nvSpPr>
        <p:spPr/>
        <p:txBody>
          <a:bodyPr/>
          <a:lstStyle/>
          <a:p>
            <a:pPr rtl="0"/>
            <a:r>
              <a:rPr lang="en-GB" noProof="0"/>
              <a:t>EE675 - INTRODUCTION TO REINFORCEMENT LEARNING</a:t>
            </a:r>
          </a:p>
        </p:txBody>
      </p:sp>
      <p:sp>
        <p:nvSpPr>
          <p:cNvPr id="5" name="Slide Number Placeholder 4">
            <a:extLst>
              <a:ext uri="{FF2B5EF4-FFF2-40B4-BE49-F238E27FC236}">
                <a16:creationId xmlns:a16="http://schemas.microsoft.com/office/drawing/2014/main" id="{04A55E40-969B-103B-1FB2-20580A6F353C}"/>
              </a:ext>
            </a:extLst>
          </p:cNvPr>
          <p:cNvSpPr>
            <a:spLocks noGrp="1"/>
          </p:cNvSpPr>
          <p:nvPr>
            <p:ph type="sldNum" sz="quarter" idx="12"/>
          </p:nvPr>
        </p:nvSpPr>
        <p:spPr/>
        <p:txBody>
          <a:bodyPr/>
          <a:lstStyle/>
          <a:p>
            <a:pPr rtl="0"/>
            <a:r>
              <a:rPr lang="en-GB"/>
              <a:t>21</a:t>
            </a:r>
            <a:endParaRPr lang="en-GB" noProof="0"/>
          </a:p>
        </p:txBody>
      </p:sp>
    </p:spTree>
    <p:extLst>
      <p:ext uri="{BB962C8B-B14F-4D97-AF65-F5344CB8AC3E}">
        <p14:creationId xmlns:p14="http://schemas.microsoft.com/office/powerpoint/2010/main" val="36860051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63F59-0095-3CC5-7010-994C29DD45D3}"/>
              </a:ext>
            </a:extLst>
          </p:cNvPr>
          <p:cNvSpPr>
            <a:spLocks noGrp="1"/>
          </p:cNvSpPr>
          <p:nvPr>
            <p:ph type="title"/>
          </p:nvPr>
        </p:nvSpPr>
        <p:spPr>
          <a:xfrm>
            <a:off x="1154954" y="973668"/>
            <a:ext cx="8761413" cy="706964"/>
          </a:xfrm>
        </p:spPr>
        <p:txBody>
          <a:bodyPr>
            <a:normAutofit/>
          </a:bodyPr>
          <a:lstStyle/>
          <a:p>
            <a:r>
              <a:rPr lang="en-GB" sz="3200">
                <a:solidFill>
                  <a:srgbClr val="EBEBEB"/>
                </a:solidFill>
                <a:ea typeface="+mj-lt"/>
                <a:cs typeface="+mj-lt"/>
              </a:rPr>
              <a:t>OTHER RESEARCH PAPERS</a:t>
            </a:r>
            <a:endParaRPr lang="en-US"/>
          </a:p>
        </p:txBody>
      </p:sp>
      <p:sp>
        <p:nvSpPr>
          <p:cNvPr id="5" name="Slide Number Placeholder 4">
            <a:extLst>
              <a:ext uri="{FF2B5EF4-FFF2-40B4-BE49-F238E27FC236}">
                <a16:creationId xmlns:a16="http://schemas.microsoft.com/office/drawing/2014/main" id="{04A55E40-969B-103B-1FB2-20580A6F353C}"/>
              </a:ext>
            </a:extLst>
          </p:cNvPr>
          <p:cNvSpPr>
            <a:spLocks noGrp="1"/>
          </p:cNvSpPr>
          <p:nvPr>
            <p:ph type="sldNum" sz="quarter" idx="12"/>
          </p:nvPr>
        </p:nvSpPr>
        <p:spPr>
          <a:xfrm>
            <a:off x="10352540" y="295729"/>
            <a:ext cx="838199" cy="767687"/>
          </a:xfrm>
        </p:spPr>
        <p:txBody>
          <a:bodyPr>
            <a:normAutofit/>
          </a:bodyPr>
          <a:lstStyle/>
          <a:p>
            <a:pPr rtl="0">
              <a:spcAft>
                <a:spcPts val="600"/>
              </a:spcAft>
            </a:pPr>
            <a:r>
              <a:rPr lang="en-GB"/>
              <a:t>22</a:t>
            </a:r>
          </a:p>
        </p:txBody>
      </p:sp>
      <p:sp>
        <p:nvSpPr>
          <p:cNvPr id="3" name="Content Placeholder 2">
            <a:extLst>
              <a:ext uri="{FF2B5EF4-FFF2-40B4-BE49-F238E27FC236}">
                <a16:creationId xmlns:a16="http://schemas.microsoft.com/office/drawing/2014/main" id="{1680A4DE-4225-E858-040B-B3A3971C5E97}"/>
              </a:ext>
            </a:extLst>
          </p:cNvPr>
          <p:cNvSpPr>
            <a:spLocks noGrp="1"/>
          </p:cNvSpPr>
          <p:nvPr>
            <p:ph idx="1"/>
          </p:nvPr>
        </p:nvSpPr>
        <p:spPr>
          <a:xfrm>
            <a:off x="642985" y="2567781"/>
            <a:ext cx="4802648" cy="3416300"/>
          </a:xfrm>
        </p:spPr>
        <p:txBody>
          <a:bodyPr vert="horz" lIns="91440" tIns="45720" rIns="91440" bIns="45720" rtlCol="0" anchor="ctr">
            <a:noAutofit/>
          </a:bodyPr>
          <a:lstStyle/>
          <a:p>
            <a:endParaRPr lang="en-GB">
              <a:ea typeface="+mn-lt"/>
              <a:cs typeface="+mn-lt"/>
            </a:endParaRPr>
          </a:p>
          <a:p>
            <a:endParaRPr lang="en-GB">
              <a:ea typeface="+mn-lt"/>
              <a:cs typeface="+mn-lt"/>
            </a:endParaRPr>
          </a:p>
          <a:p>
            <a:endParaRPr lang="en-GB">
              <a:ea typeface="+mn-lt"/>
              <a:cs typeface="+mn-lt"/>
            </a:endParaRPr>
          </a:p>
          <a:p>
            <a:endParaRPr lang="en-GB">
              <a:ea typeface="+mn-lt"/>
              <a:cs typeface="+mn-lt"/>
            </a:endParaRPr>
          </a:p>
          <a:p>
            <a:endParaRPr lang="en-GB">
              <a:ea typeface="+mn-lt"/>
              <a:cs typeface="+mn-lt"/>
            </a:endParaRPr>
          </a:p>
          <a:p>
            <a:r>
              <a:rPr lang="en-GB" b="1">
                <a:solidFill>
                  <a:srgbClr val="0D0D0D"/>
                </a:solidFill>
                <a:ea typeface="+mn-lt"/>
                <a:cs typeface="+mn-lt"/>
              </a:rPr>
              <a:t>Expected Net Reward Structure:</a:t>
            </a:r>
            <a:endParaRPr lang="en-GB">
              <a:ea typeface="+mn-lt"/>
              <a:cs typeface="+mn-lt"/>
            </a:endParaRPr>
          </a:p>
          <a:p>
            <a:pPr marL="0" indent="0">
              <a:buNone/>
            </a:pPr>
            <a:r>
              <a:rPr lang="en-GB">
                <a:solidFill>
                  <a:srgbClr val="0D0D0D"/>
                </a:solidFill>
                <a:ea typeface="+mn-lt"/>
                <a:cs typeface="+mn-lt"/>
              </a:rPr>
              <a:t>The expected net reward structure in the Cost-Aware Cascading Bandit framework is more complex than traditional multi-armed bandit problems or standard cascading models. The detailed formulation of the expected net reward structure is provided in the paper</a:t>
            </a:r>
            <a:endParaRPr lang="en-GB"/>
          </a:p>
          <a:p>
            <a:endParaRPr lang="en-GB"/>
          </a:p>
          <a:p>
            <a:endParaRPr lang="en-GB"/>
          </a:p>
          <a:p>
            <a:endParaRPr lang="en-GB"/>
          </a:p>
          <a:p>
            <a:endParaRPr lang="en-GB"/>
          </a:p>
          <a:p>
            <a:endParaRPr lang="en-GB"/>
          </a:p>
          <a:p>
            <a:endParaRPr lang="en-GB"/>
          </a:p>
          <a:p>
            <a:endParaRPr lang="en-GB"/>
          </a:p>
          <a:p>
            <a:endParaRPr lang="en-GB"/>
          </a:p>
        </p:txBody>
      </p:sp>
      <p:pic>
        <p:nvPicPr>
          <p:cNvPr id="6" name="Picture 5" descr="A math equations on a white background&#10;&#10;Description automatically generated">
            <a:extLst>
              <a:ext uri="{FF2B5EF4-FFF2-40B4-BE49-F238E27FC236}">
                <a16:creationId xmlns:a16="http://schemas.microsoft.com/office/drawing/2014/main" id="{329C2B3F-761D-11D1-B30D-A20AFA21B600}"/>
              </a:ext>
            </a:extLst>
          </p:cNvPr>
          <p:cNvPicPr>
            <a:picLocks noChangeAspect="1"/>
          </p:cNvPicPr>
          <p:nvPr/>
        </p:nvPicPr>
        <p:blipFill>
          <a:blip r:embed="rId2"/>
          <a:stretch>
            <a:fillRect/>
          </a:stretch>
        </p:blipFill>
        <p:spPr>
          <a:xfrm>
            <a:off x="6545678" y="3046646"/>
            <a:ext cx="5148923" cy="1791316"/>
          </a:xfrm>
          <a:prstGeom prst="roundRect">
            <a:avLst>
              <a:gd name="adj" fmla="val 1858"/>
            </a:avLst>
          </a:prstGeom>
          <a:effectLst>
            <a:outerShdw blurRad="50800" dist="50800" dir="5400000" algn="tl" rotWithShape="0">
              <a:srgbClr val="000000">
                <a:alpha val="43000"/>
              </a:srgbClr>
            </a:outerShdw>
          </a:effectLst>
        </p:spPr>
      </p:pic>
      <p:sp>
        <p:nvSpPr>
          <p:cNvPr id="4" name="Footer Placeholder 3">
            <a:extLst>
              <a:ext uri="{FF2B5EF4-FFF2-40B4-BE49-F238E27FC236}">
                <a16:creationId xmlns:a16="http://schemas.microsoft.com/office/drawing/2014/main" id="{EE83FF5E-D501-A422-E762-CB2F36D5C2C0}"/>
              </a:ext>
            </a:extLst>
          </p:cNvPr>
          <p:cNvSpPr>
            <a:spLocks noGrp="1"/>
          </p:cNvSpPr>
          <p:nvPr>
            <p:ph type="ftr" sz="quarter" idx="11"/>
          </p:nvPr>
        </p:nvSpPr>
        <p:spPr>
          <a:xfrm>
            <a:off x="561110" y="6391838"/>
            <a:ext cx="3859795" cy="304801"/>
          </a:xfrm>
        </p:spPr>
        <p:txBody>
          <a:bodyPr>
            <a:normAutofit/>
          </a:bodyPr>
          <a:lstStyle/>
          <a:p>
            <a:pPr rtl="0">
              <a:spcAft>
                <a:spcPts val="600"/>
              </a:spcAft>
            </a:pPr>
            <a:r>
              <a:rPr lang="en-GB" noProof="0"/>
              <a:t>EE675 - INTRODUCTION TO REINFORCEMENT LEARNING</a:t>
            </a:r>
          </a:p>
        </p:txBody>
      </p:sp>
    </p:spTree>
    <p:extLst>
      <p:ext uri="{BB962C8B-B14F-4D97-AF65-F5344CB8AC3E}">
        <p14:creationId xmlns:p14="http://schemas.microsoft.com/office/powerpoint/2010/main" val="36865470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63F59-0095-3CC5-7010-994C29DD45D3}"/>
              </a:ext>
            </a:extLst>
          </p:cNvPr>
          <p:cNvSpPr>
            <a:spLocks noGrp="1"/>
          </p:cNvSpPr>
          <p:nvPr>
            <p:ph type="title"/>
          </p:nvPr>
        </p:nvSpPr>
        <p:spPr/>
        <p:txBody>
          <a:bodyPr/>
          <a:lstStyle/>
          <a:p>
            <a:r>
              <a:rPr lang="en-GB" sz="3200">
                <a:ea typeface="+mj-lt"/>
                <a:cs typeface="+mj-lt"/>
              </a:rPr>
              <a:t>OTHER RESEARCH PAPERS</a:t>
            </a:r>
            <a:endParaRPr lang="en-US"/>
          </a:p>
        </p:txBody>
      </p:sp>
      <p:sp>
        <p:nvSpPr>
          <p:cNvPr id="3" name="Content Placeholder 2">
            <a:extLst>
              <a:ext uri="{FF2B5EF4-FFF2-40B4-BE49-F238E27FC236}">
                <a16:creationId xmlns:a16="http://schemas.microsoft.com/office/drawing/2014/main" id="{1680A4DE-4225-E858-040B-B3A3971C5E97}"/>
              </a:ext>
            </a:extLst>
          </p:cNvPr>
          <p:cNvSpPr>
            <a:spLocks noGrp="1"/>
          </p:cNvSpPr>
          <p:nvPr>
            <p:ph idx="1"/>
          </p:nvPr>
        </p:nvSpPr>
        <p:spPr>
          <a:xfrm>
            <a:off x="559642" y="2293939"/>
            <a:ext cx="11123565" cy="4249736"/>
          </a:xfrm>
        </p:spPr>
        <p:txBody>
          <a:bodyPr vert="horz" lIns="91440" tIns="45720" rIns="91440" bIns="45720" rtlCol="0" anchor="t">
            <a:normAutofit/>
          </a:bodyPr>
          <a:lstStyle/>
          <a:p>
            <a:r>
              <a:rPr lang="en-GB" b="1">
                <a:ea typeface="+mn-lt"/>
                <a:cs typeface="+mn-lt"/>
              </a:rPr>
              <a:t>Theorem 1:</a:t>
            </a:r>
            <a:r>
              <a:rPr lang="en-GB">
                <a:ea typeface="+mn-lt"/>
                <a:cs typeface="+mn-lt"/>
              </a:rPr>
              <a:t> Arrange the arm indices such that   </a:t>
            </a:r>
          </a:p>
          <a:p>
            <a:endParaRPr lang="en-GB"/>
          </a:p>
          <a:p>
            <a:r>
              <a:rPr lang="en-GB"/>
              <a:t>                                                                                           , where I* is the ordered</a:t>
            </a:r>
            <a:r>
              <a:rPr lang="en-GB">
                <a:ea typeface="+mn-lt"/>
                <a:cs typeface="+mn-lt"/>
              </a:rPr>
              <a:t> list under the                                                                                                          optimal offline policy </a:t>
            </a:r>
          </a:p>
          <a:p>
            <a:pPr marL="0" indent="0">
              <a:buNone/>
            </a:pPr>
            <a:r>
              <a:rPr lang="en-GB"/>
              <a:t>            Then, I* = {1*, 2*, …...,L*}, </a:t>
            </a:r>
          </a:p>
          <a:p>
            <a:pPr>
              <a:buNone/>
            </a:pPr>
            <a:r>
              <a:rPr lang="en-GB"/>
              <a:t>     </a:t>
            </a:r>
            <a:r>
              <a:rPr lang="en-GB">
                <a:solidFill>
                  <a:srgbClr val="000000"/>
                </a:solidFill>
                <a:latin typeface="Century Gothic"/>
                <a:cs typeface="Arial"/>
              </a:rPr>
              <a:t>Theorem 1 indicates that ranking the arms in a descending order of </a:t>
            </a:r>
            <a:r>
              <a:rPr lang="en-GB" err="1">
                <a:solidFill>
                  <a:srgbClr val="000000"/>
                </a:solidFill>
                <a:latin typeface="Century Gothic"/>
                <a:cs typeface="Arial"/>
              </a:rPr>
              <a:t>θi</a:t>
            </a:r>
            <a:r>
              <a:rPr lang="en-GB">
                <a:solidFill>
                  <a:srgbClr val="000000"/>
                </a:solidFill>
                <a:latin typeface="Century Gothic"/>
                <a:cs typeface="Arial"/>
              </a:rPr>
              <a:t>/ci and only including those  with </a:t>
            </a:r>
            <a:r>
              <a:rPr lang="en-GB" err="1">
                <a:solidFill>
                  <a:srgbClr val="000000"/>
                </a:solidFill>
                <a:latin typeface="Century Gothic"/>
                <a:cs typeface="Arial"/>
              </a:rPr>
              <a:t>θi</a:t>
            </a:r>
            <a:r>
              <a:rPr lang="en-GB">
                <a:solidFill>
                  <a:srgbClr val="000000"/>
                </a:solidFill>
                <a:latin typeface="Century Gothic"/>
                <a:cs typeface="Arial"/>
              </a:rPr>
              <a:t> /ci &gt;1  in I* achieves a balanced trade-off between maximizing the expected net reward from the current arm (</a:t>
            </a:r>
            <a:r>
              <a:rPr lang="en-GB" err="1">
                <a:solidFill>
                  <a:srgbClr val="000000"/>
                </a:solidFill>
                <a:latin typeface="Century Gothic"/>
                <a:cs typeface="Arial"/>
              </a:rPr>
              <a:t>i.e</a:t>
            </a:r>
            <a:r>
              <a:rPr lang="en-GB">
                <a:solidFill>
                  <a:srgbClr val="000000"/>
                </a:solidFill>
                <a:latin typeface="Century Gothic"/>
                <a:cs typeface="Arial"/>
              </a:rPr>
              <a:t> </a:t>
            </a:r>
            <a:r>
              <a:rPr lang="en-GB" err="1">
                <a:solidFill>
                  <a:srgbClr val="000000"/>
                </a:solidFill>
                <a:latin typeface="Century Gothic"/>
                <a:cs typeface="Arial"/>
              </a:rPr>
              <a:t>θi</a:t>
            </a:r>
            <a:r>
              <a:rPr lang="en-GB" baseline="-25000" err="1">
                <a:solidFill>
                  <a:srgbClr val="000000"/>
                </a:solidFill>
                <a:latin typeface="Century Gothic"/>
                <a:cs typeface="Arial"/>
              </a:rPr>
              <a:t>i</a:t>
            </a:r>
            <a:r>
              <a:rPr lang="en-GB">
                <a:solidFill>
                  <a:srgbClr val="000000"/>
                </a:solidFill>
                <a:latin typeface="Century Gothic"/>
                <a:cs typeface="Arial"/>
              </a:rPr>
              <a:t> − ci) and maximizing the cumulative net reward from the remaining arms in I*  if the current arm has state 0.</a:t>
            </a:r>
            <a:endParaRPr lang="en-GB">
              <a:latin typeface="Century Gothic"/>
            </a:endParaRPr>
          </a:p>
          <a:p>
            <a:endParaRPr lang="en-GB"/>
          </a:p>
          <a:p>
            <a:endParaRPr lang="en-GB"/>
          </a:p>
          <a:p>
            <a:endParaRPr lang="en-GB"/>
          </a:p>
          <a:p>
            <a:endParaRPr lang="en-GB"/>
          </a:p>
        </p:txBody>
      </p:sp>
      <p:sp>
        <p:nvSpPr>
          <p:cNvPr id="4" name="Footer Placeholder 3">
            <a:extLst>
              <a:ext uri="{FF2B5EF4-FFF2-40B4-BE49-F238E27FC236}">
                <a16:creationId xmlns:a16="http://schemas.microsoft.com/office/drawing/2014/main" id="{EE83FF5E-D501-A422-E762-CB2F36D5C2C0}"/>
              </a:ext>
            </a:extLst>
          </p:cNvPr>
          <p:cNvSpPr>
            <a:spLocks noGrp="1"/>
          </p:cNvSpPr>
          <p:nvPr>
            <p:ph type="ftr" sz="quarter" idx="11"/>
          </p:nvPr>
        </p:nvSpPr>
        <p:spPr/>
        <p:txBody>
          <a:bodyPr/>
          <a:lstStyle/>
          <a:p>
            <a:pPr rtl="0"/>
            <a:r>
              <a:rPr lang="en-GB" noProof="0"/>
              <a:t>EE675 - INTRODUCTION TO REINFORCEMENT LEARNING</a:t>
            </a:r>
          </a:p>
        </p:txBody>
      </p:sp>
      <p:sp>
        <p:nvSpPr>
          <p:cNvPr id="5" name="Slide Number Placeholder 4">
            <a:extLst>
              <a:ext uri="{FF2B5EF4-FFF2-40B4-BE49-F238E27FC236}">
                <a16:creationId xmlns:a16="http://schemas.microsoft.com/office/drawing/2014/main" id="{04A55E40-969B-103B-1FB2-20580A6F353C}"/>
              </a:ext>
            </a:extLst>
          </p:cNvPr>
          <p:cNvSpPr>
            <a:spLocks noGrp="1"/>
          </p:cNvSpPr>
          <p:nvPr>
            <p:ph type="sldNum" sz="quarter" idx="12"/>
          </p:nvPr>
        </p:nvSpPr>
        <p:spPr/>
        <p:txBody>
          <a:bodyPr/>
          <a:lstStyle/>
          <a:p>
            <a:pPr rtl="0"/>
            <a:r>
              <a:rPr lang="en-GB"/>
              <a:t>23</a:t>
            </a:r>
            <a:endParaRPr lang="en-GB" noProof="0"/>
          </a:p>
        </p:txBody>
      </p:sp>
      <p:pic>
        <p:nvPicPr>
          <p:cNvPr id="6" name="Picture 5">
            <a:extLst>
              <a:ext uri="{FF2B5EF4-FFF2-40B4-BE49-F238E27FC236}">
                <a16:creationId xmlns:a16="http://schemas.microsoft.com/office/drawing/2014/main" id="{C6BFF923-CB53-A02C-8DBD-28C36E219323}"/>
              </a:ext>
            </a:extLst>
          </p:cNvPr>
          <p:cNvPicPr>
            <a:picLocks noChangeAspect="1"/>
          </p:cNvPicPr>
          <p:nvPr/>
        </p:nvPicPr>
        <p:blipFill>
          <a:blip r:embed="rId2"/>
          <a:stretch>
            <a:fillRect/>
          </a:stretch>
        </p:blipFill>
        <p:spPr>
          <a:xfrm>
            <a:off x="1504950" y="2902743"/>
            <a:ext cx="5086350" cy="790575"/>
          </a:xfrm>
          <a:prstGeom prst="rect">
            <a:avLst/>
          </a:prstGeom>
        </p:spPr>
      </p:pic>
    </p:spTree>
    <p:extLst>
      <p:ext uri="{BB962C8B-B14F-4D97-AF65-F5344CB8AC3E}">
        <p14:creationId xmlns:p14="http://schemas.microsoft.com/office/powerpoint/2010/main" val="12997199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30"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32" name="Freeform: Shape 31">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34"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C9A63F59-0095-3CC5-7010-994C29DD45D3}"/>
              </a:ext>
            </a:extLst>
          </p:cNvPr>
          <p:cNvSpPr>
            <a:spLocks noGrp="1"/>
          </p:cNvSpPr>
          <p:nvPr>
            <p:ph type="title"/>
          </p:nvPr>
        </p:nvSpPr>
        <p:spPr>
          <a:xfrm>
            <a:off x="639098" y="629265"/>
            <a:ext cx="5132438" cy="1622322"/>
          </a:xfrm>
        </p:spPr>
        <p:txBody>
          <a:bodyPr>
            <a:normAutofit/>
          </a:bodyPr>
          <a:lstStyle/>
          <a:p>
            <a:r>
              <a:rPr lang="en-GB" sz="3200">
                <a:solidFill>
                  <a:srgbClr val="EBEBEB"/>
                </a:solidFill>
                <a:ea typeface="+mj-lt"/>
                <a:cs typeface="+mj-lt"/>
              </a:rPr>
              <a:t>OTHER RESEARCH PAPERS</a:t>
            </a:r>
            <a:endParaRPr lang="en-US"/>
          </a:p>
        </p:txBody>
      </p:sp>
      <p:pic>
        <p:nvPicPr>
          <p:cNvPr id="6" name="Picture 5">
            <a:extLst>
              <a:ext uri="{FF2B5EF4-FFF2-40B4-BE49-F238E27FC236}">
                <a16:creationId xmlns:a16="http://schemas.microsoft.com/office/drawing/2014/main" id="{C10EF8CA-1EE0-473F-6BDB-F1D596CCB48F}"/>
              </a:ext>
            </a:extLst>
          </p:cNvPr>
          <p:cNvPicPr>
            <a:picLocks noChangeAspect="1"/>
          </p:cNvPicPr>
          <p:nvPr/>
        </p:nvPicPr>
        <p:blipFill>
          <a:blip r:embed="rId2"/>
          <a:stretch>
            <a:fillRect/>
          </a:stretch>
        </p:blipFill>
        <p:spPr>
          <a:xfrm>
            <a:off x="6702930" y="1303317"/>
            <a:ext cx="4828707" cy="4816634"/>
          </a:xfrm>
          <a:prstGeom prst="rect">
            <a:avLst/>
          </a:prstGeom>
        </p:spPr>
      </p:pic>
      <p:sp>
        <p:nvSpPr>
          <p:cNvPr id="36" name="Rectangle 35">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Slide Number Placeholder 4">
            <a:extLst>
              <a:ext uri="{FF2B5EF4-FFF2-40B4-BE49-F238E27FC236}">
                <a16:creationId xmlns:a16="http://schemas.microsoft.com/office/drawing/2014/main" id="{04A55E40-969B-103B-1FB2-20580A6F353C}"/>
              </a:ext>
            </a:extLst>
          </p:cNvPr>
          <p:cNvSpPr>
            <a:spLocks noGrp="1"/>
          </p:cNvSpPr>
          <p:nvPr>
            <p:ph type="sldNum" sz="quarter" idx="12"/>
          </p:nvPr>
        </p:nvSpPr>
        <p:spPr>
          <a:xfrm>
            <a:off x="10352540" y="295729"/>
            <a:ext cx="838199" cy="767687"/>
          </a:xfrm>
        </p:spPr>
        <p:txBody>
          <a:bodyPr>
            <a:normAutofit/>
          </a:bodyPr>
          <a:lstStyle/>
          <a:p>
            <a:pPr rtl="0">
              <a:spcAft>
                <a:spcPts val="600"/>
              </a:spcAft>
            </a:pPr>
            <a:r>
              <a:rPr lang="en-GB">
                <a:solidFill>
                  <a:srgbClr val="FFFFFF"/>
                </a:solidFill>
              </a:rPr>
              <a:t>24</a:t>
            </a:r>
            <a:endParaRPr lang="en-GB" noProof="0">
              <a:solidFill>
                <a:srgbClr val="FFFFFF"/>
              </a:solidFill>
            </a:endParaRPr>
          </a:p>
        </p:txBody>
      </p:sp>
      <p:sp>
        <p:nvSpPr>
          <p:cNvPr id="3" name="Content Placeholder 2">
            <a:extLst>
              <a:ext uri="{FF2B5EF4-FFF2-40B4-BE49-F238E27FC236}">
                <a16:creationId xmlns:a16="http://schemas.microsoft.com/office/drawing/2014/main" id="{1680A4DE-4225-E858-040B-B3A3971C5E97}"/>
              </a:ext>
            </a:extLst>
          </p:cNvPr>
          <p:cNvSpPr>
            <a:spLocks noGrp="1"/>
          </p:cNvSpPr>
          <p:nvPr>
            <p:ph idx="1"/>
          </p:nvPr>
        </p:nvSpPr>
        <p:spPr>
          <a:xfrm>
            <a:off x="808961" y="2240142"/>
            <a:ext cx="5292776" cy="4434835"/>
          </a:xfrm>
        </p:spPr>
        <p:txBody>
          <a:bodyPr vert="horz" lIns="91440" tIns="45720" rIns="91440" bIns="45720" rtlCol="0" anchor="ctr">
            <a:normAutofit fontScale="62500" lnSpcReduction="20000"/>
          </a:bodyPr>
          <a:lstStyle/>
          <a:p>
            <a:r>
              <a:rPr lang="en-GB" b="1">
                <a:solidFill>
                  <a:srgbClr val="FFFFFF"/>
                </a:solidFill>
                <a:ea typeface="+mn-lt"/>
                <a:cs typeface="+mn-lt"/>
              </a:rPr>
              <a:t>Online Algorithm and Upper Bound</a:t>
            </a:r>
            <a:endParaRPr lang="en-GB">
              <a:solidFill>
                <a:srgbClr val="FFFFFF"/>
              </a:solidFill>
              <a:ea typeface="+mn-lt"/>
              <a:cs typeface="+mn-lt"/>
            </a:endParaRPr>
          </a:p>
          <a:p>
            <a:pPr marL="0" indent="0" algn="ctr">
              <a:lnSpc>
                <a:spcPct val="120000"/>
              </a:lnSpc>
              <a:buNone/>
            </a:pPr>
            <a:r>
              <a:rPr lang="en-GB">
                <a:solidFill>
                  <a:schemeClr val="tx1"/>
                </a:solidFill>
                <a:ea typeface="+mn-lt"/>
                <a:cs typeface="+mn-lt"/>
              </a:rPr>
              <a:t>The algorithm begins by taking inputs  and </a:t>
            </a:r>
            <a:r>
              <a:rPr lang="en-GB" i="1">
                <a:solidFill>
                  <a:schemeClr val="tx1"/>
                </a:solidFill>
                <a:ea typeface="+mn-lt"/>
                <a:cs typeface="+mn-lt"/>
              </a:rPr>
              <a:t>α</a:t>
            </a:r>
            <a:r>
              <a:rPr lang="en-GB">
                <a:solidFill>
                  <a:schemeClr val="tx1"/>
                </a:solidFill>
                <a:ea typeface="+mn-lt"/>
                <a:cs typeface="+mn-lt"/>
              </a:rPr>
              <a:t>. In the initialization step, each arm in the set [K] is pulled once, and their states and costs are observed. The algorithm enters a loop where it iteratively updates and evaluates each arm. For each arm, it calculates upper and lower confidence bounds (</a:t>
            </a:r>
            <a:r>
              <a:rPr lang="en-GB" err="1">
                <a:solidFill>
                  <a:schemeClr val="tx1"/>
                </a:solidFill>
                <a:ea typeface="+mn-lt"/>
                <a:cs typeface="+mn-lt"/>
              </a:rPr>
              <a:t>U</a:t>
            </a:r>
            <a:r>
              <a:rPr lang="en-GB" baseline="-25000" err="1">
                <a:solidFill>
                  <a:schemeClr val="tx1"/>
                </a:solidFill>
                <a:ea typeface="+mn-lt"/>
                <a:cs typeface="+mn-lt"/>
              </a:rPr>
              <a:t>i,t</a:t>
            </a:r>
            <a:r>
              <a:rPr lang="en-GB">
                <a:solidFill>
                  <a:schemeClr val="tx1"/>
                </a:solidFill>
                <a:ea typeface="+mn-lt"/>
                <a:cs typeface="+mn-lt"/>
              </a:rPr>
              <a:t> and </a:t>
            </a:r>
            <a:r>
              <a:rPr lang="en-GB" err="1">
                <a:solidFill>
                  <a:schemeClr val="tx1"/>
                </a:solidFill>
                <a:ea typeface="+mn-lt"/>
                <a:cs typeface="+mn-lt"/>
              </a:rPr>
              <a:t>L</a:t>
            </a:r>
            <a:r>
              <a:rPr lang="en-GB" baseline="-25000" err="1">
                <a:solidFill>
                  <a:schemeClr val="tx1"/>
                </a:solidFill>
                <a:ea typeface="+mn-lt"/>
                <a:cs typeface="+mn-lt"/>
              </a:rPr>
              <a:t>i,t</a:t>
            </a:r>
            <a:r>
              <a:rPr lang="en-GB">
                <a:solidFill>
                  <a:schemeClr val="tx1"/>
                </a:solidFill>
                <a:ea typeface="+mn-lt"/>
                <a:cs typeface="+mn-lt"/>
              </a:rPr>
              <a:t> respectively) based on their observed states and costs. If the ratio of </a:t>
            </a:r>
            <a:r>
              <a:rPr lang="en-GB" err="1">
                <a:solidFill>
                  <a:schemeClr val="tx1"/>
                </a:solidFill>
                <a:ea typeface="+mn-lt"/>
                <a:cs typeface="+mn-lt"/>
              </a:rPr>
              <a:t>U</a:t>
            </a:r>
            <a:r>
              <a:rPr lang="en-GB" baseline="-25000" err="1">
                <a:solidFill>
                  <a:schemeClr val="tx1"/>
                </a:solidFill>
                <a:ea typeface="+mn-lt"/>
                <a:cs typeface="+mn-lt"/>
              </a:rPr>
              <a:t>i,t</a:t>
            </a:r>
            <a:r>
              <a:rPr lang="en-GB">
                <a:solidFill>
                  <a:schemeClr val="tx1"/>
                </a:solidFill>
                <a:ea typeface="+mn-lt"/>
                <a:cs typeface="+mn-lt"/>
              </a:rPr>
              <a:t> to </a:t>
            </a:r>
            <a:r>
              <a:rPr lang="en-GB" err="1">
                <a:solidFill>
                  <a:schemeClr val="tx1"/>
                </a:solidFill>
                <a:ea typeface="+mn-lt"/>
                <a:cs typeface="+mn-lt"/>
              </a:rPr>
              <a:t>L</a:t>
            </a:r>
            <a:r>
              <a:rPr lang="en-GB" baseline="-25000" err="1">
                <a:solidFill>
                  <a:schemeClr val="tx1"/>
                </a:solidFill>
                <a:ea typeface="+mn-lt"/>
                <a:cs typeface="+mn-lt"/>
              </a:rPr>
              <a:t>i,t</a:t>
            </a:r>
            <a:r>
              <a:rPr lang="en-GB">
                <a:solidFill>
                  <a:schemeClr val="tx1"/>
                </a:solidFill>
                <a:ea typeface="+mn-lt"/>
                <a:cs typeface="+mn-lt"/>
              </a:rPr>
              <a:t> exceeds 1, the arm is added to the set It. The arms in It are then ranked in descending order of their </a:t>
            </a:r>
            <a:r>
              <a:rPr lang="en-GB" err="1">
                <a:solidFill>
                  <a:schemeClr val="tx1"/>
                </a:solidFill>
                <a:ea typeface="+mn-lt"/>
                <a:cs typeface="+mn-lt"/>
              </a:rPr>
              <a:t>U</a:t>
            </a:r>
            <a:r>
              <a:rPr lang="en-GB" baseline="-25000" err="1">
                <a:solidFill>
                  <a:schemeClr val="tx1"/>
                </a:solidFill>
                <a:ea typeface="+mn-lt"/>
                <a:cs typeface="+mn-lt"/>
              </a:rPr>
              <a:t>i,t</a:t>
            </a:r>
            <a:r>
              <a:rPr lang="en-GB">
                <a:solidFill>
                  <a:schemeClr val="tx1"/>
                </a:solidFill>
                <a:ea typeface="+mn-lt"/>
                <a:cs typeface="+mn-lt"/>
              </a:rPr>
              <a:t>/</a:t>
            </a:r>
            <a:r>
              <a:rPr lang="en-GB" err="1">
                <a:solidFill>
                  <a:schemeClr val="tx1"/>
                </a:solidFill>
                <a:ea typeface="+mn-lt"/>
                <a:cs typeface="+mn-lt"/>
              </a:rPr>
              <a:t>L</a:t>
            </a:r>
            <a:r>
              <a:rPr lang="en-GB" baseline="-25000" err="1">
                <a:solidFill>
                  <a:schemeClr val="tx1"/>
                </a:solidFill>
                <a:ea typeface="+mn-lt"/>
                <a:cs typeface="+mn-lt"/>
              </a:rPr>
              <a:t>i,t</a:t>
            </a:r>
            <a:r>
              <a:rPr lang="en-GB">
                <a:solidFill>
                  <a:schemeClr val="tx1"/>
                </a:solidFill>
                <a:ea typeface="+mn-lt"/>
                <a:cs typeface="+mn-lt"/>
              </a:rPr>
              <a:t> ratio. The algorithm pulls the arms in this ranked set sequentially until it observes a successful pull (</a:t>
            </a:r>
            <a:r>
              <a:rPr lang="en-GB" err="1">
                <a:solidFill>
                  <a:schemeClr val="tx1"/>
                </a:solidFill>
                <a:ea typeface="+mn-lt"/>
                <a:cs typeface="+mn-lt"/>
              </a:rPr>
              <a:t>XIt</a:t>
            </a:r>
            <a:r>
              <a:rPr lang="en-GB">
                <a:solidFill>
                  <a:schemeClr val="tx1"/>
                </a:solidFill>
                <a:ea typeface="+mn-lt"/>
                <a:cs typeface="+mn-lt"/>
              </a:rPr>
              <a:t>(</a:t>
            </a:r>
            <a:r>
              <a:rPr lang="en-GB" err="1">
                <a:solidFill>
                  <a:schemeClr val="tx1"/>
                </a:solidFill>
                <a:ea typeface="+mn-lt"/>
                <a:cs typeface="+mn-lt"/>
              </a:rPr>
              <a:t>i</a:t>
            </a:r>
            <a:r>
              <a:rPr lang="en-GB">
                <a:solidFill>
                  <a:schemeClr val="tx1"/>
                </a:solidFill>
                <a:ea typeface="+mn-lt"/>
                <a:cs typeface="+mn-lt"/>
              </a:rPr>
              <a:t>),t =1). After pulling, it updates the estimates for the arms in the set ˜It and increments the time step </a:t>
            </a:r>
            <a:r>
              <a:rPr lang="en-GB" i="1">
                <a:solidFill>
                  <a:schemeClr val="tx1"/>
                </a:solidFill>
                <a:ea typeface="+mn-lt"/>
                <a:cs typeface="+mn-lt"/>
              </a:rPr>
              <a:t>t</a:t>
            </a:r>
            <a:r>
              <a:rPr lang="en-GB">
                <a:solidFill>
                  <a:schemeClr val="tx1"/>
                </a:solidFill>
                <a:ea typeface="+mn-lt"/>
                <a:cs typeface="+mn-lt"/>
              </a:rPr>
              <a:t>. The loop continues until the specified condition is met, or a break condition occurs.</a:t>
            </a:r>
            <a:br>
              <a:rPr lang="en-GB" sz="1200">
                <a:solidFill>
                  <a:srgbClr val="0D0D0D"/>
                </a:solidFill>
                <a:ea typeface="+mn-lt"/>
                <a:cs typeface="+mn-lt"/>
              </a:rPr>
            </a:br>
            <a:endParaRPr lang="en-GB" sz="1200">
              <a:solidFill>
                <a:srgbClr val="0D0D0D"/>
              </a:solidFill>
              <a:ea typeface="+mn-lt"/>
              <a:cs typeface="+mn-lt"/>
            </a:endParaRPr>
          </a:p>
          <a:p>
            <a:endParaRPr lang="en-GB">
              <a:solidFill>
                <a:srgbClr val="FFFFFF"/>
              </a:solidFill>
              <a:ea typeface="+mn-lt"/>
              <a:cs typeface="+mn-lt"/>
            </a:endParaRPr>
          </a:p>
          <a:p>
            <a:endParaRPr lang="en-GB">
              <a:solidFill>
                <a:srgbClr val="FFFFFF"/>
              </a:solidFill>
              <a:ea typeface="+mn-lt"/>
              <a:cs typeface="+mn-lt"/>
            </a:endParaRPr>
          </a:p>
          <a:p>
            <a:endParaRPr lang="en-GB">
              <a:solidFill>
                <a:srgbClr val="FFFFFF"/>
              </a:solidFill>
              <a:ea typeface="+mn-lt"/>
              <a:cs typeface="+mn-lt"/>
            </a:endParaRPr>
          </a:p>
          <a:p>
            <a:endParaRPr lang="en-GB">
              <a:solidFill>
                <a:srgbClr val="FFFFFF"/>
              </a:solidFill>
              <a:ea typeface="+mn-lt"/>
              <a:cs typeface="+mn-lt"/>
            </a:endParaRPr>
          </a:p>
          <a:p>
            <a:endParaRPr lang="en-GB">
              <a:solidFill>
                <a:srgbClr val="FFFFFF"/>
              </a:solidFill>
              <a:ea typeface="+mn-lt"/>
              <a:cs typeface="+mn-lt"/>
            </a:endParaRPr>
          </a:p>
          <a:p>
            <a:endParaRPr lang="en-GB">
              <a:solidFill>
                <a:srgbClr val="FFFFFF"/>
              </a:solidFill>
              <a:ea typeface="+mn-lt"/>
              <a:cs typeface="+mn-lt"/>
            </a:endParaRPr>
          </a:p>
          <a:p>
            <a:r>
              <a:rPr lang="en-GB">
                <a:solidFill>
                  <a:srgbClr val="FFFFFF"/>
                </a:solidFill>
                <a:ea typeface="+mn-lt"/>
                <a:cs typeface="+mn-lt"/>
              </a:rPr>
              <a:t>  </a:t>
            </a:r>
            <a:endParaRPr lang="en-GB">
              <a:solidFill>
                <a:srgbClr val="FFFFFF"/>
              </a:solidFill>
            </a:endParaRPr>
          </a:p>
        </p:txBody>
      </p:sp>
      <p:sp>
        <p:nvSpPr>
          <p:cNvPr id="4" name="Footer Placeholder 3">
            <a:extLst>
              <a:ext uri="{FF2B5EF4-FFF2-40B4-BE49-F238E27FC236}">
                <a16:creationId xmlns:a16="http://schemas.microsoft.com/office/drawing/2014/main" id="{EE83FF5E-D501-A422-E762-CB2F36D5C2C0}"/>
              </a:ext>
            </a:extLst>
          </p:cNvPr>
          <p:cNvSpPr>
            <a:spLocks noGrp="1"/>
          </p:cNvSpPr>
          <p:nvPr>
            <p:ph type="ftr" sz="quarter" idx="11"/>
          </p:nvPr>
        </p:nvSpPr>
        <p:spPr>
          <a:xfrm>
            <a:off x="561110" y="6391838"/>
            <a:ext cx="3859795" cy="304801"/>
          </a:xfrm>
        </p:spPr>
        <p:txBody>
          <a:bodyPr>
            <a:normAutofit/>
          </a:bodyPr>
          <a:lstStyle/>
          <a:p>
            <a:pPr rtl="0">
              <a:spcAft>
                <a:spcPts val="600"/>
              </a:spcAft>
            </a:pPr>
            <a:r>
              <a:rPr lang="en-GB" noProof="0"/>
              <a:t>EE675 - INTRODUCTION TO REINFORCEMENT LEARNING</a:t>
            </a:r>
          </a:p>
        </p:txBody>
      </p:sp>
      <p:pic>
        <p:nvPicPr>
          <p:cNvPr id="7" name="Picture 6">
            <a:extLst>
              <a:ext uri="{FF2B5EF4-FFF2-40B4-BE49-F238E27FC236}">
                <a16:creationId xmlns:a16="http://schemas.microsoft.com/office/drawing/2014/main" id="{102FDE6F-54CC-BCA8-10EA-9FFC8A345139}"/>
              </a:ext>
            </a:extLst>
          </p:cNvPr>
          <p:cNvPicPr>
            <a:picLocks noChangeAspect="1"/>
          </p:cNvPicPr>
          <p:nvPr/>
        </p:nvPicPr>
        <p:blipFill>
          <a:blip r:embed="rId3"/>
          <a:stretch>
            <a:fillRect/>
          </a:stretch>
        </p:blipFill>
        <p:spPr>
          <a:xfrm>
            <a:off x="2105025" y="5729287"/>
            <a:ext cx="1504950" cy="495300"/>
          </a:xfrm>
          <a:prstGeom prst="rect">
            <a:avLst/>
          </a:prstGeom>
        </p:spPr>
      </p:pic>
    </p:spTree>
    <p:extLst>
      <p:ext uri="{BB962C8B-B14F-4D97-AF65-F5344CB8AC3E}">
        <p14:creationId xmlns:p14="http://schemas.microsoft.com/office/powerpoint/2010/main" val="4283251182"/>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63F59-0095-3CC5-7010-994C29DD45D3}"/>
              </a:ext>
            </a:extLst>
          </p:cNvPr>
          <p:cNvSpPr>
            <a:spLocks noGrp="1"/>
          </p:cNvSpPr>
          <p:nvPr>
            <p:ph type="title"/>
          </p:nvPr>
        </p:nvSpPr>
        <p:spPr/>
        <p:txBody>
          <a:bodyPr/>
          <a:lstStyle/>
          <a:p>
            <a:r>
              <a:rPr lang="en-GB" sz="3200"/>
              <a:t>OTHER RESEARCH PAPERS</a:t>
            </a:r>
            <a:endParaRPr lang="en-US" sz="3200"/>
          </a:p>
        </p:txBody>
      </p:sp>
      <p:sp>
        <p:nvSpPr>
          <p:cNvPr id="3" name="Content Placeholder 2">
            <a:extLst>
              <a:ext uri="{FF2B5EF4-FFF2-40B4-BE49-F238E27FC236}">
                <a16:creationId xmlns:a16="http://schemas.microsoft.com/office/drawing/2014/main" id="{1680A4DE-4225-E858-040B-B3A3971C5E97}"/>
              </a:ext>
            </a:extLst>
          </p:cNvPr>
          <p:cNvSpPr>
            <a:spLocks noGrp="1"/>
          </p:cNvSpPr>
          <p:nvPr>
            <p:ph idx="1"/>
          </p:nvPr>
        </p:nvSpPr>
        <p:spPr>
          <a:xfrm>
            <a:off x="733997" y="2507040"/>
            <a:ext cx="10865261" cy="4036635"/>
          </a:xfrm>
        </p:spPr>
        <p:txBody>
          <a:bodyPr vert="horz" lIns="91440" tIns="45720" rIns="91440" bIns="45720" rtlCol="0" anchor="t">
            <a:normAutofit/>
          </a:bodyPr>
          <a:lstStyle/>
          <a:p>
            <a:r>
              <a:rPr lang="en-GB" b="1">
                <a:ea typeface="+mn-lt"/>
                <a:cs typeface="+mn-lt"/>
              </a:rPr>
              <a:t>CONCLUSION</a:t>
            </a:r>
            <a:endParaRPr lang="en-GB">
              <a:ea typeface="+mn-lt"/>
              <a:cs typeface="+mn-lt"/>
            </a:endParaRPr>
          </a:p>
          <a:p>
            <a:pPr lvl="1">
              <a:buFont typeface="Courier New" charset="2"/>
              <a:buChar char="o"/>
            </a:pPr>
            <a:r>
              <a:rPr lang="en-GB">
                <a:ea typeface="+mn-lt"/>
                <a:cs typeface="+mn-lt"/>
              </a:rPr>
              <a:t>In this paper, we studied a CCB model by taking the cost of pulling arms into the cascading bandits framework. We considered two different scenarios, depending on the availability of the immediate costs. </a:t>
            </a:r>
          </a:p>
          <a:p>
            <a:pPr lvl="1">
              <a:buFont typeface="Courier New" charset="2"/>
              <a:buChar char="o"/>
            </a:pPr>
            <a:r>
              <a:rPr lang="en-GB">
                <a:ea typeface="+mn-lt"/>
                <a:cs typeface="+mn-lt"/>
              </a:rPr>
              <a:t>For each scenario, we first explicitly characterized the optimal offline policy, and then developed a UCB based algorithm for the online setting. </a:t>
            </a:r>
          </a:p>
          <a:p>
            <a:pPr lvl="1">
              <a:buFont typeface="Courier New" charset="2"/>
              <a:buChar char="o"/>
            </a:pPr>
            <a:r>
              <a:rPr lang="en-GB">
                <a:ea typeface="+mn-lt"/>
                <a:cs typeface="+mn-lt"/>
              </a:rPr>
              <a:t>We </a:t>
            </a:r>
            <a:r>
              <a:rPr lang="en-GB" err="1">
                <a:ea typeface="+mn-lt"/>
                <a:cs typeface="+mn-lt"/>
              </a:rPr>
              <a:t>analyzed</a:t>
            </a:r>
            <a:r>
              <a:rPr lang="en-GB">
                <a:ea typeface="+mn-lt"/>
                <a:cs typeface="+mn-lt"/>
              </a:rPr>
              <a:t> the regret </a:t>
            </a:r>
            <a:r>
              <a:rPr lang="en-GB" err="1">
                <a:ea typeface="+mn-lt"/>
                <a:cs typeface="+mn-lt"/>
              </a:rPr>
              <a:t>behavior</a:t>
            </a:r>
            <a:r>
              <a:rPr lang="en-GB">
                <a:ea typeface="+mn-lt"/>
                <a:cs typeface="+mn-lt"/>
              </a:rPr>
              <a:t> of the proposed CC-UCB and CC-UCB2 algorithms, and showed that they are order-optimal. </a:t>
            </a:r>
          </a:p>
          <a:p>
            <a:pPr lvl="1">
              <a:buFont typeface="Courier New" charset="2"/>
              <a:buChar char="o"/>
            </a:pPr>
            <a:r>
              <a:rPr lang="en-GB">
                <a:ea typeface="+mn-lt"/>
                <a:cs typeface="+mn-lt"/>
              </a:rPr>
              <a:t>An extension to incorporate end-game failure was also studied. Experiments using both synthetic data and real-world data were carried out to evaluate the algorithms.</a:t>
            </a:r>
            <a:endParaRPr lang="en-GB"/>
          </a:p>
          <a:p>
            <a:pPr marL="0" indent="0">
              <a:buNone/>
            </a:pPr>
            <a:r>
              <a:rPr lang="en-GB"/>
              <a:t>                                                                     </a:t>
            </a:r>
          </a:p>
          <a:p>
            <a:pPr>
              <a:buNone/>
            </a:pPr>
            <a:r>
              <a:rPr lang="en-GB"/>
              <a:t>   </a:t>
            </a:r>
            <a:endParaRPr lang="en-GB">
              <a:solidFill>
                <a:srgbClr val="000000"/>
              </a:solidFill>
              <a:cs typeface="Arial"/>
            </a:endParaRPr>
          </a:p>
          <a:p>
            <a:endParaRPr lang="en-GB"/>
          </a:p>
          <a:p>
            <a:endParaRPr lang="en-GB"/>
          </a:p>
        </p:txBody>
      </p:sp>
      <p:sp>
        <p:nvSpPr>
          <p:cNvPr id="4" name="Footer Placeholder 3">
            <a:extLst>
              <a:ext uri="{FF2B5EF4-FFF2-40B4-BE49-F238E27FC236}">
                <a16:creationId xmlns:a16="http://schemas.microsoft.com/office/drawing/2014/main" id="{EE83FF5E-D501-A422-E762-CB2F36D5C2C0}"/>
              </a:ext>
            </a:extLst>
          </p:cNvPr>
          <p:cNvSpPr>
            <a:spLocks noGrp="1"/>
          </p:cNvSpPr>
          <p:nvPr>
            <p:ph type="ftr" sz="quarter" idx="11"/>
          </p:nvPr>
        </p:nvSpPr>
        <p:spPr/>
        <p:txBody>
          <a:bodyPr/>
          <a:lstStyle/>
          <a:p>
            <a:pPr rtl="0"/>
            <a:r>
              <a:rPr lang="en-GB" noProof="0"/>
              <a:t>EE675 - INTRODUCTION TO REINFORCEMENT LEARNING</a:t>
            </a:r>
          </a:p>
        </p:txBody>
      </p:sp>
      <p:sp>
        <p:nvSpPr>
          <p:cNvPr id="5" name="Slide Number Placeholder 4">
            <a:extLst>
              <a:ext uri="{FF2B5EF4-FFF2-40B4-BE49-F238E27FC236}">
                <a16:creationId xmlns:a16="http://schemas.microsoft.com/office/drawing/2014/main" id="{04A55E40-969B-103B-1FB2-20580A6F353C}"/>
              </a:ext>
            </a:extLst>
          </p:cNvPr>
          <p:cNvSpPr>
            <a:spLocks noGrp="1"/>
          </p:cNvSpPr>
          <p:nvPr>
            <p:ph type="sldNum" sz="quarter" idx="12"/>
          </p:nvPr>
        </p:nvSpPr>
        <p:spPr>
          <a:xfrm>
            <a:off x="10373178" y="341767"/>
            <a:ext cx="838199" cy="767687"/>
          </a:xfrm>
        </p:spPr>
        <p:txBody>
          <a:bodyPr/>
          <a:lstStyle/>
          <a:p>
            <a:pPr rtl="0"/>
            <a:r>
              <a:rPr lang="en-GB"/>
              <a:t>25</a:t>
            </a:r>
            <a:endParaRPr lang="en-GB" noProof="0"/>
          </a:p>
        </p:txBody>
      </p:sp>
    </p:spTree>
    <p:extLst>
      <p:ext uri="{BB962C8B-B14F-4D97-AF65-F5344CB8AC3E}">
        <p14:creationId xmlns:p14="http://schemas.microsoft.com/office/powerpoint/2010/main" val="22143727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FF381-37C6-A02D-E052-A993D9CF98B8}"/>
              </a:ext>
            </a:extLst>
          </p:cNvPr>
          <p:cNvSpPr>
            <a:spLocks noGrp="1"/>
          </p:cNvSpPr>
          <p:nvPr>
            <p:ph type="ctrTitle"/>
          </p:nvPr>
        </p:nvSpPr>
        <p:spPr>
          <a:xfrm>
            <a:off x="2885599" y="2764869"/>
            <a:ext cx="6423421" cy="1328004"/>
          </a:xfrm>
        </p:spPr>
        <p:txBody>
          <a:bodyPr/>
          <a:lstStyle/>
          <a:p>
            <a:r>
              <a:rPr lang="en-US" sz="7200"/>
              <a:t>FUTURE PLANS</a:t>
            </a:r>
          </a:p>
        </p:txBody>
      </p:sp>
    </p:spTree>
    <p:extLst>
      <p:ext uri="{BB962C8B-B14F-4D97-AF65-F5344CB8AC3E}">
        <p14:creationId xmlns:p14="http://schemas.microsoft.com/office/powerpoint/2010/main" val="1581487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15599-63EF-7ADE-CFC3-A9D9A560B5E3}"/>
              </a:ext>
            </a:extLst>
          </p:cNvPr>
          <p:cNvSpPr>
            <a:spLocks noGrp="1"/>
          </p:cNvSpPr>
          <p:nvPr>
            <p:ph type="title"/>
          </p:nvPr>
        </p:nvSpPr>
        <p:spPr/>
        <p:txBody>
          <a:bodyPr/>
          <a:lstStyle/>
          <a:p>
            <a:r>
              <a:rPr lang="en-GB" sz="3200"/>
              <a:t>What is the Cascading bandit problem?</a:t>
            </a:r>
          </a:p>
        </p:txBody>
      </p:sp>
      <p:sp>
        <p:nvSpPr>
          <p:cNvPr id="3" name="Content Placeholder 2">
            <a:extLst>
              <a:ext uri="{FF2B5EF4-FFF2-40B4-BE49-F238E27FC236}">
                <a16:creationId xmlns:a16="http://schemas.microsoft.com/office/drawing/2014/main" id="{77F7CCB1-4DDF-96E4-6DBD-20A5EC70C257}"/>
              </a:ext>
            </a:extLst>
          </p:cNvPr>
          <p:cNvSpPr>
            <a:spLocks noGrp="1"/>
          </p:cNvSpPr>
          <p:nvPr>
            <p:ph idx="1"/>
          </p:nvPr>
        </p:nvSpPr>
        <p:spPr>
          <a:xfrm>
            <a:off x="1154954" y="2687966"/>
            <a:ext cx="10148375" cy="3504362"/>
          </a:xfrm>
        </p:spPr>
        <p:txBody>
          <a:bodyPr vert="horz" lIns="91440" tIns="45720" rIns="91440" bIns="45720" rtlCol="0" anchor="t">
            <a:normAutofit/>
          </a:bodyPr>
          <a:lstStyle/>
          <a:p>
            <a:pPr>
              <a:lnSpc>
                <a:spcPct val="160000"/>
              </a:lnSpc>
            </a:pPr>
            <a:r>
              <a:rPr lang="en-GB" b="1">
                <a:solidFill>
                  <a:srgbClr val="0D0D0D"/>
                </a:solidFill>
                <a:ea typeface="+mn-lt"/>
                <a:cs typeface="+mn-lt"/>
              </a:rPr>
              <a:t>Cascading Bandits in Recommendation Systems:</a:t>
            </a:r>
            <a:r>
              <a:rPr lang="en-GB">
                <a:solidFill>
                  <a:srgbClr val="0D0D0D"/>
                </a:solidFill>
                <a:ea typeface="+mn-lt"/>
                <a:cs typeface="+mn-lt"/>
              </a:rPr>
              <a:t> In this model, users sequentially evaluate items from a recommended list. They click on an item if attracted, otherwise, they move to the next. The objective is to learn the unknown click probabilities of items to optimize the recommendation list efficiently.</a:t>
            </a:r>
            <a:endParaRPr lang="en-GB">
              <a:solidFill>
                <a:srgbClr val="0D0D0D"/>
              </a:solidFill>
              <a:latin typeface="Century Gothic"/>
              <a:cs typeface="Calibri"/>
            </a:endParaRPr>
          </a:p>
          <a:p>
            <a:pPr>
              <a:lnSpc>
                <a:spcPct val="160000"/>
              </a:lnSpc>
            </a:pPr>
            <a:endParaRPr lang="en-GB" sz="1100">
              <a:latin typeface="Calibri"/>
              <a:cs typeface="Calibri"/>
            </a:endParaRPr>
          </a:p>
        </p:txBody>
      </p:sp>
      <p:sp>
        <p:nvSpPr>
          <p:cNvPr id="4" name="Footer Placeholder 3">
            <a:extLst>
              <a:ext uri="{FF2B5EF4-FFF2-40B4-BE49-F238E27FC236}">
                <a16:creationId xmlns:a16="http://schemas.microsoft.com/office/drawing/2014/main" id="{B5451BA5-F1CD-3569-391C-6E1351E57F9C}"/>
              </a:ext>
            </a:extLst>
          </p:cNvPr>
          <p:cNvSpPr>
            <a:spLocks noGrp="1"/>
          </p:cNvSpPr>
          <p:nvPr>
            <p:ph type="ftr" sz="quarter" idx="11"/>
          </p:nvPr>
        </p:nvSpPr>
        <p:spPr/>
        <p:txBody>
          <a:bodyPr/>
          <a:lstStyle/>
          <a:p>
            <a:pPr rtl="0"/>
            <a:r>
              <a:rPr lang="en-GB" noProof="0"/>
              <a:t>EE675 - INTRODUCTION TO REINFORCEMENT LEARNING</a:t>
            </a:r>
          </a:p>
        </p:txBody>
      </p:sp>
      <p:sp>
        <p:nvSpPr>
          <p:cNvPr id="5" name="Slide Number Placeholder 4">
            <a:extLst>
              <a:ext uri="{FF2B5EF4-FFF2-40B4-BE49-F238E27FC236}">
                <a16:creationId xmlns:a16="http://schemas.microsoft.com/office/drawing/2014/main" id="{2496E04F-25C2-E574-8A54-F7B148D48073}"/>
              </a:ext>
            </a:extLst>
          </p:cNvPr>
          <p:cNvSpPr>
            <a:spLocks noGrp="1"/>
          </p:cNvSpPr>
          <p:nvPr>
            <p:ph type="sldNum" sz="quarter" idx="12"/>
          </p:nvPr>
        </p:nvSpPr>
        <p:spPr/>
        <p:txBody>
          <a:bodyPr/>
          <a:lstStyle/>
          <a:p>
            <a:pPr rtl="0"/>
            <a:fld id="{D57F1E4F-1CFF-5643-939E-217C01CDF565}" type="slidenum">
              <a:rPr lang="en-GB" noProof="0" smtClean="0"/>
              <a:pPr rtl="0"/>
              <a:t>3</a:t>
            </a:fld>
            <a:endParaRPr lang="en-GB" noProof="0"/>
          </a:p>
        </p:txBody>
      </p:sp>
    </p:spTree>
    <p:extLst>
      <p:ext uri="{BB962C8B-B14F-4D97-AF65-F5344CB8AC3E}">
        <p14:creationId xmlns:p14="http://schemas.microsoft.com/office/powerpoint/2010/main" val="38894872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9D13A-EFF3-23BD-7FF7-F93692A9C08C}"/>
              </a:ext>
            </a:extLst>
          </p:cNvPr>
          <p:cNvSpPr>
            <a:spLocks noGrp="1"/>
          </p:cNvSpPr>
          <p:nvPr>
            <p:ph type="title"/>
          </p:nvPr>
        </p:nvSpPr>
        <p:spPr>
          <a:xfrm>
            <a:off x="1387429" y="870346"/>
            <a:ext cx="8761413" cy="706964"/>
          </a:xfrm>
        </p:spPr>
        <p:txBody>
          <a:bodyPr/>
          <a:lstStyle/>
          <a:p>
            <a:r>
              <a:rPr lang="en-GB" sz="3200"/>
              <a:t>FUTURE PLAN</a:t>
            </a:r>
          </a:p>
        </p:txBody>
      </p:sp>
      <p:sp>
        <p:nvSpPr>
          <p:cNvPr id="3" name="Content Placeholder 2">
            <a:extLst>
              <a:ext uri="{FF2B5EF4-FFF2-40B4-BE49-F238E27FC236}">
                <a16:creationId xmlns:a16="http://schemas.microsoft.com/office/drawing/2014/main" id="{965952DA-6E65-A9F2-CE35-C1D7608BABF2}"/>
              </a:ext>
            </a:extLst>
          </p:cNvPr>
          <p:cNvSpPr>
            <a:spLocks noGrp="1"/>
          </p:cNvSpPr>
          <p:nvPr>
            <p:ph idx="1"/>
          </p:nvPr>
        </p:nvSpPr>
        <p:spPr>
          <a:xfrm>
            <a:off x="1154954" y="2603500"/>
            <a:ext cx="10013862" cy="3416300"/>
          </a:xfrm>
        </p:spPr>
        <p:txBody>
          <a:bodyPr vert="horz" lIns="91440" tIns="45720" rIns="91440" bIns="45720" rtlCol="0" anchor="t">
            <a:normAutofit/>
          </a:bodyPr>
          <a:lstStyle/>
          <a:p>
            <a:r>
              <a:rPr lang="en-GB">
                <a:solidFill>
                  <a:srgbClr val="0D0D0D"/>
                </a:solidFill>
                <a:ea typeface="+mn-lt"/>
                <a:cs typeface="+mn-lt"/>
              </a:rPr>
              <a:t>In the cost-aware cascading bandits variant, the objective is not only to identify the best arm but also to consider the cost associated with each arm. This adds another layer of complexity to the problem because now not only do we want to maximize the reward but also to minimize the cost incurred during the exploration process.</a:t>
            </a:r>
            <a:endParaRPr lang="en-GB"/>
          </a:p>
          <a:p>
            <a:r>
              <a:rPr lang="en-GB">
                <a:solidFill>
                  <a:srgbClr val="0D0D0D"/>
                </a:solidFill>
                <a:ea typeface="+mn-lt"/>
                <a:cs typeface="+mn-lt"/>
              </a:rPr>
              <a:t>To answer the question of how many samples are required to identify the best arm with high probability in the cost-aware cascading bandits setting, we would likely need to conduct a similar analysis as in the original cascading bandits problem but incorporate the cost aspect into the analysis.</a:t>
            </a:r>
            <a:endParaRPr lang="en-GB"/>
          </a:p>
          <a:p>
            <a:r>
              <a:rPr lang="en-US" b="1">
                <a:ea typeface="+mn-lt"/>
                <a:cs typeface="+mn-lt"/>
              </a:rPr>
              <a:t>So, we are breaking down the problem into manageable steps that will help us to tackle this problem:</a:t>
            </a:r>
            <a:br>
              <a:rPr lang="en-US"/>
            </a:br>
            <a:endParaRPr lang="en-US"/>
          </a:p>
        </p:txBody>
      </p:sp>
      <p:sp>
        <p:nvSpPr>
          <p:cNvPr id="4" name="Footer Placeholder 3">
            <a:extLst>
              <a:ext uri="{FF2B5EF4-FFF2-40B4-BE49-F238E27FC236}">
                <a16:creationId xmlns:a16="http://schemas.microsoft.com/office/drawing/2014/main" id="{7C0B7732-38F7-A11A-0D3E-FCE733D91FCE}"/>
              </a:ext>
            </a:extLst>
          </p:cNvPr>
          <p:cNvSpPr>
            <a:spLocks noGrp="1"/>
          </p:cNvSpPr>
          <p:nvPr>
            <p:ph type="ftr" sz="quarter" idx="11"/>
          </p:nvPr>
        </p:nvSpPr>
        <p:spPr/>
        <p:txBody>
          <a:bodyPr/>
          <a:lstStyle/>
          <a:p>
            <a:pPr rtl="0"/>
            <a:r>
              <a:rPr lang="en-GB" noProof="0"/>
              <a:t>EE675 - INTRODUCTION TO REINFORCEMENT LEARNING</a:t>
            </a:r>
          </a:p>
        </p:txBody>
      </p:sp>
      <p:sp>
        <p:nvSpPr>
          <p:cNvPr id="5" name="Slide Number Placeholder 4">
            <a:extLst>
              <a:ext uri="{FF2B5EF4-FFF2-40B4-BE49-F238E27FC236}">
                <a16:creationId xmlns:a16="http://schemas.microsoft.com/office/drawing/2014/main" id="{698261B5-69D4-7433-8444-EBBCC27BFBD6}"/>
              </a:ext>
            </a:extLst>
          </p:cNvPr>
          <p:cNvSpPr>
            <a:spLocks noGrp="1"/>
          </p:cNvSpPr>
          <p:nvPr>
            <p:ph type="sldNum" sz="quarter" idx="12"/>
          </p:nvPr>
        </p:nvSpPr>
        <p:spPr/>
        <p:txBody>
          <a:bodyPr/>
          <a:lstStyle/>
          <a:p>
            <a:pPr rtl="0"/>
            <a:r>
              <a:rPr lang="en-GB"/>
              <a:t>26</a:t>
            </a:r>
            <a:endParaRPr lang="en-GB" noProof="0"/>
          </a:p>
        </p:txBody>
      </p:sp>
    </p:spTree>
    <p:extLst>
      <p:ext uri="{BB962C8B-B14F-4D97-AF65-F5344CB8AC3E}">
        <p14:creationId xmlns:p14="http://schemas.microsoft.com/office/powerpoint/2010/main" val="21671654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CF00B-0D35-A682-B418-40F5A4755B48}"/>
              </a:ext>
            </a:extLst>
          </p:cNvPr>
          <p:cNvSpPr>
            <a:spLocks noGrp="1"/>
          </p:cNvSpPr>
          <p:nvPr>
            <p:ph type="title"/>
          </p:nvPr>
        </p:nvSpPr>
        <p:spPr>
          <a:xfrm>
            <a:off x="1310798" y="1086461"/>
            <a:ext cx="8761413" cy="706964"/>
          </a:xfrm>
        </p:spPr>
        <p:txBody>
          <a:bodyPr/>
          <a:lstStyle/>
          <a:p>
            <a:r>
              <a:rPr lang="en-GB" sz="3200">
                <a:ea typeface="+mj-lt"/>
                <a:cs typeface="+mj-lt"/>
              </a:rPr>
              <a:t>FUTURE PLAN</a:t>
            </a:r>
            <a:endParaRPr lang="en-GB" sz="3200">
              <a:solidFill>
                <a:srgbClr val="000000"/>
              </a:solidFill>
              <a:ea typeface="+mj-lt"/>
              <a:cs typeface="+mj-lt"/>
            </a:endParaRPr>
          </a:p>
          <a:p>
            <a:endParaRPr lang="en-GB"/>
          </a:p>
        </p:txBody>
      </p:sp>
      <p:sp>
        <p:nvSpPr>
          <p:cNvPr id="3" name="Content Placeholder 2">
            <a:extLst>
              <a:ext uri="{FF2B5EF4-FFF2-40B4-BE49-F238E27FC236}">
                <a16:creationId xmlns:a16="http://schemas.microsoft.com/office/drawing/2014/main" id="{AB00E431-F523-559B-246C-052BE082498D}"/>
              </a:ext>
            </a:extLst>
          </p:cNvPr>
          <p:cNvSpPr>
            <a:spLocks noGrp="1"/>
          </p:cNvSpPr>
          <p:nvPr>
            <p:ph idx="1"/>
          </p:nvPr>
        </p:nvSpPr>
        <p:spPr>
          <a:xfrm>
            <a:off x="1103293" y="2526009"/>
            <a:ext cx="10162387" cy="3416300"/>
          </a:xfrm>
        </p:spPr>
        <p:txBody>
          <a:bodyPr vert="horz" lIns="91440" tIns="45720" rIns="91440" bIns="45720" rtlCol="0" anchor="t">
            <a:normAutofit lnSpcReduction="10000"/>
          </a:bodyPr>
          <a:lstStyle/>
          <a:p>
            <a:r>
              <a:rPr lang="en-US" b="1"/>
              <a:t>LITERATURE REVIEW</a:t>
            </a:r>
          </a:p>
          <a:p>
            <a:pPr lvl="1"/>
            <a:r>
              <a:rPr lang="en-US"/>
              <a:t>We will do an</a:t>
            </a:r>
            <a:r>
              <a:rPr lang="en-US">
                <a:ea typeface="+mn-lt"/>
                <a:cs typeface="+mn-lt"/>
              </a:rPr>
              <a:t> in-depth review of existing literature on regret analysis in bandit algorithms, particularly focusing on the UCB-based algorithms and those that incorporate cost considerations.</a:t>
            </a:r>
            <a:endParaRPr lang="en-US" b="1">
              <a:ea typeface="+mn-lt"/>
              <a:cs typeface="+mn-lt"/>
            </a:endParaRPr>
          </a:p>
          <a:p>
            <a:pPr lvl="1"/>
            <a:r>
              <a:rPr lang="en-US">
                <a:ea typeface="+mn-lt"/>
                <a:cs typeface="+mn-lt"/>
              </a:rPr>
              <a:t>Identify any related work that addresses regret caused by pulling arms in the wrong order or considers both reward and cost aspects simultaneously.</a:t>
            </a:r>
          </a:p>
          <a:p>
            <a:r>
              <a:rPr lang="en-US" b="1"/>
              <a:t>REGRET DECOMPOSITION</a:t>
            </a:r>
          </a:p>
          <a:p>
            <a:pPr lvl="1"/>
            <a:r>
              <a:rPr lang="en-US"/>
              <a:t>We have to breakdown</a:t>
            </a:r>
            <a:r>
              <a:rPr lang="en-US">
                <a:ea typeface="+mn-lt"/>
                <a:cs typeface="+mn-lt"/>
              </a:rPr>
              <a:t> the regret into two components: regret caused by pulling arms with low rewards (</a:t>
            </a:r>
            <a:r>
              <a:rPr lang="en-US" err="1">
                <a:ea typeface="+mn-lt"/>
                <a:cs typeface="+mn-lt"/>
              </a:rPr>
              <a:t>θ</a:t>
            </a:r>
            <a:r>
              <a:rPr lang="en-US" baseline="-25000" err="1">
                <a:ea typeface="+mn-lt"/>
                <a:cs typeface="+mn-lt"/>
              </a:rPr>
              <a:t>i</a:t>
            </a:r>
            <a:r>
              <a:rPr lang="en-US">
                <a:ea typeface="+mn-lt"/>
                <a:cs typeface="+mn-lt"/>
              </a:rPr>
              <a:t> &lt; c</a:t>
            </a:r>
            <a:r>
              <a:rPr lang="en-US" baseline="-25000">
                <a:ea typeface="+mn-lt"/>
                <a:cs typeface="+mn-lt"/>
              </a:rPr>
              <a:t>i</a:t>
            </a:r>
            <a:r>
              <a:rPr lang="en-US">
                <a:ea typeface="+mn-lt"/>
                <a:cs typeface="+mn-lt"/>
              </a:rPr>
              <a:t>) and regret caused by pulling arms in the wrong order.</a:t>
            </a:r>
          </a:p>
          <a:p>
            <a:pPr lvl="1"/>
            <a:r>
              <a:rPr lang="en-US">
                <a:ea typeface="+mn-lt"/>
                <a:cs typeface="+mn-lt"/>
              </a:rPr>
              <a:t>Develop mathematical formulations for each component of regret and understand their interplay.</a:t>
            </a:r>
          </a:p>
        </p:txBody>
      </p:sp>
      <p:sp>
        <p:nvSpPr>
          <p:cNvPr id="4" name="Footer Placeholder 3">
            <a:extLst>
              <a:ext uri="{FF2B5EF4-FFF2-40B4-BE49-F238E27FC236}">
                <a16:creationId xmlns:a16="http://schemas.microsoft.com/office/drawing/2014/main" id="{B7A0F6B2-8209-6377-450A-039D617B8C9A}"/>
              </a:ext>
            </a:extLst>
          </p:cNvPr>
          <p:cNvSpPr>
            <a:spLocks noGrp="1"/>
          </p:cNvSpPr>
          <p:nvPr>
            <p:ph type="ftr" sz="quarter" idx="11"/>
          </p:nvPr>
        </p:nvSpPr>
        <p:spPr/>
        <p:txBody>
          <a:bodyPr/>
          <a:lstStyle/>
          <a:p>
            <a:pPr rtl="0"/>
            <a:r>
              <a:rPr lang="en-GB" noProof="0"/>
              <a:t>EE675 - INTRODUCTION TO REINFORCEMENT LEARNING</a:t>
            </a:r>
          </a:p>
        </p:txBody>
      </p:sp>
      <p:sp>
        <p:nvSpPr>
          <p:cNvPr id="5" name="Slide Number Placeholder 4">
            <a:extLst>
              <a:ext uri="{FF2B5EF4-FFF2-40B4-BE49-F238E27FC236}">
                <a16:creationId xmlns:a16="http://schemas.microsoft.com/office/drawing/2014/main" id="{7A56DD15-17CB-1B1A-865F-0DCDA6017A39}"/>
              </a:ext>
            </a:extLst>
          </p:cNvPr>
          <p:cNvSpPr>
            <a:spLocks noGrp="1"/>
          </p:cNvSpPr>
          <p:nvPr>
            <p:ph type="sldNum" sz="quarter" idx="12"/>
          </p:nvPr>
        </p:nvSpPr>
        <p:spPr/>
        <p:txBody>
          <a:bodyPr/>
          <a:lstStyle/>
          <a:p>
            <a:pPr rtl="0"/>
            <a:fld id="{D57F1E4F-1CFF-5643-939E-217C01CDF565}" type="slidenum">
              <a:rPr lang="en-GB" noProof="0" smtClean="0"/>
              <a:pPr rtl="0"/>
              <a:t>31</a:t>
            </a:fld>
            <a:endParaRPr lang="en-GB" noProof="0"/>
          </a:p>
        </p:txBody>
      </p:sp>
    </p:spTree>
    <p:extLst>
      <p:ext uri="{BB962C8B-B14F-4D97-AF65-F5344CB8AC3E}">
        <p14:creationId xmlns:p14="http://schemas.microsoft.com/office/powerpoint/2010/main" val="40278611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CF00B-0D35-A682-B418-40F5A4755B48}"/>
              </a:ext>
            </a:extLst>
          </p:cNvPr>
          <p:cNvSpPr>
            <a:spLocks noGrp="1"/>
          </p:cNvSpPr>
          <p:nvPr>
            <p:ph type="title"/>
          </p:nvPr>
        </p:nvSpPr>
        <p:spPr>
          <a:xfrm>
            <a:off x="1234383" y="1111861"/>
            <a:ext cx="3601769" cy="706964"/>
          </a:xfrm>
        </p:spPr>
        <p:txBody>
          <a:bodyPr/>
          <a:lstStyle/>
          <a:p>
            <a:r>
              <a:rPr lang="en-GB" sz="3200">
                <a:ea typeface="+mj-lt"/>
                <a:cs typeface="+mj-lt"/>
              </a:rPr>
              <a:t>FUTURE PLAN</a:t>
            </a:r>
            <a:endParaRPr lang="en-GB" sz="3200">
              <a:solidFill>
                <a:srgbClr val="000000"/>
              </a:solidFill>
              <a:ea typeface="+mj-lt"/>
              <a:cs typeface="+mj-lt"/>
            </a:endParaRPr>
          </a:p>
          <a:p>
            <a:endParaRPr lang="en-GB"/>
          </a:p>
        </p:txBody>
      </p:sp>
      <p:sp>
        <p:nvSpPr>
          <p:cNvPr id="3" name="Content Placeholder 2">
            <a:extLst>
              <a:ext uri="{FF2B5EF4-FFF2-40B4-BE49-F238E27FC236}">
                <a16:creationId xmlns:a16="http://schemas.microsoft.com/office/drawing/2014/main" id="{AB00E431-F523-559B-246C-052BE082498D}"/>
              </a:ext>
            </a:extLst>
          </p:cNvPr>
          <p:cNvSpPr>
            <a:spLocks noGrp="1"/>
          </p:cNvSpPr>
          <p:nvPr>
            <p:ph idx="1"/>
          </p:nvPr>
        </p:nvSpPr>
        <p:spPr>
          <a:xfrm>
            <a:off x="1142037" y="2526009"/>
            <a:ext cx="9626405" cy="3590656"/>
          </a:xfrm>
        </p:spPr>
        <p:txBody>
          <a:bodyPr vert="horz" lIns="91440" tIns="45720" rIns="91440" bIns="45720" rtlCol="0" anchor="t">
            <a:normAutofit lnSpcReduction="10000"/>
          </a:bodyPr>
          <a:lstStyle/>
          <a:p>
            <a:r>
              <a:rPr lang="en-US" b="1"/>
              <a:t>THEOROTICAL ANALYSIS</a:t>
            </a:r>
            <a:endParaRPr lang="en-US" b="1">
              <a:ea typeface="+mn-lt"/>
              <a:cs typeface="+mn-lt"/>
            </a:endParaRPr>
          </a:p>
          <a:p>
            <a:pPr lvl="1"/>
            <a:r>
              <a:rPr lang="en-US"/>
              <a:t>We will</a:t>
            </a:r>
            <a:r>
              <a:rPr lang="en-US">
                <a:ea typeface="+mn-lt"/>
                <a:cs typeface="+mn-lt"/>
              </a:rPr>
              <a:t> need to derive theoretical bounds on each component of regret separately, considering the characteristics of the CC-UCB algorithm.</a:t>
            </a:r>
          </a:p>
          <a:p>
            <a:pPr lvl="1"/>
            <a:r>
              <a:rPr lang="en-US"/>
              <a:t>And </a:t>
            </a:r>
            <a:r>
              <a:rPr lang="en-US">
                <a:ea typeface="+mn-lt"/>
                <a:cs typeface="+mn-lt"/>
              </a:rPr>
              <a:t>investigate the effect of the UCB padding term (</a:t>
            </a:r>
            <a:r>
              <a:rPr lang="en-US" err="1">
                <a:ea typeface="+mn-lt"/>
                <a:cs typeface="+mn-lt"/>
              </a:rPr>
              <a:t>ui,t</a:t>
            </a:r>
            <a:r>
              <a:rPr lang="en-US">
                <a:ea typeface="+mn-lt"/>
                <a:cs typeface="+mn-lt"/>
              </a:rPr>
              <a:t>) and other parameters on the regret bounds.</a:t>
            </a:r>
          </a:p>
          <a:p>
            <a:pPr lvl="1"/>
            <a:endParaRPr lang="en-US" b="1"/>
          </a:p>
          <a:p>
            <a:r>
              <a:rPr lang="en-US" b="1"/>
              <a:t>OUR CONTRIBUTION</a:t>
            </a:r>
          </a:p>
          <a:p>
            <a:pPr lvl="1"/>
            <a:r>
              <a:rPr lang="en-US">
                <a:ea typeface="+mn-lt"/>
                <a:cs typeface="+mn-lt"/>
              </a:rPr>
              <a:t>Finally, we will try to address the technical challenges associated with analyzing the regret caused by pulling arms in the wrong order, which may require novel insights and approaches.</a:t>
            </a:r>
          </a:p>
          <a:p>
            <a:pPr lvl="1"/>
            <a:r>
              <a:rPr lang="en-US">
                <a:ea typeface="+mn-lt"/>
                <a:cs typeface="+mn-lt"/>
              </a:rPr>
              <a:t>We will also try new theoretical frameworks or extend existing ones to handle this aspect of regret in the context of bandit algorithms.</a:t>
            </a:r>
          </a:p>
        </p:txBody>
      </p:sp>
      <p:sp>
        <p:nvSpPr>
          <p:cNvPr id="4" name="Footer Placeholder 3">
            <a:extLst>
              <a:ext uri="{FF2B5EF4-FFF2-40B4-BE49-F238E27FC236}">
                <a16:creationId xmlns:a16="http://schemas.microsoft.com/office/drawing/2014/main" id="{B7A0F6B2-8209-6377-450A-039D617B8C9A}"/>
              </a:ext>
            </a:extLst>
          </p:cNvPr>
          <p:cNvSpPr>
            <a:spLocks noGrp="1"/>
          </p:cNvSpPr>
          <p:nvPr>
            <p:ph type="ftr" sz="quarter" idx="11"/>
          </p:nvPr>
        </p:nvSpPr>
        <p:spPr/>
        <p:txBody>
          <a:bodyPr/>
          <a:lstStyle/>
          <a:p>
            <a:pPr rtl="0"/>
            <a:r>
              <a:rPr lang="en-GB" noProof="0"/>
              <a:t>EE675 - INTRODUCTION TO REINFORCEMENT LEARNING</a:t>
            </a:r>
          </a:p>
        </p:txBody>
      </p:sp>
      <p:sp>
        <p:nvSpPr>
          <p:cNvPr id="5" name="Slide Number Placeholder 4">
            <a:extLst>
              <a:ext uri="{FF2B5EF4-FFF2-40B4-BE49-F238E27FC236}">
                <a16:creationId xmlns:a16="http://schemas.microsoft.com/office/drawing/2014/main" id="{7A56DD15-17CB-1B1A-865F-0DCDA6017A39}"/>
              </a:ext>
            </a:extLst>
          </p:cNvPr>
          <p:cNvSpPr>
            <a:spLocks noGrp="1"/>
          </p:cNvSpPr>
          <p:nvPr>
            <p:ph type="sldNum" sz="quarter" idx="12"/>
          </p:nvPr>
        </p:nvSpPr>
        <p:spPr/>
        <p:txBody>
          <a:bodyPr/>
          <a:lstStyle/>
          <a:p>
            <a:pPr rtl="0"/>
            <a:fld id="{D57F1E4F-1CFF-5643-939E-217C01CDF565}" type="slidenum">
              <a:rPr lang="en-GB" noProof="0" smtClean="0"/>
              <a:pPr rtl="0"/>
              <a:t>32</a:t>
            </a:fld>
            <a:endParaRPr lang="en-GB" noProof="0"/>
          </a:p>
        </p:txBody>
      </p:sp>
    </p:spTree>
    <p:extLst>
      <p:ext uri="{BB962C8B-B14F-4D97-AF65-F5344CB8AC3E}">
        <p14:creationId xmlns:p14="http://schemas.microsoft.com/office/powerpoint/2010/main" val="10748546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AD2BA-8A2E-D624-91E2-EDD98B662A0F}"/>
              </a:ext>
            </a:extLst>
          </p:cNvPr>
          <p:cNvSpPr>
            <a:spLocks noGrp="1"/>
          </p:cNvSpPr>
          <p:nvPr>
            <p:ph type="ctrTitle"/>
          </p:nvPr>
        </p:nvSpPr>
        <p:spPr>
          <a:xfrm>
            <a:off x="2846853" y="2519478"/>
            <a:ext cx="6694641" cy="1328004"/>
          </a:xfrm>
        </p:spPr>
        <p:txBody>
          <a:bodyPr/>
          <a:lstStyle/>
          <a:p>
            <a:r>
              <a:rPr lang="en-US" sz="8000"/>
              <a:t>THANK YOU !</a:t>
            </a:r>
          </a:p>
        </p:txBody>
      </p:sp>
    </p:spTree>
    <p:extLst>
      <p:ext uri="{BB962C8B-B14F-4D97-AF65-F5344CB8AC3E}">
        <p14:creationId xmlns:p14="http://schemas.microsoft.com/office/powerpoint/2010/main" val="2734586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15599-63EF-7ADE-CFC3-A9D9A560B5E3}"/>
              </a:ext>
            </a:extLst>
          </p:cNvPr>
          <p:cNvSpPr>
            <a:spLocks noGrp="1"/>
          </p:cNvSpPr>
          <p:nvPr>
            <p:ph type="title"/>
          </p:nvPr>
        </p:nvSpPr>
        <p:spPr/>
        <p:txBody>
          <a:bodyPr/>
          <a:lstStyle/>
          <a:p>
            <a:r>
              <a:rPr lang="en-GB" sz="3200"/>
              <a:t>What is the Cascading bandit problem?</a:t>
            </a:r>
          </a:p>
        </p:txBody>
      </p:sp>
      <p:sp>
        <p:nvSpPr>
          <p:cNvPr id="3" name="Content Placeholder 2">
            <a:extLst>
              <a:ext uri="{FF2B5EF4-FFF2-40B4-BE49-F238E27FC236}">
                <a16:creationId xmlns:a16="http://schemas.microsoft.com/office/drawing/2014/main" id="{77F7CCB1-4DDF-96E4-6DBD-20A5EC70C257}"/>
              </a:ext>
            </a:extLst>
          </p:cNvPr>
          <p:cNvSpPr>
            <a:spLocks noGrp="1"/>
          </p:cNvSpPr>
          <p:nvPr>
            <p:ph idx="1"/>
          </p:nvPr>
        </p:nvSpPr>
        <p:spPr>
          <a:xfrm>
            <a:off x="1154954" y="2687966"/>
            <a:ext cx="10148375" cy="3504362"/>
          </a:xfrm>
        </p:spPr>
        <p:txBody>
          <a:bodyPr vert="horz" lIns="91440" tIns="45720" rIns="91440" bIns="45720" rtlCol="0" anchor="t">
            <a:normAutofit/>
          </a:bodyPr>
          <a:lstStyle/>
          <a:p>
            <a:pPr>
              <a:lnSpc>
                <a:spcPct val="160000"/>
              </a:lnSpc>
            </a:pPr>
            <a:endParaRPr lang="en-GB" b="1">
              <a:solidFill>
                <a:srgbClr val="0D0D0D"/>
              </a:solidFill>
              <a:latin typeface="Century Gothic"/>
              <a:cs typeface="Calibri"/>
            </a:endParaRPr>
          </a:p>
          <a:p>
            <a:pPr>
              <a:lnSpc>
                <a:spcPct val="160000"/>
              </a:lnSpc>
            </a:pPr>
            <a:endParaRPr lang="en-GB">
              <a:solidFill>
                <a:srgbClr val="0D0D0D"/>
              </a:solidFill>
              <a:latin typeface="Century Gothic"/>
              <a:cs typeface="Calibri"/>
            </a:endParaRPr>
          </a:p>
          <a:p>
            <a:pPr>
              <a:lnSpc>
                <a:spcPct val="160000"/>
              </a:lnSpc>
            </a:pPr>
            <a:endParaRPr lang="en-GB" sz="1100">
              <a:latin typeface="Calibri"/>
              <a:cs typeface="Calibri"/>
            </a:endParaRPr>
          </a:p>
        </p:txBody>
      </p:sp>
      <p:sp>
        <p:nvSpPr>
          <p:cNvPr id="4" name="Footer Placeholder 3">
            <a:extLst>
              <a:ext uri="{FF2B5EF4-FFF2-40B4-BE49-F238E27FC236}">
                <a16:creationId xmlns:a16="http://schemas.microsoft.com/office/drawing/2014/main" id="{B5451BA5-F1CD-3569-391C-6E1351E57F9C}"/>
              </a:ext>
            </a:extLst>
          </p:cNvPr>
          <p:cNvSpPr>
            <a:spLocks noGrp="1"/>
          </p:cNvSpPr>
          <p:nvPr>
            <p:ph type="ftr" sz="quarter" idx="11"/>
          </p:nvPr>
        </p:nvSpPr>
        <p:spPr/>
        <p:txBody>
          <a:bodyPr/>
          <a:lstStyle/>
          <a:p>
            <a:pPr rtl="0"/>
            <a:r>
              <a:rPr lang="en-GB" noProof="0"/>
              <a:t>EE675 - INTRODUCTION TO REINFORCEMENT LEARNING</a:t>
            </a:r>
          </a:p>
        </p:txBody>
      </p:sp>
      <p:sp>
        <p:nvSpPr>
          <p:cNvPr id="5" name="Slide Number Placeholder 4">
            <a:extLst>
              <a:ext uri="{FF2B5EF4-FFF2-40B4-BE49-F238E27FC236}">
                <a16:creationId xmlns:a16="http://schemas.microsoft.com/office/drawing/2014/main" id="{2496E04F-25C2-E574-8A54-F7B148D48073}"/>
              </a:ext>
            </a:extLst>
          </p:cNvPr>
          <p:cNvSpPr>
            <a:spLocks noGrp="1"/>
          </p:cNvSpPr>
          <p:nvPr>
            <p:ph type="sldNum" sz="quarter" idx="12"/>
          </p:nvPr>
        </p:nvSpPr>
        <p:spPr/>
        <p:txBody>
          <a:bodyPr/>
          <a:lstStyle/>
          <a:p>
            <a:pPr rtl="0"/>
            <a:fld id="{D57F1E4F-1CFF-5643-939E-217C01CDF565}" type="slidenum">
              <a:rPr lang="en-GB" noProof="0" smtClean="0"/>
              <a:pPr rtl="0"/>
              <a:t>4</a:t>
            </a:fld>
            <a:endParaRPr lang="en-GB" noProof="0"/>
          </a:p>
        </p:txBody>
      </p:sp>
      <p:pic>
        <p:nvPicPr>
          <p:cNvPr id="6" name="Picture 5" descr="Fruit Poster&quot; Images – Browse 411 Stock Photos, Vectors, and Video | Adobe  Stock">
            <a:extLst>
              <a:ext uri="{FF2B5EF4-FFF2-40B4-BE49-F238E27FC236}">
                <a16:creationId xmlns:a16="http://schemas.microsoft.com/office/drawing/2014/main" id="{D1D61FC9-AC7E-BAA8-0C1E-A96C62772DC4}"/>
              </a:ext>
            </a:extLst>
          </p:cNvPr>
          <p:cNvPicPr>
            <a:picLocks noChangeAspect="1"/>
          </p:cNvPicPr>
          <p:nvPr/>
        </p:nvPicPr>
        <p:blipFill>
          <a:blip r:embed="rId2"/>
          <a:stretch>
            <a:fillRect/>
          </a:stretch>
        </p:blipFill>
        <p:spPr>
          <a:xfrm>
            <a:off x="1351946" y="2613183"/>
            <a:ext cx="1721741" cy="918687"/>
          </a:xfrm>
          <a:prstGeom prst="rect">
            <a:avLst/>
          </a:prstGeom>
        </p:spPr>
      </p:pic>
      <p:pic>
        <p:nvPicPr>
          <p:cNvPr id="7" name="Picture 6" descr="A yellow mango with green leaves&#10;&#10;Description automatically generated">
            <a:extLst>
              <a:ext uri="{FF2B5EF4-FFF2-40B4-BE49-F238E27FC236}">
                <a16:creationId xmlns:a16="http://schemas.microsoft.com/office/drawing/2014/main" id="{886C4446-0F91-747C-BB39-C82175E26699}"/>
              </a:ext>
            </a:extLst>
          </p:cNvPr>
          <p:cNvPicPr>
            <a:picLocks noChangeAspect="1"/>
          </p:cNvPicPr>
          <p:nvPr/>
        </p:nvPicPr>
        <p:blipFill>
          <a:blip r:embed="rId3"/>
          <a:stretch>
            <a:fillRect/>
          </a:stretch>
        </p:blipFill>
        <p:spPr>
          <a:xfrm>
            <a:off x="3156585" y="2603817"/>
            <a:ext cx="1365250" cy="949325"/>
          </a:xfrm>
          <a:prstGeom prst="rect">
            <a:avLst/>
          </a:prstGeom>
        </p:spPr>
      </p:pic>
      <p:pic>
        <p:nvPicPr>
          <p:cNvPr id="8" name="Picture 7" descr="A red apple with a bite taken out of it&#10;&#10;Description automatically generated">
            <a:extLst>
              <a:ext uri="{FF2B5EF4-FFF2-40B4-BE49-F238E27FC236}">
                <a16:creationId xmlns:a16="http://schemas.microsoft.com/office/drawing/2014/main" id="{1B4B97A0-900D-2E61-83D0-9145F4FAF8CB}"/>
              </a:ext>
            </a:extLst>
          </p:cNvPr>
          <p:cNvPicPr>
            <a:picLocks noChangeAspect="1"/>
          </p:cNvPicPr>
          <p:nvPr/>
        </p:nvPicPr>
        <p:blipFill>
          <a:blip r:embed="rId4"/>
          <a:stretch>
            <a:fillRect/>
          </a:stretch>
        </p:blipFill>
        <p:spPr>
          <a:xfrm>
            <a:off x="5092700" y="2677160"/>
            <a:ext cx="812800" cy="881380"/>
          </a:xfrm>
          <a:prstGeom prst="rect">
            <a:avLst/>
          </a:prstGeom>
        </p:spPr>
      </p:pic>
      <p:pic>
        <p:nvPicPr>
          <p:cNvPr id="9" name="Picture 8" descr="A watermelon and a slice of watermelon&#10;&#10;Description automatically generated">
            <a:extLst>
              <a:ext uri="{FF2B5EF4-FFF2-40B4-BE49-F238E27FC236}">
                <a16:creationId xmlns:a16="http://schemas.microsoft.com/office/drawing/2014/main" id="{2B20D4D4-AF2B-51FE-23E5-08ED916333E5}"/>
              </a:ext>
            </a:extLst>
          </p:cNvPr>
          <p:cNvPicPr>
            <a:picLocks noChangeAspect="1"/>
          </p:cNvPicPr>
          <p:nvPr/>
        </p:nvPicPr>
        <p:blipFill>
          <a:blip r:embed="rId5"/>
          <a:stretch>
            <a:fillRect/>
          </a:stretch>
        </p:blipFill>
        <p:spPr>
          <a:xfrm>
            <a:off x="6489700" y="2546350"/>
            <a:ext cx="1181100" cy="990600"/>
          </a:xfrm>
          <a:prstGeom prst="rect">
            <a:avLst/>
          </a:prstGeom>
        </p:spPr>
      </p:pic>
      <p:pic>
        <p:nvPicPr>
          <p:cNvPr id="10" name="Picture 9" descr="A close up of a strawberry&#10;&#10;Description automatically generated">
            <a:extLst>
              <a:ext uri="{FF2B5EF4-FFF2-40B4-BE49-F238E27FC236}">
                <a16:creationId xmlns:a16="http://schemas.microsoft.com/office/drawing/2014/main" id="{53AF69BF-0971-337D-4C04-1BE9230972F1}"/>
              </a:ext>
            </a:extLst>
          </p:cNvPr>
          <p:cNvPicPr>
            <a:picLocks noChangeAspect="1"/>
          </p:cNvPicPr>
          <p:nvPr/>
        </p:nvPicPr>
        <p:blipFill>
          <a:blip r:embed="rId6"/>
          <a:stretch>
            <a:fillRect/>
          </a:stretch>
        </p:blipFill>
        <p:spPr>
          <a:xfrm>
            <a:off x="7827963" y="2636838"/>
            <a:ext cx="1374775" cy="923925"/>
          </a:xfrm>
          <a:prstGeom prst="rect">
            <a:avLst/>
          </a:prstGeom>
        </p:spPr>
      </p:pic>
      <p:pic>
        <p:nvPicPr>
          <p:cNvPr id="11" name="Picture 10" descr="A pineapple with green leaves&#10;&#10;Description automatically generated">
            <a:extLst>
              <a:ext uri="{FF2B5EF4-FFF2-40B4-BE49-F238E27FC236}">
                <a16:creationId xmlns:a16="http://schemas.microsoft.com/office/drawing/2014/main" id="{7868EB9A-2F3A-F261-3F4F-5649CCDB7617}"/>
              </a:ext>
            </a:extLst>
          </p:cNvPr>
          <p:cNvPicPr>
            <a:picLocks noChangeAspect="1"/>
          </p:cNvPicPr>
          <p:nvPr/>
        </p:nvPicPr>
        <p:blipFill>
          <a:blip r:embed="rId7"/>
          <a:stretch>
            <a:fillRect/>
          </a:stretch>
        </p:blipFill>
        <p:spPr>
          <a:xfrm>
            <a:off x="9564688" y="2492375"/>
            <a:ext cx="593725" cy="1047750"/>
          </a:xfrm>
          <a:prstGeom prst="rect">
            <a:avLst/>
          </a:prstGeom>
        </p:spPr>
      </p:pic>
      <p:sp>
        <p:nvSpPr>
          <p:cNvPr id="12" name="TextBox 11">
            <a:extLst>
              <a:ext uri="{FF2B5EF4-FFF2-40B4-BE49-F238E27FC236}">
                <a16:creationId xmlns:a16="http://schemas.microsoft.com/office/drawing/2014/main" id="{91F844EC-6A85-2385-98E4-E7CBD67A9860}"/>
              </a:ext>
            </a:extLst>
          </p:cNvPr>
          <p:cNvSpPr txBox="1"/>
          <p:nvPr/>
        </p:nvSpPr>
        <p:spPr>
          <a:xfrm>
            <a:off x="4400252" y="4063969"/>
            <a:ext cx="110159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L= 6</a:t>
            </a:r>
          </a:p>
        </p:txBody>
      </p:sp>
      <p:pic>
        <p:nvPicPr>
          <p:cNvPr id="14" name="Picture 13" descr="A yellow mango with green leaves&#10;&#10;Description automatically generated">
            <a:extLst>
              <a:ext uri="{FF2B5EF4-FFF2-40B4-BE49-F238E27FC236}">
                <a16:creationId xmlns:a16="http://schemas.microsoft.com/office/drawing/2014/main" id="{A2200C75-522F-AC9D-90C9-1CEF6ED73C99}"/>
              </a:ext>
            </a:extLst>
          </p:cNvPr>
          <p:cNvPicPr>
            <a:picLocks noChangeAspect="1"/>
          </p:cNvPicPr>
          <p:nvPr/>
        </p:nvPicPr>
        <p:blipFill>
          <a:blip r:embed="rId3"/>
          <a:stretch>
            <a:fillRect/>
          </a:stretch>
        </p:blipFill>
        <p:spPr>
          <a:xfrm>
            <a:off x="4160202" y="2585561"/>
            <a:ext cx="1365250" cy="949325"/>
          </a:xfrm>
          <a:prstGeom prst="rect">
            <a:avLst/>
          </a:prstGeom>
        </p:spPr>
      </p:pic>
      <p:pic>
        <p:nvPicPr>
          <p:cNvPr id="16" name="Picture 15" descr="A red apple with a bite taken out of it&#10;&#10;Description automatically generated">
            <a:extLst>
              <a:ext uri="{FF2B5EF4-FFF2-40B4-BE49-F238E27FC236}">
                <a16:creationId xmlns:a16="http://schemas.microsoft.com/office/drawing/2014/main" id="{7BF23211-F4DF-BD45-9A3E-A5C89843AEC0}"/>
              </a:ext>
            </a:extLst>
          </p:cNvPr>
          <p:cNvPicPr>
            <a:picLocks noChangeAspect="1"/>
          </p:cNvPicPr>
          <p:nvPr/>
        </p:nvPicPr>
        <p:blipFill>
          <a:blip r:embed="rId4"/>
          <a:stretch>
            <a:fillRect/>
          </a:stretch>
        </p:blipFill>
        <p:spPr>
          <a:xfrm>
            <a:off x="6098698" y="2608421"/>
            <a:ext cx="812800" cy="881380"/>
          </a:xfrm>
          <a:prstGeom prst="rect">
            <a:avLst/>
          </a:prstGeom>
        </p:spPr>
      </p:pic>
      <p:pic>
        <p:nvPicPr>
          <p:cNvPr id="18" name="Picture 17" descr="A close up of a strawberry&#10;&#10;Description automatically generated">
            <a:extLst>
              <a:ext uri="{FF2B5EF4-FFF2-40B4-BE49-F238E27FC236}">
                <a16:creationId xmlns:a16="http://schemas.microsoft.com/office/drawing/2014/main" id="{29D79677-42FF-0E77-D3CD-D1166CF508E9}"/>
              </a:ext>
            </a:extLst>
          </p:cNvPr>
          <p:cNvPicPr>
            <a:picLocks noChangeAspect="1"/>
          </p:cNvPicPr>
          <p:nvPr/>
        </p:nvPicPr>
        <p:blipFill>
          <a:blip r:embed="rId6"/>
          <a:stretch>
            <a:fillRect/>
          </a:stretch>
        </p:blipFill>
        <p:spPr>
          <a:xfrm>
            <a:off x="2218850" y="2489836"/>
            <a:ext cx="1374775" cy="923925"/>
          </a:xfrm>
          <a:prstGeom prst="rect">
            <a:avLst/>
          </a:prstGeom>
        </p:spPr>
      </p:pic>
      <p:sp>
        <p:nvSpPr>
          <p:cNvPr id="19" name="TextBox 18">
            <a:extLst>
              <a:ext uri="{FF2B5EF4-FFF2-40B4-BE49-F238E27FC236}">
                <a16:creationId xmlns:a16="http://schemas.microsoft.com/office/drawing/2014/main" id="{3557A7AD-D701-A35E-3663-A6BC255E00DC}"/>
              </a:ext>
            </a:extLst>
          </p:cNvPr>
          <p:cNvSpPr txBox="1"/>
          <p:nvPr/>
        </p:nvSpPr>
        <p:spPr>
          <a:xfrm>
            <a:off x="8252485" y="2951803"/>
            <a:ext cx="418454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Recommended Items</a:t>
            </a:r>
          </a:p>
        </p:txBody>
      </p:sp>
      <p:sp>
        <p:nvSpPr>
          <p:cNvPr id="20" name="TextBox 19">
            <a:extLst>
              <a:ext uri="{FF2B5EF4-FFF2-40B4-BE49-F238E27FC236}">
                <a16:creationId xmlns:a16="http://schemas.microsoft.com/office/drawing/2014/main" id="{0999236E-D22B-6BDD-EBA7-E45BFA4631F1}"/>
              </a:ext>
            </a:extLst>
          </p:cNvPr>
          <p:cNvSpPr txBox="1"/>
          <p:nvPr/>
        </p:nvSpPr>
        <p:spPr>
          <a:xfrm>
            <a:off x="4035100" y="3654704"/>
            <a:ext cx="121899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t>K=3</a:t>
            </a:r>
          </a:p>
        </p:txBody>
      </p:sp>
      <p:sp>
        <p:nvSpPr>
          <p:cNvPr id="21" name="TextBox 20">
            <a:extLst>
              <a:ext uri="{FF2B5EF4-FFF2-40B4-BE49-F238E27FC236}">
                <a16:creationId xmlns:a16="http://schemas.microsoft.com/office/drawing/2014/main" id="{8686D20C-F3C3-C414-E978-C74465386DA3}"/>
              </a:ext>
            </a:extLst>
          </p:cNvPr>
          <p:cNvSpPr txBox="1"/>
          <p:nvPr/>
        </p:nvSpPr>
        <p:spPr>
          <a:xfrm>
            <a:off x="373620" y="3838028"/>
            <a:ext cx="182087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t>Attractiveness</a:t>
            </a:r>
          </a:p>
          <a:p>
            <a:r>
              <a:rPr lang="en-US" b="1"/>
              <a:t>W(</a:t>
            </a:r>
            <a:r>
              <a:rPr lang="en-US" b="1" err="1"/>
              <a:t>i</a:t>
            </a:r>
            <a:r>
              <a:rPr lang="en-US" b="1"/>
              <a:t>)</a:t>
            </a:r>
          </a:p>
        </p:txBody>
      </p:sp>
      <p:sp>
        <p:nvSpPr>
          <p:cNvPr id="22" name="TextBox 21">
            <a:extLst>
              <a:ext uri="{FF2B5EF4-FFF2-40B4-BE49-F238E27FC236}">
                <a16:creationId xmlns:a16="http://schemas.microsoft.com/office/drawing/2014/main" id="{BA6DDBAD-8D19-7E5C-C761-89E7901C6363}"/>
              </a:ext>
            </a:extLst>
          </p:cNvPr>
          <p:cNvSpPr txBox="1"/>
          <p:nvPr/>
        </p:nvSpPr>
        <p:spPr>
          <a:xfrm>
            <a:off x="2522139" y="3564183"/>
            <a:ext cx="87800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a:t>x</a:t>
            </a:r>
          </a:p>
        </p:txBody>
      </p:sp>
      <p:sp>
        <p:nvSpPr>
          <p:cNvPr id="23" name="TextBox 22">
            <a:extLst>
              <a:ext uri="{FF2B5EF4-FFF2-40B4-BE49-F238E27FC236}">
                <a16:creationId xmlns:a16="http://schemas.microsoft.com/office/drawing/2014/main" id="{59F90F91-AFE8-F7CF-F460-A170D02B46EE}"/>
              </a:ext>
            </a:extLst>
          </p:cNvPr>
          <p:cNvSpPr txBox="1"/>
          <p:nvPr/>
        </p:nvSpPr>
        <p:spPr>
          <a:xfrm>
            <a:off x="2577981" y="4408721"/>
            <a:ext cx="82196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a:t>0</a:t>
            </a:r>
          </a:p>
        </p:txBody>
      </p:sp>
      <p:pic>
        <p:nvPicPr>
          <p:cNvPr id="25" name="Picture 24" descr="A green check mark on a white background&#10;&#10;Description automatically generated">
            <a:extLst>
              <a:ext uri="{FF2B5EF4-FFF2-40B4-BE49-F238E27FC236}">
                <a16:creationId xmlns:a16="http://schemas.microsoft.com/office/drawing/2014/main" id="{53AE627F-A631-2E91-23E2-CFBBA43FDF73}"/>
              </a:ext>
            </a:extLst>
          </p:cNvPr>
          <p:cNvPicPr>
            <a:picLocks noChangeAspect="1"/>
          </p:cNvPicPr>
          <p:nvPr/>
        </p:nvPicPr>
        <p:blipFill>
          <a:blip r:embed="rId8"/>
          <a:stretch>
            <a:fillRect/>
          </a:stretch>
        </p:blipFill>
        <p:spPr>
          <a:xfrm>
            <a:off x="4605336" y="3643312"/>
            <a:ext cx="492920" cy="631032"/>
          </a:xfrm>
          <a:prstGeom prst="rect">
            <a:avLst/>
          </a:prstGeom>
        </p:spPr>
      </p:pic>
      <p:sp>
        <p:nvSpPr>
          <p:cNvPr id="26" name="TextBox 25">
            <a:extLst>
              <a:ext uri="{FF2B5EF4-FFF2-40B4-BE49-F238E27FC236}">
                <a16:creationId xmlns:a16="http://schemas.microsoft.com/office/drawing/2014/main" id="{1FC96B81-6FA8-6F12-F918-A47809474893}"/>
              </a:ext>
            </a:extLst>
          </p:cNvPr>
          <p:cNvSpPr txBox="1"/>
          <p:nvPr/>
        </p:nvSpPr>
        <p:spPr>
          <a:xfrm>
            <a:off x="4614212" y="4502126"/>
            <a:ext cx="635154" cy="3736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t>1</a:t>
            </a:r>
          </a:p>
        </p:txBody>
      </p:sp>
      <p:sp>
        <p:nvSpPr>
          <p:cNvPr id="27" name="TextBox 26">
            <a:extLst>
              <a:ext uri="{FF2B5EF4-FFF2-40B4-BE49-F238E27FC236}">
                <a16:creationId xmlns:a16="http://schemas.microsoft.com/office/drawing/2014/main" id="{4008D0FE-C062-193F-AD8D-29052B820790}"/>
              </a:ext>
            </a:extLst>
          </p:cNvPr>
          <p:cNvSpPr txBox="1"/>
          <p:nvPr/>
        </p:nvSpPr>
        <p:spPr>
          <a:xfrm>
            <a:off x="8032839" y="4371358"/>
            <a:ext cx="194282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solidFill>
                  <a:srgbClr val="C00000"/>
                </a:solidFill>
              </a:rPr>
              <a:t>K`=2</a:t>
            </a:r>
          </a:p>
        </p:txBody>
      </p:sp>
    </p:spTree>
    <p:extLst>
      <p:ext uri="{BB962C8B-B14F-4D97-AF65-F5344CB8AC3E}">
        <p14:creationId xmlns:p14="http://schemas.microsoft.com/office/powerpoint/2010/main" val="12201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nodeType="clickEffect">
                                  <p:stCondLst>
                                    <p:cond delay="0"/>
                                  </p:stCondLst>
                                  <p:childTnLst>
                                    <p:set>
                                      <p:cBhvr>
                                        <p:cTn id="29" dur="1" fill="hold">
                                          <p:stCondLst>
                                            <p:cond delay="0"/>
                                          </p:stCondLst>
                                        </p:cTn>
                                        <p:tgtEl>
                                          <p:spTgt spid="6"/>
                                        </p:tgtEl>
                                        <p:attrNameLst>
                                          <p:attrName>style.visibility</p:attrName>
                                        </p:attrNameLst>
                                      </p:cBhvr>
                                      <p:to>
                                        <p:strVal val="hidden"/>
                                      </p:to>
                                    </p:set>
                                  </p:childTnLst>
                                </p:cTn>
                              </p:par>
                              <p:par>
                                <p:cTn id="30" presetID="1" presetClass="exit" presetSubtype="0" fill="hold" nodeType="withEffect">
                                  <p:stCondLst>
                                    <p:cond delay="0"/>
                                  </p:stCondLst>
                                  <p:childTnLst>
                                    <p:set>
                                      <p:cBhvr>
                                        <p:cTn id="31" dur="1" fill="hold">
                                          <p:stCondLst>
                                            <p:cond delay="0"/>
                                          </p:stCondLst>
                                        </p:cTn>
                                        <p:tgtEl>
                                          <p:spTgt spid="7"/>
                                        </p:tgtEl>
                                        <p:attrNameLst>
                                          <p:attrName>style.visibility</p:attrName>
                                        </p:attrNameLst>
                                      </p:cBhvr>
                                      <p:to>
                                        <p:strVal val="hidden"/>
                                      </p:to>
                                    </p:set>
                                  </p:childTnLst>
                                </p:cTn>
                              </p:par>
                              <p:par>
                                <p:cTn id="32" presetID="1" presetClass="exit" presetSubtype="0" fill="hold" nodeType="withEffect">
                                  <p:stCondLst>
                                    <p:cond delay="0"/>
                                  </p:stCondLst>
                                  <p:childTnLst>
                                    <p:set>
                                      <p:cBhvr>
                                        <p:cTn id="33" dur="1" fill="hold">
                                          <p:stCondLst>
                                            <p:cond delay="0"/>
                                          </p:stCondLst>
                                        </p:cTn>
                                        <p:tgtEl>
                                          <p:spTgt spid="8"/>
                                        </p:tgtEl>
                                        <p:attrNameLst>
                                          <p:attrName>style.visibility</p:attrName>
                                        </p:attrNameLst>
                                      </p:cBhvr>
                                      <p:to>
                                        <p:strVal val="hidden"/>
                                      </p:to>
                                    </p:set>
                                  </p:childTnLst>
                                </p:cTn>
                              </p:par>
                              <p:par>
                                <p:cTn id="34" presetID="1" presetClass="exit" presetSubtype="0" fill="hold" nodeType="withEffect">
                                  <p:stCondLst>
                                    <p:cond delay="0"/>
                                  </p:stCondLst>
                                  <p:childTnLst>
                                    <p:set>
                                      <p:cBhvr>
                                        <p:cTn id="35" dur="1" fill="hold">
                                          <p:stCondLst>
                                            <p:cond delay="0"/>
                                          </p:stCondLst>
                                        </p:cTn>
                                        <p:tgtEl>
                                          <p:spTgt spid="10"/>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grpId="1" nodeType="clickEffect">
                                  <p:stCondLst>
                                    <p:cond delay="0"/>
                                  </p:stCondLst>
                                  <p:childTnLst>
                                    <p:set>
                                      <p:cBhvr>
                                        <p:cTn id="39" dur="1" fill="hold">
                                          <p:stCondLst>
                                            <p:cond delay="0"/>
                                          </p:stCondLst>
                                        </p:cTn>
                                        <p:tgtEl>
                                          <p:spTgt spid="12"/>
                                        </p:tgtEl>
                                        <p:attrNameLst>
                                          <p:attrName>style.visibility</p:attrName>
                                        </p:attrNameLst>
                                      </p:cBhvr>
                                      <p:to>
                                        <p:strVal val="hidden"/>
                                      </p:to>
                                    </p:set>
                                  </p:childTnLst>
                                </p:cTn>
                              </p:par>
                              <p:par>
                                <p:cTn id="40" presetID="1" presetClass="exit" presetSubtype="0" fill="hold" nodeType="withEffect">
                                  <p:stCondLst>
                                    <p:cond delay="0"/>
                                  </p:stCondLst>
                                  <p:childTnLst>
                                    <p:set>
                                      <p:cBhvr>
                                        <p:cTn id="41" dur="1" fill="hold">
                                          <p:stCondLst>
                                            <p:cond delay="0"/>
                                          </p:stCondLst>
                                        </p:cTn>
                                        <p:tgtEl>
                                          <p:spTgt spid="9"/>
                                        </p:tgtEl>
                                        <p:attrNameLst>
                                          <p:attrName>style.visibility</p:attrName>
                                        </p:attrNameLst>
                                      </p:cBhvr>
                                      <p:to>
                                        <p:strVal val="hidden"/>
                                      </p:to>
                                    </p:set>
                                  </p:childTnLst>
                                </p:cTn>
                              </p:par>
                              <p:par>
                                <p:cTn id="42" presetID="1" presetClass="exit" presetSubtype="0" fill="hold" nodeType="withEffect">
                                  <p:stCondLst>
                                    <p:cond delay="0"/>
                                  </p:stCondLst>
                                  <p:childTnLst>
                                    <p:set>
                                      <p:cBhvr>
                                        <p:cTn id="43" dur="1" fill="hold">
                                          <p:stCondLst>
                                            <p:cond delay="0"/>
                                          </p:stCondLst>
                                        </p:cTn>
                                        <p:tgtEl>
                                          <p:spTgt spid="11"/>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fade">
                                      <p:cBhvr>
                                        <p:cTn id="48" dur="500"/>
                                        <p:tgtEl>
                                          <p:spTgt spid="18"/>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fade">
                                      <p:cBhvr>
                                        <p:cTn id="53" dur="500"/>
                                        <p:tgtEl>
                                          <p:spTgt spid="14"/>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fade">
                                      <p:cBhvr>
                                        <p:cTn id="58" dur="500"/>
                                        <p:tgtEl>
                                          <p:spTgt spid="16"/>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fade">
                                      <p:cBhvr>
                                        <p:cTn id="63" dur="500"/>
                                        <p:tgtEl>
                                          <p:spTgt spid="19"/>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fade">
                                      <p:cBhvr>
                                        <p:cTn id="68" dur="500"/>
                                        <p:tgtEl>
                                          <p:spTgt spid="20"/>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21"/>
                                        </p:tgtEl>
                                        <p:attrNameLst>
                                          <p:attrName>style.visibility</p:attrName>
                                        </p:attrNameLst>
                                      </p:cBhvr>
                                      <p:to>
                                        <p:strVal val="visible"/>
                                      </p:to>
                                    </p:set>
                                    <p:animEffect transition="in" filter="fade">
                                      <p:cBhvr>
                                        <p:cTn id="73" dur="500"/>
                                        <p:tgtEl>
                                          <p:spTgt spid="21"/>
                                        </p:tgtEl>
                                      </p:cBhvr>
                                    </p:animEffect>
                                  </p:childTnLst>
                                </p:cTn>
                              </p:par>
                            </p:childTnLst>
                          </p:cTn>
                        </p:par>
                      </p:childTnLst>
                    </p:cTn>
                  </p:par>
                  <p:par>
                    <p:cTn id="74" fill="hold">
                      <p:stCondLst>
                        <p:cond delay="indefinite"/>
                      </p:stCondLst>
                      <p:childTnLst>
                        <p:par>
                          <p:cTn id="75" fill="hold">
                            <p:stCondLst>
                              <p:cond delay="0"/>
                            </p:stCondLst>
                            <p:childTnLst>
                              <p:par>
                                <p:cTn id="76" presetID="1" presetClass="exit" presetSubtype="0" fill="hold" nodeType="clickEffect">
                                  <p:stCondLst>
                                    <p:cond delay="0"/>
                                  </p:stCondLst>
                                  <p:childTnLst>
                                    <p:set>
                                      <p:cBhvr>
                                        <p:cTn id="77" dur="1" fill="hold">
                                          <p:stCondLst>
                                            <p:cond delay="0"/>
                                          </p:stCondLst>
                                        </p:cTn>
                                        <p:tgtEl>
                                          <p:spTgt spid="14"/>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1" presetClass="exit" presetSubtype="0" fill="hold" grpId="1" nodeType="clickEffect">
                                  <p:stCondLst>
                                    <p:cond delay="0"/>
                                  </p:stCondLst>
                                  <p:childTnLst>
                                    <p:set>
                                      <p:cBhvr>
                                        <p:cTn id="81" dur="1" fill="hold">
                                          <p:stCondLst>
                                            <p:cond delay="0"/>
                                          </p:stCondLst>
                                        </p:cTn>
                                        <p:tgtEl>
                                          <p:spTgt spid="20"/>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nodeType="clickEffect">
                                  <p:stCondLst>
                                    <p:cond delay="0"/>
                                  </p:stCondLst>
                                  <p:childTnLst>
                                    <p:set>
                                      <p:cBhvr>
                                        <p:cTn id="85" dur="1" fill="hold">
                                          <p:stCondLst>
                                            <p:cond delay="0"/>
                                          </p:stCondLst>
                                        </p:cTn>
                                        <p:tgtEl>
                                          <p:spTgt spid="16"/>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22"/>
                                        </p:tgtEl>
                                        <p:attrNameLst>
                                          <p:attrName>style.visibility</p:attrName>
                                        </p:attrNameLst>
                                      </p:cBhvr>
                                      <p:to>
                                        <p:strVal val="visible"/>
                                      </p:to>
                                    </p:set>
                                    <p:animEffect transition="in" filter="fade">
                                      <p:cBhvr>
                                        <p:cTn id="90" dur="500"/>
                                        <p:tgtEl>
                                          <p:spTgt spid="22"/>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23"/>
                                        </p:tgtEl>
                                        <p:attrNameLst>
                                          <p:attrName>style.visibility</p:attrName>
                                        </p:attrNameLst>
                                      </p:cBhvr>
                                      <p:to>
                                        <p:strVal val="visible"/>
                                      </p:to>
                                    </p:set>
                                    <p:animEffect transition="in" filter="fade">
                                      <p:cBhvr>
                                        <p:cTn id="93" dur="500"/>
                                        <p:tgtEl>
                                          <p:spTgt spid="23"/>
                                        </p:tgtEl>
                                      </p:cBhvr>
                                    </p:animEffect>
                                  </p:childTnLst>
                                </p:cTn>
                              </p:par>
                              <p:par>
                                <p:cTn id="94" presetID="10" presetClass="entr" presetSubtype="0" fill="hold" grpId="1" nodeType="withEffect">
                                  <p:stCondLst>
                                    <p:cond delay="0"/>
                                  </p:stCondLst>
                                  <p:childTnLst>
                                    <p:set>
                                      <p:cBhvr>
                                        <p:cTn id="95" dur="1" fill="hold">
                                          <p:stCondLst>
                                            <p:cond delay="0"/>
                                          </p:stCondLst>
                                        </p:cTn>
                                        <p:tgtEl>
                                          <p:spTgt spid="23"/>
                                        </p:tgtEl>
                                        <p:attrNameLst>
                                          <p:attrName>style.visibility</p:attrName>
                                        </p:attrNameLst>
                                      </p:cBhvr>
                                      <p:to>
                                        <p:strVal val="visible"/>
                                      </p:to>
                                    </p:set>
                                    <p:animEffect transition="in" filter="fade">
                                      <p:cBhvr>
                                        <p:cTn id="96" dur="500"/>
                                        <p:tgtEl>
                                          <p:spTgt spid="23"/>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14"/>
                                        </p:tgtEl>
                                        <p:attrNameLst>
                                          <p:attrName>style.visibility</p:attrName>
                                        </p:attrNameLst>
                                      </p:cBhvr>
                                      <p:to>
                                        <p:strVal val="visible"/>
                                      </p:to>
                                    </p:set>
                                    <p:animEffect transition="in" filter="fade">
                                      <p:cBhvr>
                                        <p:cTn id="101" dur="500"/>
                                        <p:tgtEl>
                                          <p:spTgt spid="14"/>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25"/>
                                        </p:tgtEl>
                                        <p:attrNameLst>
                                          <p:attrName>style.visibility</p:attrName>
                                        </p:attrNameLst>
                                      </p:cBhvr>
                                      <p:to>
                                        <p:strVal val="visible"/>
                                      </p:to>
                                    </p:set>
                                    <p:animEffect transition="in" filter="fade">
                                      <p:cBhvr>
                                        <p:cTn id="106" dur="500"/>
                                        <p:tgtEl>
                                          <p:spTgt spid="25"/>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26"/>
                                        </p:tgtEl>
                                        <p:attrNameLst>
                                          <p:attrName>style.visibility</p:attrName>
                                        </p:attrNameLst>
                                      </p:cBhvr>
                                      <p:to>
                                        <p:strVal val="visible"/>
                                      </p:to>
                                    </p:set>
                                    <p:animEffect transition="in" filter="fade">
                                      <p:cBhvr>
                                        <p:cTn id="111" dur="500"/>
                                        <p:tgtEl>
                                          <p:spTgt spid="26"/>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grpId="0" nodeType="clickEffect">
                                  <p:stCondLst>
                                    <p:cond delay="0"/>
                                  </p:stCondLst>
                                  <p:childTnLst>
                                    <p:set>
                                      <p:cBhvr>
                                        <p:cTn id="115" dur="1" fill="hold">
                                          <p:stCondLst>
                                            <p:cond delay="0"/>
                                          </p:stCondLst>
                                        </p:cTn>
                                        <p:tgtEl>
                                          <p:spTgt spid="27"/>
                                        </p:tgtEl>
                                        <p:attrNameLst>
                                          <p:attrName>style.visibility</p:attrName>
                                        </p:attrNameLst>
                                      </p:cBhvr>
                                      <p:to>
                                        <p:strVal val="visible"/>
                                      </p:to>
                                    </p:set>
                                    <p:animEffect transition="in" filter="fade">
                                      <p:cBhvr>
                                        <p:cTn id="11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9" grpId="0"/>
      <p:bldP spid="20" grpId="0"/>
      <p:bldP spid="20" grpId="1"/>
      <p:bldP spid="21" grpId="0"/>
      <p:bldP spid="22" grpId="0"/>
      <p:bldP spid="23" grpId="0"/>
      <p:bldP spid="23" grpId="1"/>
      <p:bldP spid="26" grpId="0"/>
      <p:bldP spid="2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BD4-A66F-768D-011A-2C43909EC33C}"/>
              </a:ext>
            </a:extLst>
          </p:cNvPr>
          <p:cNvSpPr>
            <a:spLocks noGrp="1"/>
          </p:cNvSpPr>
          <p:nvPr>
            <p:ph type="ctrTitle"/>
          </p:nvPr>
        </p:nvSpPr>
        <p:spPr>
          <a:xfrm>
            <a:off x="1109752" y="2435530"/>
            <a:ext cx="9975115" cy="1986682"/>
          </a:xfrm>
        </p:spPr>
        <p:txBody>
          <a:bodyPr/>
          <a:lstStyle/>
          <a:p>
            <a:pPr algn="ctr"/>
            <a:r>
              <a:rPr lang="en-US" sz="7200"/>
              <a:t>COST-AWARE CASCADING BANDITS</a:t>
            </a:r>
          </a:p>
        </p:txBody>
      </p:sp>
    </p:spTree>
    <p:extLst>
      <p:ext uri="{BB962C8B-B14F-4D97-AF65-F5344CB8AC3E}">
        <p14:creationId xmlns:p14="http://schemas.microsoft.com/office/powerpoint/2010/main" val="1317583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EA398-5691-664B-9749-075F36B9739F}"/>
              </a:ext>
            </a:extLst>
          </p:cNvPr>
          <p:cNvSpPr>
            <a:spLocks noGrp="1"/>
          </p:cNvSpPr>
          <p:nvPr>
            <p:ph type="title"/>
          </p:nvPr>
        </p:nvSpPr>
        <p:spPr>
          <a:xfrm>
            <a:off x="1309937" y="922007"/>
            <a:ext cx="8761413" cy="706964"/>
          </a:xfrm>
        </p:spPr>
        <p:txBody>
          <a:bodyPr/>
          <a:lstStyle/>
          <a:p>
            <a:r>
              <a:rPr lang="en-GB" sz="3200"/>
              <a:t>COST-AWARE CASCADING BANDIT</a:t>
            </a:r>
          </a:p>
        </p:txBody>
      </p:sp>
      <p:sp>
        <p:nvSpPr>
          <p:cNvPr id="3" name="Content Placeholder 2">
            <a:extLst>
              <a:ext uri="{FF2B5EF4-FFF2-40B4-BE49-F238E27FC236}">
                <a16:creationId xmlns:a16="http://schemas.microsoft.com/office/drawing/2014/main" id="{7A1E556A-D859-9D20-3997-81012312D720}"/>
              </a:ext>
            </a:extLst>
          </p:cNvPr>
          <p:cNvSpPr>
            <a:spLocks noGrp="1"/>
          </p:cNvSpPr>
          <p:nvPr>
            <p:ph idx="1"/>
          </p:nvPr>
        </p:nvSpPr>
        <p:spPr>
          <a:xfrm>
            <a:off x="754581" y="2435602"/>
            <a:ext cx="10864927" cy="3416300"/>
          </a:xfrm>
        </p:spPr>
        <p:txBody>
          <a:bodyPr vert="horz" lIns="91440" tIns="45720" rIns="91440" bIns="45720" rtlCol="0" anchor="t">
            <a:noAutofit/>
          </a:bodyPr>
          <a:lstStyle/>
          <a:p>
            <a:pPr>
              <a:lnSpc>
                <a:spcPct val="160000"/>
              </a:lnSpc>
            </a:pPr>
            <a:r>
              <a:rPr lang="en-GB" sz="1600" b="1">
                <a:latin typeface="Century Gothic"/>
              </a:rPr>
              <a:t>Cost-aware cascading bandits</a:t>
            </a:r>
            <a:r>
              <a:rPr lang="en-GB" sz="1600">
                <a:latin typeface="Century Gothic"/>
              </a:rPr>
              <a:t> are a type of multi-armed bandit problem where the aim is to optimize not just the reward but also the cost associated with each action. In a traditional multi-armed bandit problem, the goal is to maximize the total reward obtained by pulling arms (or taking actions) over time, without considering any costs associated with those actions.</a:t>
            </a:r>
            <a:endParaRPr lang="en-US" sz="1600">
              <a:solidFill>
                <a:srgbClr val="000000"/>
              </a:solidFill>
              <a:latin typeface="Century Gothic"/>
            </a:endParaRPr>
          </a:p>
          <a:p>
            <a:pPr marL="0" indent="0">
              <a:lnSpc>
                <a:spcPct val="160000"/>
              </a:lnSpc>
              <a:buNone/>
            </a:pPr>
            <a:r>
              <a:rPr lang="en-GB" sz="1600">
                <a:latin typeface="Century Gothic"/>
              </a:rPr>
              <a:t>  In the context of cost-aware cascading bandits, the problem becomes more complex. Here's how it works:</a:t>
            </a:r>
            <a:endParaRPr lang="en-US" sz="1600">
              <a:solidFill>
                <a:srgbClr val="000000"/>
              </a:solidFill>
              <a:latin typeface="Century Gothic"/>
            </a:endParaRPr>
          </a:p>
          <a:p>
            <a:pPr marL="0" indent="0">
              <a:lnSpc>
                <a:spcPct val="160000"/>
              </a:lnSpc>
              <a:buNone/>
            </a:pPr>
            <a:r>
              <a:rPr lang="en-GB" sz="1600">
                <a:latin typeface="Century Gothic"/>
              </a:rPr>
              <a:t>  1.  </a:t>
            </a:r>
            <a:r>
              <a:rPr lang="en-GB" sz="1600" b="1">
                <a:latin typeface="Century Gothic"/>
              </a:rPr>
              <a:t>Rewards and Costs</a:t>
            </a:r>
            <a:r>
              <a:rPr lang="en-GB" sz="1600">
                <a:latin typeface="Century Gothic"/>
              </a:rPr>
              <a:t>: At each stage, the decision-maker receives a reward if they decide to proceed to the next stage. However, they  also incur a cost associated with taking the action. The goal is to maximize the cumulative reward while minimizing the cumulative cost over multiple stages.</a:t>
            </a:r>
            <a:endParaRPr lang="en-GB" sz="1600">
              <a:solidFill>
                <a:srgbClr val="000000"/>
              </a:solidFill>
              <a:latin typeface="Century Gothic"/>
            </a:endParaRPr>
          </a:p>
          <a:p>
            <a:pPr>
              <a:lnSpc>
                <a:spcPct val="160000"/>
              </a:lnSpc>
            </a:pPr>
            <a:endParaRPr lang="en-GB" sz="1600">
              <a:solidFill>
                <a:srgbClr val="000000"/>
              </a:solidFill>
              <a:latin typeface="Bookman Old Style"/>
            </a:endParaRPr>
          </a:p>
          <a:p>
            <a:endParaRPr lang="en-GB" sz="1600">
              <a:solidFill>
                <a:srgbClr val="000000"/>
              </a:solidFill>
              <a:latin typeface="Bookman Old Style"/>
            </a:endParaRPr>
          </a:p>
          <a:p>
            <a:endParaRPr lang="en-GB" sz="1600">
              <a:solidFill>
                <a:srgbClr val="000000"/>
              </a:solidFill>
              <a:latin typeface="Bookman Old Style"/>
            </a:endParaRPr>
          </a:p>
          <a:p>
            <a:endParaRPr lang="en-GB" sz="1600"/>
          </a:p>
        </p:txBody>
      </p:sp>
      <p:sp>
        <p:nvSpPr>
          <p:cNvPr id="4" name="Footer Placeholder 3">
            <a:extLst>
              <a:ext uri="{FF2B5EF4-FFF2-40B4-BE49-F238E27FC236}">
                <a16:creationId xmlns:a16="http://schemas.microsoft.com/office/drawing/2014/main" id="{8A17D7D5-B496-C980-0A74-D57D72775CB8}"/>
              </a:ext>
            </a:extLst>
          </p:cNvPr>
          <p:cNvSpPr>
            <a:spLocks noGrp="1"/>
          </p:cNvSpPr>
          <p:nvPr>
            <p:ph type="ftr" sz="quarter" idx="11"/>
          </p:nvPr>
        </p:nvSpPr>
        <p:spPr/>
        <p:txBody>
          <a:bodyPr/>
          <a:lstStyle/>
          <a:p>
            <a:pPr rtl="0"/>
            <a:r>
              <a:rPr lang="en-GB" noProof="0"/>
              <a:t>EE675 - INTRODUCTION TO REINFORCEMENT LEARNING</a:t>
            </a:r>
          </a:p>
        </p:txBody>
      </p:sp>
      <p:sp>
        <p:nvSpPr>
          <p:cNvPr id="5" name="Slide Number Placeholder 4">
            <a:extLst>
              <a:ext uri="{FF2B5EF4-FFF2-40B4-BE49-F238E27FC236}">
                <a16:creationId xmlns:a16="http://schemas.microsoft.com/office/drawing/2014/main" id="{49324CA1-C13E-091F-3BD6-8508554DFF23}"/>
              </a:ext>
            </a:extLst>
          </p:cNvPr>
          <p:cNvSpPr>
            <a:spLocks noGrp="1"/>
          </p:cNvSpPr>
          <p:nvPr>
            <p:ph type="sldNum" sz="quarter" idx="12"/>
          </p:nvPr>
        </p:nvSpPr>
        <p:spPr/>
        <p:txBody>
          <a:bodyPr/>
          <a:lstStyle/>
          <a:p>
            <a:pPr rtl="0"/>
            <a:r>
              <a:rPr lang="en-GB"/>
              <a:t>6</a:t>
            </a:r>
            <a:endParaRPr lang="en-GB" noProof="0"/>
          </a:p>
        </p:txBody>
      </p:sp>
    </p:spTree>
    <p:extLst>
      <p:ext uri="{BB962C8B-B14F-4D97-AF65-F5344CB8AC3E}">
        <p14:creationId xmlns:p14="http://schemas.microsoft.com/office/powerpoint/2010/main" val="3291103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EA398-5691-664B-9749-075F36B9739F}"/>
              </a:ext>
            </a:extLst>
          </p:cNvPr>
          <p:cNvSpPr>
            <a:spLocks noGrp="1"/>
          </p:cNvSpPr>
          <p:nvPr>
            <p:ph type="title"/>
          </p:nvPr>
        </p:nvSpPr>
        <p:spPr>
          <a:xfrm>
            <a:off x="989854" y="1240368"/>
            <a:ext cx="8761413" cy="706964"/>
          </a:xfrm>
        </p:spPr>
        <p:txBody>
          <a:bodyPr/>
          <a:lstStyle/>
          <a:p>
            <a:r>
              <a:rPr lang="en-GB" sz="3200">
                <a:ea typeface="+mj-lt"/>
                <a:cs typeface="+mj-lt"/>
              </a:rPr>
              <a:t>COST-AWARE CASCADING BANDIT</a:t>
            </a:r>
            <a:endParaRPr lang="en-GB" sz="3200">
              <a:solidFill>
                <a:srgbClr val="000000"/>
              </a:solidFill>
              <a:ea typeface="+mj-lt"/>
              <a:cs typeface="+mj-lt"/>
            </a:endParaRPr>
          </a:p>
          <a:p>
            <a:endParaRPr lang="en-GB"/>
          </a:p>
        </p:txBody>
      </p:sp>
      <p:sp>
        <p:nvSpPr>
          <p:cNvPr id="3" name="Content Placeholder 2">
            <a:extLst>
              <a:ext uri="{FF2B5EF4-FFF2-40B4-BE49-F238E27FC236}">
                <a16:creationId xmlns:a16="http://schemas.microsoft.com/office/drawing/2014/main" id="{7A1E556A-D859-9D20-3997-81012312D720}"/>
              </a:ext>
            </a:extLst>
          </p:cNvPr>
          <p:cNvSpPr>
            <a:spLocks noGrp="1"/>
          </p:cNvSpPr>
          <p:nvPr>
            <p:ph idx="1"/>
          </p:nvPr>
        </p:nvSpPr>
        <p:spPr>
          <a:xfrm>
            <a:off x="819158" y="2467890"/>
            <a:ext cx="10825206" cy="4049146"/>
          </a:xfrm>
        </p:spPr>
        <p:txBody>
          <a:bodyPr vert="horz" lIns="91440" tIns="45720" rIns="91440" bIns="45720" rtlCol="0" anchor="t">
            <a:noAutofit/>
          </a:bodyPr>
          <a:lstStyle/>
          <a:p>
            <a:pPr marL="0" indent="0">
              <a:lnSpc>
                <a:spcPct val="150000"/>
              </a:lnSpc>
              <a:spcBef>
                <a:spcPts val="0"/>
              </a:spcBef>
              <a:buNone/>
            </a:pPr>
            <a:r>
              <a:rPr lang="en-GB" sz="1600" b="1">
                <a:latin typeface="Century Gothic"/>
              </a:rPr>
              <a:t>2.</a:t>
            </a:r>
            <a:r>
              <a:rPr lang="en-GB" sz="1600">
                <a:latin typeface="Century Gothic"/>
              </a:rPr>
              <a:t>  </a:t>
            </a:r>
            <a:r>
              <a:rPr lang="en-GB" sz="1600" b="1">
                <a:latin typeface="Century Gothic"/>
              </a:rPr>
              <a:t>Cascading Effect</a:t>
            </a:r>
            <a:r>
              <a:rPr lang="en-GB" sz="1600">
                <a:latin typeface="Century Gothic"/>
              </a:rPr>
              <a:t>: The decision to proceed to the next stage depends on the outcome of the previous stage. If the reward obtained at a stage is below a certain threshold or the cost is too high, the decision-maker may decide to stop and not proceed to the next stage.</a:t>
            </a:r>
            <a:endParaRPr lang="en-US" sz="1600">
              <a:solidFill>
                <a:srgbClr val="000000"/>
              </a:solidFill>
              <a:latin typeface="Century Gothic"/>
            </a:endParaRPr>
          </a:p>
          <a:p>
            <a:pPr>
              <a:lnSpc>
                <a:spcPct val="150000"/>
              </a:lnSpc>
              <a:spcBef>
                <a:spcPts val="0"/>
              </a:spcBef>
            </a:pPr>
            <a:r>
              <a:rPr lang="en-GB" sz="1600">
                <a:latin typeface="Century Gothic"/>
              </a:rPr>
              <a:t>The challenge in cost-aware cascading bandits lies in balancing the trade-off between </a:t>
            </a:r>
            <a:r>
              <a:rPr lang="en-GB" sz="1600" b="1">
                <a:latin typeface="Century Gothic"/>
              </a:rPr>
              <a:t>maximizing rewards</a:t>
            </a:r>
            <a:r>
              <a:rPr lang="en-GB" sz="1600">
                <a:latin typeface="Century Gothic"/>
              </a:rPr>
              <a:t> and </a:t>
            </a:r>
            <a:r>
              <a:rPr lang="en-GB" sz="1600" b="1">
                <a:latin typeface="Century Gothic"/>
              </a:rPr>
              <a:t>minimizing costs</a:t>
            </a:r>
            <a:r>
              <a:rPr lang="en-GB" sz="1600">
                <a:latin typeface="Century Gothic"/>
              </a:rPr>
              <a:t> over multiple stages. Traditional bandit algorithms need to be adapted or extended to handle this additional complexity.</a:t>
            </a:r>
            <a:endParaRPr lang="en-GB" sz="1600">
              <a:solidFill>
                <a:srgbClr val="000000"/>
              </a:solidFill>
              <a:latin typeface="Century Gothic"/>
            </a:endParaRPr>
          </a:p>
          <a:p>
            <a:pPr>
              <a:lnSpc>
                <a:spcPct val="150000"/>
              </a:lnSpc>
              <a:spcBef>
                <a:spcPts val="0"/>
              </a:spcBef>
            </a:pPr>
            <a:r>
              <a:rPr lang="en-GB" sz="1600">
                <a:latin typeface="Century Gothic"/>
              </a:rPr>
              <a:t>Applications of cost-aware cascading bandits can be found in various domains such as </a:t>
            </a:r>
            <a:r>
              <a:rPr lang="en-GB" sz="1600" b="1">
                <a:latin typeface="Century Gothic"/>
              </a:rPr>
              <a:t>online advertising</a:t>
            </a:r>
            <a:r>
              <a:rPr lang="en-GB" sz="1600">
                <a:latin typeface="Century Gothic"/>
              </a:rPr>
              <a:t>, </a:t>
            </a:r>
            <a:r>
              <a:rPr lang="en-GB" sz="1600" b="1">
                <a:latin typeface="Century Gothic"/>
              </a:rPr>
              <a:t>recommendation systems</a:t>
            </a:r>
            <a:r>
              <a:rPr lang="en-GB" sz="1600">
                <a:latin typeface="Century Gothic"/>
              </a:rPr>
              <a:t>, and </a:t>
            </a:r>
            <a:r>
              <a:rPr lang="en-GB" sz="1600" b="1">
                <a:latin typeface="Century Gothic"/>
              </a:rPr>
              <a:t>healthcare</a:t>
            </a:r>
            <a:r>
              <a:rPr lang="en-GB" sz="1600">
                <a:latin typeface="Century Gothic"/>
              </a:rPr>
              <a:t>, where decisions need to be made considering both rewards (e.g., user engagement, revenue) and costs (e.g., click-through rates, operational costs).</a:t>
            </a:r>
            <a:endParaRPr lang="en-GB" sz="1600">
              <a:solidFill>
                <a:srgbClr val="000000"/>
              </a:solidFill>
              <a:latin typeface="Century Gothic"/>
            </a:endParaRPr>
          </a:p>
          <a:p>
            <a:pPr>
              <a:lnSpc>
                <a:spcPct val="150000"/>
              </a:lnSpc>
              <a:spcBef>
                <a:spcPts val="0"/>
              </a:spcBef>
            </a:pPr>
            <a:endParaRPr lang="en-GB" sz="1600">
              <a:solidFill>
                <a:srgbClr val="000000"/>
              </a:solidFill>
              <a:latin typeface="Bookman Old Style"/>
            </a:endParaRPr>
          </a:p>
          <a:p>
            <a:pPr>
              <a:lnSpc>
                <a:spcPct val="150000"/>
              </a:lnSpc>
            </a:pPr>
            <a:endParaRPr lang="en-GB" sz="1600"/>
          </a:p>
        </p:txBody>
      </p:sp>
      <p:sp>
        <p:nvSpPr>
          <p:cNvPr id="4" name="Footer Placeholder 3">
            <a:extLst>
              <a:ext uri="{FF2B5EF4-FFF2-40B4-BE49-F238E27FC236}">
                <a16:creationId xmlns:a16="http://schemas.microsoft.com/office/drawing/2014/main" id="{8A17D7D5-B496-C980-0A74-D57D72775CB8}"/>
              </a:ext>
            </a:extLst>
          </p:cNvPr>
          <p:cNvSpPr>
            <a:spLocks noGrp="1"/>
          </p:cNvSpPr>
          <p:nvPr>
            <p:ph type="ftr" sz="quarter" idx="11"/>
          </p:nvPr>
        </p:nvSpPr>
        <p:spPr/>
        <p:txBody>
          <a:bodyPr/>
          <a:lstStyle/>
          <a:p>
            <a:pPr rtl="0"/>
            <a:r>
              <a:rPr lang="en-GB" noProof="0"/>
              <a:t>EE675 - INTRODUCTION TO REINFORCEMENT LEARNING</a:t>
            </a:r>
          </a:p>
        </p:txBody>
      </p:sp>
      <p:sp>
        <p:nvSpPr>
          <p:cNvPr id="5" name="Slide Number Placeholder 4">
            <a:extLst>
              <a:ext uri="{FF2B5EF4-FFF2-40B4-BE49-F238E27FC236}">
                <a16:creationId xmlns:a16="http://schemas.microsoft.com/office/drawing/2014/main" id="{49324CA1-C13E-091F-3BD6-8508554DFF23}"/>
              </a:ext>
            </a:extLst>
          </p:cNvPr>
          <p:cNvSpPr>
            <a:spLocks noGrp="1"/>
          </p:cNvSpPr>
          <p:nvPr>
            <p:ph type="sldNum" sz="quarter" idx="12"/>
          </p:nvPr>
        </p:nvSpPr>
        <p:spPr/>
        <p:txBody>
          <a:bodyPr/>
          <a:lstStyle/>
          <a:p>
            <a:pPr rtl="0"/>
            <a:r>
              <a:rPr lang="en-GB"/>
              <a:t>7</a:t>
            </a:r>
            <a:endParaRPr lang="en-GB" noProof="0"/>
          </a:p>
        </p:txBody>
      </p:sp>
    </p:spTree>
    <p:extLst>
      <p:ext uri="{BB962C8B-B14F-4D97-AF65-F5344CB8AC3E}">
        <p14:creationId xmlns:p14="http://schemas.microsoft.com/office/powerpoint/2010/main" val="3361311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EA398-5691-664B-9749-075F36B9739F}"/>
              </a:ext>
            </a:extLst>
          </p:cNvPr>
          <p:cNvSpPr>
            <a:spLocks noGrp="1"/>
          </p:cNvSpPr>
          <p:nvPr>
            <p:ph type="title"/>
          </p:nvPr>
        </p:nvSpPr>
        <p:spPr>
          <a:xfrm>
            <a:off x="1016330" y="1073761"/>
            <a:ext cx="8761413" cy="706964"/>
          </a:xfrm>
        </p:spPr>
        <p:txBody>
          <a:bodyPr/>
          <a:lstStyle/>
          <a:p>
            <a:r>
              <a:rPr lang="en-GB" sz="3200">
                <a:ea typeface="+mj-lt"/>
                <a:cs typeface="+mj-lt"/>
              </a:rPr>
              <a:t>COST-AWARE CASCADING BANDIT</a:t>
            </a:r>
            <a:endParaRPr lang="en-GB" sz="3200">
              <a:solidFill>
                <a:srgbClr val="000000"/>
              </a:solidFill>
              <a:ea typeface="+mj-lt"/>
              <a:cs typeface="+mj-lt"/>
            </a:endParaRPr>
          </a:p>
          <a:p>
            <a:endParaRPr lang="en-GB" sz="3200"/>
          </a:p>
        </p:txBody>
      </p:sp>
      <p:sp>
        <p:nvSpPr>
          <p:cNvPr id="3" name="Content Placeholder 2">
            <a:extLst>
              <a:ext uri="{FF2B5EF4-FFF2-40B4-BE49-F238E27FC236}">
                <a16:creationId xmlns:a16="http://schemas.microsoft.com/office/drawing/2014/main" id="{7A1E556A-D859-9D20-3997-81012312D720}"/>
              </a:ext>
            </a:extLst>
          </p:cNvPr>
          <p:cNvSpPr>
            <a:spLocks noGrp="1"/>
          </p:cNvSpPr>
          <p:nvPr>
            <p:ph idx="1"/>
          </p:nvPr>
        </p:nvSpPr>
        <p:spPr>
          <a:xfrm>
            <a:off x="869608" y="2436813"/>
            <a:ext cx="10209499" cy="3582987"/>
          </a:xfrm>
        </p:spPr>
        <p:txBody>
          <a:bodyPr vert="horz" lIns="91440" tIns="45720" rIns="91440" bIns="45720" rtlCol="0" anchor="t">
            <a:normAutofit lnSpcReduction="10000"/>
          </a:bodyPr>
          <a:lstStyle/>
          <a:p>
            <a:pPr marL="0" indent="0">
              <a:buNone/>
            </a:pPr>
            <a:r>
              <a:rPr lang="en-GB" b="1">
                <a:ea typeface="+mn-lt"/>
                <a:cs typeface="+mn-lt"/>
              </a:rPr>
              <a:t>      </a:t>
            </a:r>
            <a:r>
              <a:rPr lang="en-GB" sz="2400" b="1">
                <a:ea typeface="+mn-lt"/>
                <a:cs typeface="+mn-lt"/>
              </a:rPr>
              <a:t>PROBLEM SETUP</a:t>
            </a:r>
            <a:endParaRPr lang="en-GB" sz="2400" b="1" i="1" u="sng">
              <a:ea typeface="+mn-lt"/>
              <a:cs typeface="+mn-lt"/>
            </a:endParaRPr>
          </a:p>
          <a:p>
            <a:pPr>
              <a:buFont typeface="Wingdings 3"/>
              <a:buChar char=""/>
            </a:pPr>
            <a:r>
              <a:rPr lang="en-GB" sz="1600" b="1">
                <a:ea typeface="+mn-lt"/>
                <a:cs typeface="+mn-lt"/>
              </a:rPr>
              <a:t>Arm Set: </a:t>
            </a:r>
            <a:r>
              <a:rPr lang="en-GB" sz="1600">
                <a:solidFill>
                  <a:srgbClr val="0D0D0D"/>
                </a:solidFill>
                <a:ea typeface="+mn-lt"/>
                <a:cs typeface="+mn-lt"/>
              </a:rPr>
              <a:t>Consider a set of </a:t>
            </a:r>
            <a:r>
              <a:rPr lang="en-GB" sz="1600" i="1">
                <a:solidFill>
                  <a:srgbClr val="0D0D0D"/>
                </a:solidFill>
                <a:ea typeface="+mn-lt"/>
                <a:cs typeface="+mn-lt"/>
              </a:rPr>
              <a:t>K</a:t>
            </a:r>
            <a:r>
              <a:rPr lang="en-GB" sz="1600">
                <a:solidFill>
                  <a:srgbClr val="0D0D0D"/>
                </a:solidFill>
                <a:ea typeface="+mn-lt"/>
                <a:cs typeface="+mn-lt"/>
              </a:rPr>
              <a:t> items (arms) denoted as [K] = {1, 2, ..., K}.</a:t>
            </a:r>
            <a:endParaRPr lang="en-GB" sz="1600"/>
          </a:p>
          <a:p>
            <a:r>
              <a:rPr lang="en-GB" sz="1600" b="1">
                <a:ea typeface="+mn-lt"/>
                <a:cs typeface="+mn-lt"/>
              </a:rPr>
              <a:t>Item States:  </a:t>
            </a:r>
            <a:r>
              <a:rPr lang="en-GB" sz="1600">
                <a:solidFill>
                  <a:srgbClr val="0D0D0D"/>
                </a:solidFill>
                <a:ea typeface="+mn-lt"/>
                <a:cs typeface="+mn-lt"/>
              </a:rPr>
              <a:t>Each item </a:t>
            </a:r>
            <a:r>
              <a:rPr lang="en-GB" sz="1600" i="1" err="1">
                <a:solidFill>
                  <a:srgbClr val="0D0D0D"/>
                </a:solidFill>
                <a:ea typeface="+mn-lt"/>
                <a:cs typeface="+mn-lt"/>
              </a:rPr>
              <a:t>i</a:t>
            </a:r>
            <a:r>
              <a:rPr lang="en-GB" sz="1600">
                <a:solidFill>
                  <a:srgbClr val="0D0D0D"/>
                </a:solidFill>
                <a:ea typeface="+mn-lt"/>
                <a:cs typeface="+mn-lt"/>
              </a:rPr>
              <a:t> ∈ [K] has two states: 0 and 1.States evolve based on an </a:t>
            </a:r>
            <a:r>
              <a:rPr lang="en-GB" sz="1600" err="1">
                <a:solidFill>
                  <a:srgbClr val="0D0D0D"/>
                </a:solidFill>
                <a:ea typeface="+mn-lt"/>
                <a:cs typeface="+mn-lt"/>
              </a:rPr>
              <a:t>i.i.d.</a:t>
            </a:r>
            <a:r>
              <a:rPr lang="en-GB" sz="1600">
                <a:solidFill>
                  <a:srgbClr val="0D0D0D"/>
                </a:solidFill>
                <a:ea typeface="+mn-lt"/>
                <a:cs typeface="+mn-lt"/>
              </a:rPr>
              <a:t> Bernoulli random variable.</a:t>
            </a:r>
            <a:endParaRPr lang="en-GB" sz="1600"/>
          </a:p>
          <a:p>
            <a:r>
              <a:rPr lang="en-GB" sz="1600" b="1">
                <a:ea typeface="+mn-lt"/>
                <a:cs typeface="+mn-lt"/>
              </a:rPr>
              <a:t>Learning Agent Action: </a:t>
            </a:r>
            <a:r>
              <a:rPr lang="en-GB" sz="1600">
                <a:solidFill>
                  <a:srgbClr val="0D0D0D"/>
                </a:solidFill>
                <a:ea typeface="+mn-lt"/>
                <a:cs typeface="+mn-lt"/>
              </a:rPr>
              <a:t>Chooses an ordered list of items in each step. Examines items sequentially until a stopping condition is met.</a:t>
            </a:r>
            <a:endParaRPr lang="en-GB" sz="1600"/>
          </a:p>
          <a:p>
            <a:r>
              <a:rPr lang="en-GB" sz="1600" b="1">
                <a:ea typeface="+mn-lt"/>
                <a:cs typeface="+mn-lt"/>
              </a:rPr>
              <a:t>Reward Mechanism:</a:t>
            </a:r>
            <a:r>
              <a:rPr lang="en-GB" sz="1600" b="1">
                <a:solidFill>
                  <a:srgbClr val="404040"/>
                </a:solidFill>
                <a:ea typeface="+mn-lt"/>
                <a:cs typeface="+mn-lt"/>
              </a:rPr>
              <a:t> </a:t>
            </a:r>
            <a:r>
              <a:rPr lang="en-GB" sz="1600">
                <a:solidFill>
                  <a:srgbClr val="0D0D0D"/>
                </a:solidFill>
                <a:ea typeface="+mn-lt"/>
                <a:cs typeface="+mn-lt"/>
              </a:rPr>
              <a:t>Receives a reward of one if any examined item has state 1.  Otherwise, the reward is zero.</a:t>
            </a:r>
            <a:endParaRPr lang="en-GB" sz="1600"/>
          </a:p>
          <a:p>
            <a:r>
              <a:rPr lang="en-GB" sz="1600" b="1">
                <a:ea typeface="+mn-lt"/>
                <a:cs typeface="+mn-lt"/>
              </a:rPr>
              <a:t>Cost Association:</a:t>
            </a:r>
            <a:r>
              <a:rPr lang="en-GB" sz="1600" b="1">
                <a:solidFill>
                  <a:srgbClr val="404040"/>
                </a:solidFill>
                <a:ea typeface="+mn-lt"/>
                <a:cs typeface="+mn-lt"/>
              </a:rPr>
              <a:t> </a:t>
            </a:r>
            <a:r>
              <a:rPr lang="en-GB" sz="1600">
                <a:solidFill>
                  <a:srgbClr val="0D0D0D"/>
                </a:solidFill>
                <a:ea typeface="+mn-lt"/>
                <a:cs typeface="+mn-lt"/>
              </a:rPr>
              <a:t>Each item examination incurs a random cost.</a:t>
            </a:r>
            <a:endParaRPr lang="en-GB" sz="1600"/>
          </a:p>
          <a:p>
            <a:r>
              <a:rPr lang="en-GB" sz="1600" b="1">
                <a:ea typeface="+mn-lt"/>
                <a:cs typeface="+mn-lt"/>
              </a:rPr>
              <a:t>Net Reward Function:</a:t>
            </a:r>
            <a:r>
              <a:rPr lang="en-GB" sz="1600" b="1">
                <a:solidFill>
                  <a:srgbClr val="404040"/>
                </a:solidFill>
                <a:ea typeface="+mn-lt"/>
                <a:cs typeface="+mn-lt"/>
              </a:rPr>
              <a:t> </a:t>
            </a:r>
            <a:r>
              <a:rPr lang="en-GB" sz="1600">
                <a:solidFill>
                  <a:srgbClr val="0D0D0D"/>
                </a:solidFill>
                <a:ea typeface="+mn-lt"/>
                <a:cs typeface="+mn-lt"/>
              </a:rPr>
              <a:t>Calculated as the reward obtained minus the total examination costs incurred before stopping</a:t>
            </a:r>
            <a:endParaRPr lang="en-GB" sz="1600"/>
          </a:p>
          <a:p>
            <a:endParaRPr lang="en-GB">
              <a:latin typeface="Arial"/>
              <a:cs typeface="Arial"/>
            </a:endParaRPr>
          </a:p>
          <a:p>
            <a:pPr>
              <a:lnSpc>
                <a:spcPct val="150000"/>
              </a:lnSpc>
              <a:spcBef>
                <a:spcPts val="0"/>
              </a:spcBef>
            </a:pPr>
            <a:endParaRPr lang="en-GB" sz="1600">
              <a:solidFill>
                <a:srgbClr val="404040"/>
              </a:solidFill>
              <a:latin typeface="Bookman Old Style"/>
            </a:endParaRPr>
          </a:p>
          <a:p>
            <a:pPr>
              <a:lnSpc>
                <a:spcPct val="150000"/>
              </a:lnSpc>
              <a:spcBef>
                <a:spcPts val="0"/>
              </a:spcBef>
            </a:pPr>
            <a:endParaRPr lang="en-GB" sz="1600">
              <a:solidFill>
                <a:srgbClr val="404040"/>
              </a:solidFill>
              <a:latin typeface="Bookman Old Style"/>
            </a:endParaRPr>
          </a:p>
          <a:p>
            <a:pPr>
              <a:lnSpc>
                <a:spcPct val="150000"/>
              </a:lnSpc>
              <a:spcBef>
                <a:spcPts val="0"/>
              </a:spcBef>
            </a:pPr>
            <a:endParaRPr lang="en-GB" sz="1600">
              <a:latin typeface="Bookman Old Style"/>
            </a:endParaRPr>
          </a:p>
          <a:p>
            <a:pPr>
              <a:lnSpc>
                <a:spcPct val="150000"/>
              </a:lnSpc>
              <a:spcBef>
                <a:spcPts val="0"/>
              </a:spcBef>
            </a:pPr>
            <a:endParaRPr lang="en-GB" sz="1600">
              <a:solidFill>
                <a:srgbClr val="404040"/>
              </a:solidFill>
              <a:latin typeface="Bookman Old Style"/>
            </a:endParaRPr>
          </a:p>
          <a:p>
            <a:pPr>
              <a:lnSpc>
                <a:spcPct val="150000"/>
              </a:lnSpc>
              <a:spcBef>
                <a:spcPts val="0"/>
              </a:spcBef>
            </a:pPr>
            <a:endParaRPr lang="en-GB" sz="1600">
              <a:latin typeface="Bookman Old Style"/>
            </a:endParaRPr>
          </a:p>
          <a:p>
            <a:pPr>
              <a:lnSpc>
                <a:spcPct val="150000"/>
              </a:lnSpc>
              <a:spcBef>
                <a:spcPts val="0"/>
              </a:spcBef>
            </a:pPr>
            <a:endParaRPr lang="en-GB" sz="1600">
              <a:solidFill>
                <a:srgbClr val="000000"/>
              </a:solidFill>
              <a:latin typeface="Bookman Old Style"/>
            </a:endParaRPr>
          </a:p>
          <a:p>
            <a:pPr>
              <a:lnSpc>
                <a:spcPct val="150000"/>
              </a:lnSpc>
            </a:pPr>
            <a:endParaRPr lang="en-GB"/>
          </a:p>
        </p:txBody>
      </p:sp>
      <p:sp>
        <p:nvSpPr>
          <p:cNvPr id="4" name="Footer Placeholder 3">
            <a:extLst>
              <a:ext uri="{FF2B5EF4-FFF2-40B4-BE49-F238E27FC236}">
                <a16:creationId xmlns:a16="http://schemas.microsoft.com/office/drawing/2014/main" id="{8A17D7D5-B496-C980-0A74-D57D72775CB8}"/>
              </a:ext>
            </a:extLst>
          </p:cNvPr>
          <p:cNvSpPr>
            <a:spLocks noGrp="1"/>
          </p:cNvSpPr>
          <p:nvPr>
            <p:ph type="ftr" sz="quarter" idx="11"/>
          </p:nvPr>
        </p:nvSpPr>
        <p:spPr/>
        <p:txBody>
          <a:bodyPr/>
          <a:lstStyle/>
          <a:p>
            <a:pPr rtl="0"/>
            <a:r>
              <a:rPr lang="en-GB" noProof="0"/>
              <a:t>EE675 - INTRODUCTION TO REINFORCEMENT LEARNING</a:t>
            </a:r>
          </a:p>
        </p:txBody>
      </p:sp>
      <p:sp>
        <p:nvSpPr>
          <p:cNvPr id="5" name="Slide Number Placeholder 4">
            <a:extLst>
              <a:ext uri="{FF2B5EF4-FFF2-40B4-BE49-F238E27FC236}">
                <a16:creationId xmlns:a16="http://schemas.microsoft.com/office/drawing/2014/main" id="{49324CA1-C13E-091F-3BD6-8508554DFF23}"/>
              </a:ext>
            </a:extLst>
          </p:cNvPr>
          <p:cNvSpPr>
            <a:spLocks noGrp="1"/>
          </p:cNvSpPr>
          <p:nvPr>
            <p:ph type="sldNum" sz="quarter" idx="12"/>
          </p:nvPr>
        </p:nvSpPr>
        <p:spPr/>
        <p:txBody>
          <a:bodyPr/>
          <a:lstStyle/>
          <a:p>
            <a:pPr rtl="0"/>
            <a:r>
              <a:rPr lang="en-GB"/>
              <a:t>8</a:t>
            </a:r>
            <a:endParaRPr lang="en-GB" noProof="0"/>
          </a:p>
        </p:txBody>
      </p:sp>
    </p:spTree>
    <p:extLst>
      <p:ext uri="{BB962C8B-B14F-4D97-AF65-F5344CB8AC3E}">
        <p14:creationId xmlns:p14="http://schemas.microsoft.com/office/powerpoint/2010/main" val="2605282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2C63E-E3F1-4DEF-23A9-3E1431EC2E0C}"/>
              </a:ext>
            </a:extLst>
          </p:cNvPr>
          <p:cNvSpPr>
            <a:spLocks noGrp="1"/>
          </p:cNvSpPr>
          <p:nvPr>
            <p:ph type="title"/>
          </p:nvPr>
        </p:nvSpPr>
        <p:spPr>
          <a:xfrm>
            <a:off x="1206614" y="857431"/>
            <a:ext cx="8761413" cy="706964"/>
          </a:xfrm>
        </p:spPr>
        <p:txBody>
          <a:bodyPr/>
          <a:lstStyle/>
          <a:p>
            <a:r>
              <a:rPr lang="en-US" sz="3200"/>
              <a:t>PROBLEM STATEMENT</a:t>
            </a:r>
          </a:p>
        </p:txBody>
      </p:sp>
      <p:sp>
        <p:nvSpPr>
          <p:cNvPr id="3" name="Content Placeholder 2">
            <a:extLst>
              <a:ext uri="{FF2B5EF4-FFF2-40B4-BE49-F238E27FC236}">
                <a16:creationId xmlns:a16="http://schemas.microsoft.com/office/drawing/2014/main" id="{91DB47AC-E2BE-0831-FD67-EE89CC9085F9}"/>
              </a:ext>
            </a:extLst>
          </p:cNvPr>
          <p:cNvSpPr>
            <a:spLocks noGrp="1"/>
          </p:cNvSpPr>
          <p:nvPr>
            <p:ph idx="1"/>
          </p:nvPr>
        </p:nvSpPr>
        <p:spPr>
          <a:xfrm>
            <a:off x="939054" y="2615123"/>
            <a:ext cx="10460514" cy="3772977"/>
          </a:xfrm>
        </p:spPr>
        <p:txBody>
          <a:bodyPr vert="horz" lIns="91440" tIns="45720" rIns="91440" bIns="45720" rtlCol="0" anchor="t">
            <a:normAutofit/>
          </a:bodyPr>
          <a:lstStyle/>
          <a:p>
            <a:r>
              <a:rPr lang="en-US"/>
              <a:t> Given the complexities arising from cost considerations, various algorithms have emerged to pinpoint the arm with the highest anticipated net reward efficiently. In this study, our focus shifts to determining the number of samples necessary for a specific algorithm tailored for the CACB problem. Grasping the sample requirements of this algorithm is pivotal in understanding its feasibility and adaptability in practical scenarios.</a:t>
            </a:r>
          </a:p>
          <a:p>
            <a:pPr marL="0" indent="0">
              <a:buNone/>
            </a:pPr>
            <a:endParaRPr lang="en-US"/>
          </a:p>
          <a:p>
            <a:r>
              <a:rPr lang="en-US"/>
              <a:t>Thus, the principal aim of this research is to ascertain the number of samples needed by the selected CACB algorithm to identify the best arm with high probability. Through this investigation, we aim to offer invaluable insights into its sampling requirements, facilitating its refinement and adaptation across a range of applications</a:t>
            </a:r>
            <a:r>
              <a:rPr lang="en-US">
                <a:solidFill>
                  <a:srgbClr val="0D0D0D"/>
                </a:solidFill>
                <a:ea typeface="+mn-lt"/>
                <a:cs typeface="+mn-lt"/>
              </a:rPr>
              <a:t>.</a:t>
            </a:r>
            <a:endParaRPr lang="en-US"/>
          </a:p>
          <a:p>
            <a:pPr>
              <a:buNone/>
            </a:pPr>
            <a:endParaRPr lang="en-US" sz="1200">
              <a:solidFill>
                <a:srgbClr val="0D0D0D"/>
              </a:solidFill>
              <a:latin typeface="Segoe UI"/>
              <a:cs typeface="Segoe UI"/>
            </a:endParaRPr>
          </a:p>
          <a:p>
            <a:pPr marL="0" indent="0">
              <a:buNone/>
            </a:pPr>
            <a:endParaRPr lang="en-US" sz="1200" b="1"/>
          </a:p>
          <a:p>
            <a:endParaRPr lang="en-US"/>
          </a:p>
        </p:txBody>
      </p:sp>
      <p:sp>
        <p:nvSpPr>
          <p:cNvPr id="4" name="Footer Placeholder 3">
            <a:extLst>
              <a:ext uri="{FF2B5EF4-FFF2-40B4-BE49-F238E27FC236}">
                <a16:creationId xmlns:a16="http://schemas.microsoft.com/office/drawing/2014/main" id="{75686B3F-BD75-C123-2723-356508C4335A}"/>
              </a:ext>
            </a:extLst>
          </p:cNvPr>
          <p:cNvSpPr>
            <a:spLocks noGrp="1"/>
          </p:cNvSpPr>
          <p:nvPr>
            <p:ph type="ftr" sz="quarter" idx="11"/>
          </p:nvPr>
        </p:nvSpPr>
        <p:spPr/>
        <p:txBody>
          <a:bodyPr/>
          <a:lstStyle/>
          <a:p>
            <a:pPr rtl="0"/>
            <a:r>
              <a:rPr lang="en-GB" noProof="0"/>
              <a:t>EE675 - INTRODUCTION TO REINFORCEMENT LEARNING</a:t>
            </a:r>
          </a:p>
        </p:txBody>
      </p:sp>
      <p:sp>
        <p:nvSpPr>
          <p:cNvPr id="5" name="Slide Number Placeholder 4">
            <a:extLst>
              <a:ext uri="{FF2B5EF4-FFF2-40B4-BE49-F238E27FC236}">
                <a16:creationId xmlns:a16="http://schemas.microsoft.com/office/drawing/2014/main" id="{F9807CB1-71FB-BD2B-C3B0-F26F78EE1C32}"/>
              </a:ext>
            </a:extLst>
          </p:cNvPr>
          <p:cNvSpPr>
            <a:spLocks noGrp="1"/>
          </p:cNvSpPr>
          <p:nvPr>
            <p:ph type="sldNum" sz="quarter" idx="12"/>
          </p:nvPr>
        </p:nvSpPr>
        <p:spPr/>
        <p:txBody>
          <a:bodyPr/>
          <a:lstStyle/>
          <a:p>
            <a:pPr rtl="0"/>
            <a:r>
              <a:rPr lang="en-GB"/>
              <a:t>9</a:t>
            </a:r>
            <a:endParaRPr lang="en-GB" noProof="0"/>
          </a:p>
        </p:txBody>
      </p:sp>
    </p:spTree>
    <p:extLst>
      <p:ext uri="{BB962C8B-B14F-4D97-AF65-F5344CB8AC3E}">
        <p14:creationId xmlns:p14="http://schemas.microsoft.com/office/powerpoint/2010/main" val="5318873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TF00001243</Template>
  <Application>Microsoft Office PowerPoint</Application>
  <PresentationFormat>Widescreen</PresentationFormat>
  <Slides>33</Slides>
  <Notes>1</Notes>
  <HiddenSlides>0</HiddenSlide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Ion Boardroom</vt:lpstr>
      <vt:lpstr>EE675: COURSE PROJECT COST-AWARE CASCADING BANDITS  Instructor : Prof. Subrahmanya Swamy Peruru</vt:lpstr>
      <vt:lpstr>What is the Cascading bandit problem?</vt:lpstr>
      <vt:lpstr>What is the Cascading bandit problem?</vt:lpstr>
      <vt:lpstr>What is the Cascading bandit problem?</vt:lpstr>
      <vt:lpstr>COST-AWARE CASCADING BANDITS</vt:lpstr>
      <vt:lpstr>COST-AWARE CASCADING BANDIT</vt:lpstr>
      <vt:lpstr>COST-AWARE CASCADING BANDIT </vt:lpstr>
      <vt:lpstr>COST-AWARE CASCADING BANDIT </vt:lpstr>
      <vt:lpstr>PROBLEM STATEMENT</vt:lpstr>
      <vt:lpstr>BASE RESEARCH PAPER: BEST ARM IDENTIFICATION IN CASCADING BANDITS</vt:lpstr>
      <vt:lpstr>Base Research Paper: Best Arm In Cascading Bandits</vt:lpstr>
      <vt:lpstr>Base Research Paper: Best Arm In Cascading Bandits</vt:lpstr>
      <vt:lpstr>Base Research Paper: Best Arm In Cascading Bandits</vt:lpstr>
      <vt:lpstr>Base Research Paper: Best Arm In Cascading Bandits</vt:lpstr>
      <vt:lpstr>Base Research Paper: Best Arm In Cascading Bandits</vt:lpstr>
      <vt:lpstr>Base Research Paper: Best Arm In Cascading Bandits</vt:lpstr>
      <vt:lpstr>Base Research Paper: Best Arm In Cascading Bandits</vt:lpstr>
      <vt:lpstr>OTHER RESEARCH PAPERS</vt:lpstr>
      <vt:lpstr>OTHER RESEARCH PAPERS</vt:lpstr>
      <vt:lpstr>OTHER RESEARCH PAPERS</vt:lpstr>
      <vt:lpstr>OTHER RESEARCH PAPERS</vt:lpstr>
      <vt:lpstr>OTHER RESEARCH PAPERS</vt:lpstr>
      <vt:lpstr>OTHER RESEARCH PAPERS</vt:lpstr>
      <vt:lpstr>OTHER RESEARCH PAPERS</vt:lpstr>
      <vt:lpstr>OTHER RESEARCH PAPERS</vt:lpstr>
      <vt:lpstr>OTHER RESEARCH PAPERS</vt:lpstr>
      <vt:lpstr>OTHER RESEARCH PAPERS</vt:lpstr>
      <vt:lpstr>OTHER RESEARCH PAPERS</vt:lpstr>
      <vt:lpstr>FUTURE PLANS</vt:lpstr>
      <vt:lpstr>FUTURE PLAN</vt:lpstr>
      <vt:lpstr>FUTURE PLAN </vt:lpstr>
      <vt:lpstr>FUTURE PLAN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2024-04-11T16:37:19Z</dcterms:created>
  <dcterms:modified xsi:type="dcterms:W3CDTF">2024-08-24T03:04:21Z</dcterms:modified>
</cp:coreProperties>
</file>