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3"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Title Text"/>
          <p:cNvSpPr txBox="1"/>
          <p:nvPr>
            <p:ph type="title"/>
          </p:nvPr>
        </p:nvSpPr>
        <p:spPr>
          <a:xfrm>
            <a:off x="1507067" y="2404534"/>
            <a:ext cx="7766937" cy="1646304"/>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70"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398"/>
            <a:ext cx="8596670" cy="1570965"/>
          </a:xfrm>
          <a:prstGeom prst="rect">
            <a:avLst/>
          </a:prstGeom>
        </p:spPr>
        <p:txBody>
          <a:bodyPr anchor="ctr"/>
          <a:lstStyle/>
          <a:p>
            <a:pPr/>
          </a:p>
        </p:txBody>
      </p:sp>
      <p:sp>
        <p:nvSpPr>
          <p:cNvPr id="126" name="TextBox 19"/>
          <p:cNvSpPr txBox="1"/>
          <p:nvPr/>
        </p:nvSpPr>
        <p:spPr>
          <a:xfrm>
            <a:off x="587588" y="469466"/>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70" cy="2595462"/>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6"/>
          </a:xfrm>
          <a:prstGeom prst="rect">
            <a:avLst/>
          </a:prstGeom>
        </p:spPr>
        <p:txBody>
          <a:bodyPr/>
          <a:lstStyle/>
          <a:p>
            <a:pPr/>
          </a:p>
        </p:txBody>
      </p:sp>
      <p:sp>
        <p:nvSpPr>
          <p:cNvPr id="147" name="TextBox 23"/>
          <p:cNvSpPr txBox="1"/>
          <p:nvPr/>
        </p:nvSpPr>
        <p:spPr>
          <a:xfrm>
            <a:off x="587588" y="469466"/>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6"/>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677332" y="2160589"/>
            <a:ext cx="8596671"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5"/>
            <a:ext cx="8596670" cy="1826583"/>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sz="quarter" idx="1"/>
          </p:nvPr>
        </p:nvSpPr>
        <p:spPr>
          <a:xfrm>
            <a:off x="677332" y="2160589"/>
            <a:ext cx="4184038"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20" cy="576264"/>
          </a:xfrm>
          <a:prstGeom prst="rect">
            <a:avLst/>
          </a:prstGeom>
        </p:spPr>
        <p:txBody>
          <a:bodyPr anchor="b"/>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2" y="1498603"/>
            <a:ext cx="3854531" cy="1278468"/>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59" y="514922"/>
            <a:ext cx="4513544" cy="5526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1"/>
          </a:xfrm>
          <a:prstGeom prst="rect">
            <a:avLst/>
          </a:prstGeom>
        </p:spPr>
        <p:txBody>
          <a:bodyPr/>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2" y="4800600"/>
            <a:ext cx="8596670"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2" y="609600"/>
            <a:ext cx="8596671" cy="3845718"/>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80"/>
              <a:ext cx="4763560"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8"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1"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Title Text"/>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1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507067" y="2404534"/>
            <a:ext cx="7766937" cy="1646304"/>
          </a:xfrm>
          <a:prstGeom prst="rect">
            <a:avLst/>
          </a:prstGeom>
        </p:spPr>
        <p:txBody>
          <a:bodyPr/>
          <a:lstStyle>
            <a:lvl1pPr>
              <a:defRPr sz="4800"/>
            </a:lvl1pPr>
          </a:lstStyle>
          <a:p>
            <a:pPr/>
            <a:r>
              <a:t>Pay slip generator using html,css and javascript</a:t>
            </a:r>
          </a:p>
        </p:txBody>
      </p:sp>
      <p:sp>
        <p:nvSpPr>
          <p:cNvPr id="169" name="Subtitle 2"/>
          <p:cNvSpPr txBox="1"/>
          <p:nvPr>
            <p:ph type="subTitle" sz="quarter" idx="1"/>
          </p:nvPr>
        </p:nvSpPr>
        <p:spPr>
          <a:xfrm>
            <a:off x="1507067" y="4050831"/>
            <a:ext cx="7766937" cy="1096901"/>
          </a:xfrm>
          <a:prstGeom prst="rect">
            <a:avLst/>
          </a:prstGeom>
        </p:spPr>
        <p:txBody>
          <a:bodyPr/>
          <a:lstStyle/>
          <a:p>
            <a:pPr defTabSz="438911">
              <a:spcBef>
                <a:spcPts val="900"/>
              </a:spcBef>
              <a:defRPr sz="1700"/>
            </a:pPr>
            <a:r>
              <a:t>Rohit K</a:t>
            </a:r>
          </a:p>
          <a:p>
            <a:pPr defTabSz="438911">
              <a:spcBef>
                <a:spcPts val="900"/>
              </a:spcBef>
              <a:defRPr sz="1700"/>
            </a:pPr>
            <a:r>
              <a:t>karpuramrohit@gmail.com</a:t>
            </a:r>
          </a:p>
          <a:p>
            <a:pPr defTabSz="438911">
              <a:spcBef>
                <a:spcPts val="900"/>
              </a:spcBef>
              <a:defRPr sz="1700"/>
            </a:pPr>
            <a:r>
              <a:t>3/4 IT B.tech,Andhra University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677333" y="609600"/>
            <a:ext cx="8596670" cy="1320800"/>
          </a:xfrm>
          <a:prstGeom prst="rect">
            <a:avLst/>
          </a:prstGeom>
        </p:spPr>
        <p:txBody>
          <a:bodyPr/>
          <a:lstStyle/>
          <a:p>
            <a:pPr/>
            <a:r>
              <a:t>PROJECT OVERVIEW</a:t>
            </a:r>
          </a:p>
        </p:txBody>
      </p:sp>
      <p:sp>
        <p:nvSpPr>
          <p:cNvPr id="172" name="Content Placeholder 2"/>
          <p:cNvSpPr txBox="1"/>
          <p:nvPr>
            <p:ph type="body" sz="half" idx="1"/>
          </p:nvPr>
        </p:nvSpPr>
        <p:spPr>
          <a:xfrm>
            <a:off x="677333" y="2160589"/>
            <a:ext cx="8596670" cy="3880773"/>
          </a:xfrm>
          <a:prstGeom prst="rect">
            <a:avLst/>
          </a:prstGeom>
        </p:spPr>
        <p:txBody>
          <a:bodyPr/>
          <a:lstStyle/>
          <a:p>
            <a:pPr/>
            <a:r>
              <a:t>INTERNSHIP ROLE:INTERN AT SYMBIOSIS TECHNOLOGIES</a:t>
            </a:r>
          </a:p>
          <a:p>
            <a:pPr/>
            <a:r>
              <a:t>PROJECT DURATION:MAY-JUN,24</a:t>
            </a:r>
          </a:p>
          <a:p>
            <a:pPr/>
            <a:r>
              <a:t>OBJECTIVE:TO CREATE A WEBSITE THAT AUTOMATES THE PAYSLIP GENERATION WITH THE HELP OF EMPLOYEE NUMBER</a:t>
            </a:r>
          </a:p>
          <a:p>
            <a:pPr/>
            <a:r>
              <a:t>TOOLS USED:</a:t>
            </a:r>
          </a:p>
          <a:p>
            <a:pPr/>
            <a:r>
              <a:t>HTML</a:t>
            </a:r>
          </a:p>
          <a:p>
            <a:pPr/>
            <a:r>
              <a:t>CSS</a:t>
            </a:r>
          </a:p>
          <a:p>
            <a:pPr/>
            <a:r>
              <a:t>JAVASCRIPT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77333" y="609600"/>
            <a:ext cx="8596670" cy="1320800"/>
          </a:xfrm>
          <a:prstGeom prst="rect">
            <a:avLst/>
          </a:prstGeom>
        </p:spPr>
        <p:txBody>
          <a:bodyPr/>
          <a:lstStyle/>
          <a:p>
            <a:pPr/>
            <a:r>
              <a:t>IMPORTANCE OF HTML</a:t>
            </a:r>
          </a:p>
        </p:txBody>
      </p:sp>
      <p:sp>
        <p:nvSpPr>
          <p:cNvPr id="175" name="Rectangle 1"/>
          <p:cNvSpPr txBox="1"/>
          <p:nvPr>
            <p:ph type="body" idx="1"/>
          </p:nvPr>
        </p:nvSpPr>
        <p:spPr>
          <a:xfrm>
            <a:off x="838200" y="1692968"/>
            <a:ext cx="10893357" cy="4616649"/>
          </a:xfrm>
          <a:prstGeom prst="rect">
            <a:avLst/>
          </a:prstGeom>
        </p:spPr>
        <p:txBody>
          <a:bodyPr anchor="ctr"/>
          <a:lstStyle/>
          <a:p>
            <a:pPr marL="0" indent="0" defTabSz="914400">
              <a:spcBef>
                <a:spcPts val="0"/>
              </a:spcBef>
              <a:buSzTx/>
              <a:buNone/>
              <a:defRPr>
                <a:solidFill>
                  <a:srgbClr val="000000"/>
                </a:solidFill>
                <a:latin typeface="Arial"/>
                <a:ea typeface="Arial"/>
                <a:cs typeface="Arial"/>
                <a:sym typeface="Arial"/>
              </a:defRPr>
            </a:pPr>
            <a:r>
              <a:t>HTML (Hypertext Markup Language) is the standard language used to create and </a:t>
            </a:r>
          </a:p>
          <a:p>
            <a:pPr marL="0" indent="0" defTabSz="914400">
              <a:spcBef>
                <a:spcPts val="0"/>
              </a:spcBef>
              <a:buSzTx/>
              <a:buNone/>
              <a:defRPr>
                <a:solidFill>
                  <a:srgbClr val="000000"/>
                </a:solidFill>
                <a:latin typeface="Arial"/>
                <a:ea typeface="Arial"/>
                <a:cs typeface="Arial"/>
                <a:sym typeface="Arial"/>
              </a:defRPr>
            </a:pPr>
            <a:r>
              <a:t>structure content on the web. Here are some key reasons why HTML is important:</a:t>
            </a:r>
            <a:endParaRPr b="1" sz="900"/>
          </a:p>
          <a:p>
            <a:pPr marL="0" indent="0" defTabSz="914400">
              <a:spcBef>
                <a:spcPts val="0"/>
              </a:spcBef>
              <a:buSzTx/>
              <a:buNone/>
              <a:defRPr b="1" sz="1200">
                <a:solidFill>
                  <a:srgbClr val="000000"/>
                </a:solidFill>
                <a:latin typeface="Arial"/>
                <a:ea typeface="Arial"/>
                <a:cs typeface="Arial"/>
                <a:sym typeface="Arial"/>
              </a:defRPr>
            </a:pPr>
            <a:r>
              <a:t>1. Foundation of Web Pages</a:t>
            </a:r>
          </a:p>
          <a:p>
            <a:pPr marL="0" indent="0" defTabSz="914400">
              <a:spcBef>
                <a:spcPts val="0"/>
              </a:spcBef>
              <a:buClrTx/>
              <a:buSzPct val="100000"/>
              <a:buFontTx/>
              <a:buChar char="•"/>
              <a:defRPr sz="1200">
                <a:solidFill>
                  <a:srgbClr val="000000"/>
                </a:solidFill>
                <a:latin typeface="Arial"/>
                <a:ea typeface="Arial"/>
                <a:cs typeface="Arial"/>
                <a:sym typeface="Arial"/>
              </a:defRPr>
            </a:pPr>
            <a:r>
              <a:t>HTML provides the basic structure of web pages, allowing text, images, videos, and other content to be displayed in browsers. Without HTML, there would be no standardized way to create web pages.</a:t>
            </a:r>
          </a:p>
          <a:p>
            <a:pPr marL="0" indent="0" defTabSz="914400">
              <a:spcBef>
                <a:spcPts val="0"/>
              </a:spcBef>
              <a:buSzTx/>
              <a:buNone/>
              <a:defRPr b="1" sz="1200">
                <a:solidFill>
                  <a:srgbClr val="000000"/>
                </a:solidFill>
                <a:latin typeface="Arial"/>
                <a:ea typeface="Arial"/>
                <a:cs typeface="Arial"/>
                <a:sym typeface="Arial"/>
              </a:defRPr>
            </a:pPr>
          </a:p>
          <a:p>
            <a:pPr marL="0" indent="0" defTabSz="914400">
              <a:spcBef>
                <a:spcPts val="0"/>
              </a:spcBef>
              <a:buSzTx/>
              <a:buNone/>
              <a:defRPr b="1" sz="1200">
                <a:solidFill>
                  <a:srgbClr val="000000"/>
                </a:solidFill>
                <a:latin typeface="Arial"/>
                <a:ea typeface="Arial"/>
                <a:cs typeface="Arial"/>
                <a:sym typeface="Arial"/>
              </a:defRPr>
            </a:pPr>
            <a:r>
              <a:t>2. Semantics and Accessibility</a:t>
            </a:r>
          </a:p>
          <a:p>
            <a:pPr marL="0" indent="0" defTabSz="914400">
              <a:spcBef>
                <a:spcPts val="0"/>
              </a:spcBef>
              <a:buClrTx/>
              <a:buSzPct val="100000"/>
              <a:buFontTx/>
              <a:buChar char="•"/>
              <a:defRPr sz="1200">
                <a:solidFill>
                  <a:srgbClr val="000000"/>
                </a:solidFill>
                <a:latin typeface="Arial"/>
                <a:ea typeface="Arial"/>
                <a:cs typeface="Arial"/>
                <a:sym typeface="Arial"/>
              </a:defRPr>
            </a:pPr>
            <a:r>
              <a:t>HTML uses semantic elements (like </a:t>
            </a:r>
            <a:r>
              <a:rPr>
                <a:latin typeface="Arial Unicode MS"/>
                <a:ea typeface="Arial Unicode MS"/>
                <a:cs typeface="Arial Unicode MS"/>
                <a:sym typeface="Arial Unicode MS"/>
              </a:rPr>
              <a:t>&lt;header&gt;</a:t>
            </a:r>
            <a:r>
              <a:rPr>
                <a:latin typeface="+mj-lt"/>
                <a:ea typeface="+mj-ea"/>
                <a:cs typeface="+mj-cs"/>
                <a:sym typeface="Trebuchet MS"/>
              </a:rPr>
              <a:t>, </a:t>
            </a:r>
            <a:r>
              <a:rPr>
                <a:latin typeface="Arial Unicode MS"/>
                <a:ea typeface="Arial Unicode MS"/>
                <a:cs typeface="Arial Unicode MS"/>
                <a:sym typeface="Arial Unicode MS"/>
              </a:rPr>
              <a:t>&lt;footer&gt;</a:t>
            </a:r>
            <a:r>
              <a:rPr>
                <a:latin typeface="+mj-lt"/>
                <a:ea typeface="+mj-ea"/>
                <a:cs typeface="+mj-cs"/>
                <a:sym typeface="Trebuchet MS"/>
              </a:rPr>
              <a:t>, </a:t>
            </a:r>
            <a:r>
              <a:rPr>
                <a:latin typeface="Arial Unicode MS"/>
                <a:ea typeface="Arial Unicode MS"/>
                <a:cs typeface="Arial Unicode MS"/>
                <a:sym typeface="Arial Unicode MS"/>
              </a:rPr>
              <a:t>&lt;article&gt;</a:t>
            </a:r>
            <a:r>
              <a:rPr>
                <a:latin typeface="+mj-lt"/>
                <a:ea typeface="+mj-ea"/>
                <a:cs typeface="+mj-cs"/>
                <a:sym typeface="Trebuchet MS"/>
              </a:rPr>
              <a:t>, etc.) to give meaning to web content. This helps search engines and assistive technologies (like screen readers) understand and interpret the content better, improving SEO and accessibility.</a:t>
            </a:r>
          </a:p>
          <a:p>
            <a:pPr marL="0" indent="0" defTabSz="914400">
              <a:spcBef>
                <a:spcPts val="0"/>
              </a:spcBef>
              <a:buSzTx/>
              <a:buNone/>
              <a:defRPr b="1" sz="1200">
                <a:solidFill>
                  <a:srgbClr val="000000"/>
                </a:solidFill>
                <a:latin typeface="Arial"/>
                <a:ea typeface="Arial"/>
                <a:cs typeface="Arial"/>
                <a:sym typeface="Arial"/>
              </a:defRPr>
            </a:pPr>
          </a:p>
          <a:p>
            <a:pPr marL="0" indent="0" defTabSz="914400">
              <a:spcBef>
                <a:spcPts val="0"/>
              </a:spcBef>
              <a:buSzTx/>
              <a:buNone/>
              <a:defRPr b="1" sz="1200">
                <a:solidFill>
                  <a:srgbClr val="000000"/>
                </a:solidFill>
                <a:latin typeface="Arial"/>
                <a:ea typeface="Arial"/>
                <a:cs typeface="Arial"/>
                <a:sym typeface="Arial"/>
              </a:defRPr>
            </a:pPr>
            <a:r>
              <a:t>3. Interactivity with CSS and JavaScript</a:t>
            </a:r>
          </a:p>
          <a:p>
            <a:pPr marL="0" indent="0" defTabSz="914400">
              <a:spcBef>
                <a:spcPts val="0"/>
              </a:spcBef>
              <a:buClrTx/>
              <a:buSzPct val="100000"/>
              <a:buFontTx/>
              <a:buChar char="•"/>
              <a:defRPr sz="1200">
                <a:solidFill>
                  <a:srgbClr val="000000"/>
                </a:solidFill>
                <a:latin typeface="Arial"/>
                <a:ea typeface="Arial"/>
                <a:cs typeface="Arial"/>
                <a:sym typeface="Arial"/>
              </a:defRPr>
            </a:pPr>
            <a:r>
              <a:t>HTML works alongside CSS (Cascading Style Sheets) and JavaScript to create visually appealing and interactive web experiences. While HTML structures the content, CSS styles it, and JavaScript adds dynamic behavior.</a:t>
            </a:r>
          </a:p>
          <a:p>
            <a:pPr marL="0" indent="0" defTabSz="914400">
              <a:spcBef>
                <a:spcPts val="0"/>
              </a:spcBef>
              <a:buSzTx/>
              <a:buNone/>
              <a:defRPr b="1" sz="1200">
                <a:solidFill>
                  <a:srgbClr val="000000"/>
                </a:solidFill>
                <a:latin typeface="Arial"/>
                <a:ea typeface="Arial"/>
                <a:cs typeface="Arial"/>
                <a:sym typeface="Arial"/>
              </a:defRPr>
            </a:pPr>
          </a:p>
          <a:p>
            <a:pPr marL="0" indent="0" defTabSz="914400">
              <a:spcBef>
                <a:spcPts val="0"/>
              </a:spcBef>
              <a:buSzTx/>
              <a:buNone/>
              <a:defRPr b="1" sz="1200">
                <a:solidFill>
                  <a:srgbClr val="000000"/>
                </a:solidFill>
                <a:latin typeface="Arial"/>
                <a:ea typeface="Arial"/>
                <a:cs typeface="Arial"/>
                <a:sym typeface="Arial"/>
              </a:defRPr>
            </a:pPr>
            <a:r>
              <a:t>4. Cross-Platform Compatibility</a:t>
            </a:r>
          </a:p>
          <a:p>
            <a:pPr marL="0" indent="0" defTabSz="914400">
              <a:spcBef>
                <a:spcPts val="0"/>
              </a:spcBef>
              <a:buClrTx/>
              <a:buSzPct val="100000"/>
              <a:buFontTx/>
              <a:buChar char="•"/>
              <a:defRPr sz="1200">
                <a:solidFill>
                  <a:srgbClr val="000000"/>
                </a:solidFill>
                <a:latin typeface="Arial"/>
                <a:ea typeface="Arial"/>
                <a:cs typeface="Arial"/>
                <a:sym typeface="Arial"/>
              </a:defRPr>
            </a:pPr>
            <a:r>
              <a:t>HTML is a platform-independent language, meaning web pages created using HTML can be viewed on any device with a web browser, including desktops, smartphones, tablets, and more.</a:t>
            </a:r>
          </a:p>
          <a:p>
            <a:pPr marL="0" indent="0" defTabSz="914400">
              <a:spcBef>
                <a:spcPts val="0"/>
              </a:spcBef>
              <a:buSzTx/>
              <a:buNone/>
              <a:defRPr b="1" sz="1200">
                <a:solidFill>
                  <a:srgbClr val="000000"/>
                </a:solidFill>
                <a:latin typeface="Arial"/>
                <a:ea typeface="Arial"/>
                <a:cs typeface="Arial"/>
                <a:sym typeface="Arial"/>
              </a:defRPr>
            </a:pPr>
          </a:p>
          <a:p>
            <a:pPr marL="0" indent="0" defTabSz="914400">
              <a:spcBef>
                <a:spcPts val="0"/>
              </a:spcBef>
              <a:buSzTx/>
              <a:buNone/>
              <a:defRPr b="1" sz="1200">
                <a:solidFill>
                  <a:srgbClr val="000000"/>
                </a:solidFill>
                <a:latin typeface="Arial"/>
                <a:ea typeface="Arial"/>
                <a:cs typeface="Arial"/>
                <a:sym typeface="Arial"/>
              </a:defRPr>
            </a:pPr>
            <a:r>
              <a:t>5. Web Development Standards</a:t>
            </a:r>
          </a:p>
          <a:p>
            <a:pPr marL="0" indent="0" defTabSz="914400">
              <a:spcBef>
                <a:spcPts val="0"/>
              </a:spcBef>
              <a:buClrTx/>
              <a:buSzPct val="100000"/>
              <a:buFontTx/>
              <a:buChar char="•"/>
              <a:defRPr sz="1200">
                <a:solidFill>
                  <a:srgbClr val="000000"/>
                </a:solidFill>
                <a:latin typeface="Arial"/>
                <a:ea typeface="Arial"/>
                <a:cs typeface="Arial"/>
                <a:sym typeface="Arial"/>
              </a:defRPr>
            </a:pPr>
            <a:r>
              <a:t>HTML is maintained by the World Wide Web Consortium (W3C) and the Web Hypertext Application Technology Working Group (WHATWG), ensuring that it evolves to meet the needs of modern web development.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677333" y="609600"/>
            <a:ext cx="8596670" cy="1320800"/>
          </a:xfrm>
          <a:prstGeom prst="rect">
            <a:avLst/>
          </a:prstGeom>
        </p:spPr>
        <p:txBody>
          <a:bodyPr/>
          <a:lstStyle/>
          <a:p>
            <a:pPr/>
            <a:r>
              <a:t>IMPORTANCE OF CSS</a:t>
            </a:r>
          </a:p>
        </p:txBody>
      </p:sp>
      <p:sp>
        <p:nvSpPr>
          <p:cNvPr id="178" name="Content Placeholder 2"/>
          <p:cNvSpPr txBox="1"/>
          <p:nvPr>
            <p:ph type="body" sz="half" idx="1"/>
          </p:nvPr>
        </p:nvSpPr>
        <p:spPr>
          <a:xfrm>
            <a:off x="677333" y="2160589"/>
            <a:ext cx="8596670" cy="3880773"/>
          </a:xfrm>
          <a:prstGeom prst="rect">
            <a:avLst/>
          </a:prstGeom>
        </p:spPr>
        <p:txBody>
          <a:bodyPr/>
          <a:lstStyle/>
          <a:p>
            <a:pPr marL="332613" indent="-332613" defTabSz="443483">
              <a:lnSpc>
                <a:spcPct val="80000"/>
              </a:lnSpc>
              <a:spcBef>
                <a:spcPts val="900"/>
              </a:spcBef>
              <a:defRPr sz="1100"/>
            </a:pPr>
            <a:r>
              <a:t>CSS (Cascading Style Sheets) is a critical technology in web development that enhances the presentation and design of web pages. Here’s why CSS is important:</a:t>
            </a:r>
            <a:endParaRPr sz="300"/>
          </a:p>
          <a:p>
            <a:pPr marL="332613" indent="-332613" defTabSz="443483">
              <a:lnSpc>
                <a:spcPct val="80000"/>
              </a:lnSpc>
              <a:spcBef>
                <a:spcPts val="900"/>
              </a:spcBef>
              <a:defRPr b="1" sz="1100"/>
            </a:pPr>
            <a:r>
              <a:t>1. Separation of Content and Design</a:t>
            </a:r>
            <a:endParaRPr sz="300"/>
          </a:p>
          <a:p>
            <a:pPr marL="332613" indent="-332613" defTabSz="443483">
              <a:lnSpc>
                <a:spcPct val="80000"/>
              </a:lnSpc>
              <a:spcBef>
                <a:spcPts val="900"/>
              </a:spcBef>
              <a:buFont typeface="Arial"/>
              <a:buChar char="•"/>
              <a:defRPr sz="1100"/>
            </a:pPr>
            <a:r>
              <a:t>CSS separates the content of a web page (HTML) from its visual presentation, allowing developers to manage and style the layout, colors, fonts, and other visual aspects independently. This separation makes content easier to manage and update.</a:t>
            </a:r>
            <a:endParaRPr sz="300"/>
          </a:p>
          <a:p>
            <a:pPr marL="332613" indent="-332613" defTabSz="443483">
              <a:lnSpc>
                <a:spcPct val="80000"/>
              </a:lnSpc>
              <a:spcBef>
                <a:spcPts val="900"/>
              </a:spcBef>
              <a:defRPr b="1" sz="1100"/>
            </a:pPr>
            <a:r>
              <a:t>2. Consistency Across Pages</a:t>
            </a:r>
            <a:endParaRPr sz="300"/>
          </a:p>
          <a:p>
            <a:pPr marL="332613" indent="-332613" defTabSz="443483">
              <a:lnSpc>
                <a:spcPct val="80000"/>
              </a:lnSpc>
              <a:spcBef>
                <a:spcPts val="900"/>
              </a:spcBef>
              <a:buFont typeface="Arial"/>
              <a:buChar char="•"/>
              <a:defRPr sz="1100"/>
            </a:pPr>
            <a:r>
              <a:t>By using external CSS files, you can ensure a consistent look and feel across multiple web pages. This makes the website more professional and cohesive, as the same styles can be applied universally.</a:t>
            </a:r>
            <a:endParaRPr sz="300"/>
          </a:p>
          <a:p>
            <a:pPr marL="332613" indent="-332613" defTabSz="443483">
              <a:lnSpc>
                <a:spcPct val="80000"/>
              </a:lnSpc>
              <a:spcBef>
                <a:spcPts val="900"/>
              </a:spcBef>
              <a:defRPr b="1" sz="1100"/>
            </a:pPr>
            <a:r>
              <a:t>3. Responsive Design</a:t>
            </a:r>
            <a:endParaRPr sz="300"/>
          </a:p>
          <a:p>
            <a:pPr marL="332613" indent="-332613" defTabSz="443483">
              <a:lnSpc>
                <a:spcPct val="80000"/>
              </a:lnSpc>
              <a:spcBef>
                <a:spcPts val="900"/>
              </a:spcBef>
              <a:buFont typeface="Arial"/>
              <a:buChar char="•"/>
              <a:defRPr sz="1100"/>
            </a:pPr>
            <a:r>
              <a:t>CSS allows developers to create responsive designs that adapt to different screen sizes and devices, such as smartphones, tablets, and desktops. Media queries and flexible grid layouts enable content to be displayed optimally on any device.</a:t>
            </a:r>
            <a:endParaRPr sz="300"/>
          </a:p>
          <a:p>
            <a:pPr marL="332613" indent="-332613" defTabSz="443483">
              <a:lnSpc>
                <a:spcPct val="80000"/>
              </a:lnSpc>
              <a:spcBef>
                <a:spcPts val="900"/>
              </a:spcBef>
              <a:defRPr b="1" sz="1100"/>
            </a:pPr>
            <a:r>
              <a:t>4. Improved User Experience</a:t>
            </a:r>
            <a:endParaRPr sz="300"/>
          </a:p>
          <a:p>
            <a:pPr marL="332613" indent="-332613" defTabSz="443483">
              <a:lnSpc>
                <a:spcPct val="80000"/>
              </a:lnSpc>
              <a:spcBef>
                <a:spcPts val="900"/>
              </a:spcBef>
              <a:buFont typeface="Arial"/>
              <a:buChar char="•"/>
              <a:defRPr sz="1100"/>
            </a:pPr>
            <a:r>
              <a:t>A well-designed CSS layout enhances user experience by making websites more visually appealing and easier to navigate. Good design can increase user engagement and retention.</a:t>
            </a:r>
            <a:endParaRPr sz="300"/>
          </a:p>
          <a:p>
            <a:pPr marL="332613" indent="-332613" defTabSz="443483">
              <a:lnSpc>
                <a:spcPct val="80000"/>
              </a:lnSpc>
              <a:spcBef>
                <a:spcPts val="900"/>
              </a:spcBef>
              <a:defRPr b="1" sz="1100"/>
            </a:pPr>
            <a:r>
              <a:t>5. Accessibility</a:t>
            </a:r>
            <a:endParaRPr sz="300"/>
          </a:p>
          <a:p>
            <a:pPr marL="332613" indent="-332613" defTabSz="443483">
              <a:lnSpc>
                <a:spcPct val="80000"/>
              </a:lnSpc>
              <a:spcBef>
                <a:spcPts val="900"/>
              </a:spcBef>
              <a:buFont typeface="Arial"/>
              <a:buChar char="•"/>
              <a:defRPr sz="1100"/>
            </a:pPr>
            <a:r>
              <a:t>CSS can improve web accessibility by providing options to hide or reveal content, adjust font sizes, and control color contrast, making websites more usable for people with disabilities.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677333" y="609600"/>
            <a:ext cx="8596670" cy="1320800"/>
          </a:xfrm>
          <a:prstGeom prst="rect">
            <a:avLst/>
          </a:prstGeom>
        </p:spPr>
        <p:txBody>
          <a:bodyPr/>
          <a:lstStyle/>
          <a:p>
            <a:pPr/>
            <a:r>
              <a:t>IMPORTANCE OF JAVASCRIPT</a:t>
            </a:r>
          </a:p>
        </p:txBody>
      </p:sp>
      <p:sp>
        <p:nvSpPr>
          <p:cNvPr id="181" name="Content Placeholder 2"/>
          <p:cNvSpPr txBox="1"/>
          <p:nvPr>
            <p:ph type="body" sz="half" idx="1"/>
          </p:nvPr>
        </p:nvSpPr>
        <p:spPr>
          <a:xfrm>
            <a:off x="677333" y="2160589"/>
            <a:ext cx="8596670" cy="3880773"/>
          </a:xfrm>
          <a:prstGeom prst="rect">
            <a:avLst/>
          </a:prstGeom>
        </p:spPr>
        <p:txBody>
          <a:bodyPr/>
          <a:lstStyle/>
          <a:p>
            <a:pPr marL="318897" indent="-318897" defTabSz="425194">
              <a:lnSpc>
                <a:spcPct val="80000"/>
              </a:lnSpc>
              <a:spcBef>
                <a:spcPts val="900"/>
              </a:spcBef>
              <a:defRPr sz="1100"/>
            </a:pPr>
            <a:r>
              <a:t>JavaScript (JS) is a versatile and essential programming language that plays a key role in modern web development. Here are some reasons why JavaScript is important:</a:t>
            </a:r>
            <a:endParaRPr sz="300"/>
          </a:p>
          <a:p>
            <a:pPr marL="318897" indent="-318897" defTabSz="425194">
              <a:lnSpc>
                <a:spcPct val="80000"/>
              </a:lnSpc>
              <a:spcBef>
                <a:spcPts val="900"/>
              </a:spcBef>
              <a:defRPr b="1" sz="1100"/>
            </a:pPr>
            <a:r>
              <a:t>1. Interactivity and Dynamic Content</a:t>
            </a:r>
            <a:endParaRPr sz="300"/>
          </a:p>
          <a:p>
            <a:pPr marL="318897" indent="-318897" defTabSz="425194">
              <a:lnSpc>
                <a:spcPct val="80000"/>
              </a:lnSpc>
              <a:spcBef>
                <a:spcPts val="900"/>
              </a:spcBef>
              <a:buFont typeface="Arial"/>
              <a:buChar char="•"/>
              <a:defRPr sz="1100"/>
            </a:pPr>
            <a:r>
              <a:t>JavaScript enables the creation of interactive and dynamic web pages. It allows developers to build features like image sliders, form validations, drop-down menus, modal windows, and real-time content updates without requiring a page reload.</a:t>
            </a:r>
            <a:endParaRPr sz="300"/>
          </a:p>
          <a:p>
            <a:pPr marL="318897" indent="-318897" defTabSz="425194">
              <a:lnSpc>
                <a:spcPct val="80000"/>
              </a:lnSpc>
              <a:spcBef>
                <a:spcPts val="900"/>
              </a:spcBef>
              <a:defRPr b="1" sz="1100"/>
            </a:pPr>
            <a:r>
              <a:t>2. Client-Side Functionality</a:t>
            </a:r>
            <a:endParaRPr sz="300"/>
          </a:p>
          <a:p>
            <a:pPr marL="318897" indent="-318897" defTabSz="425194">
              <a:lnSpc>
                <a:spcPct val="80000"/>
              </a:lnSpc>
              <a:spcBef>
                <a:spcPts val="900"/>
              </a:spcBef>
              <a:buFont typeface="Arial"/>
              <a:buChar char="•"/>
              <a:defRPr sz="1100"/>
            </a:pPr>
            <a:r>
              <a:t>JavaScript runs directly in the user’s browser, providing immediate feedback and interactions. This client-side execution reduces server load and allows for faster, more responsive user experiences.</a:t>
            </a:r>
            <a:endParaRPr sz="300"/>
          </a:p>
          <a:p>
            <a:pPr marL="318897" indent="-318897" defTabSz="425194">
              <a:lnSpc>
                <a:spcPct val="80000"/>
              </a:lnSpc>
              <a:spcBef>
                <a:spcPts val="900"/>
              </a:spcBef>
              <a:defRPr b="1" sz="1100"/>
            </a:pPr>
            <a:r>
              <a:t>3. Asynchronous Programming (AJAX)</a:t>
            </a:r>
            <a:endParaRPr sz="300"/>
          </a:p>
          <a:p>
            <a:pPr marL="318897" indent="-318897" defTabSz="425194">
              <a:lnSpc>
                <a:spcPct val="80000"/>
              </a:lnSpc>
              <a:spcBef>
                <a:spcPts val="900"/>
              </a:spcBef>
              <a:buFont typeface="Arial"/>
              <a:buChar char="•"/>
              <a:defRPr sz="1100"/>
            </a:pPr>
            <a:r>
              <a:t>JavaScript enables asynchronous communication with servers through technologies like AJAX (Asynchronous JavaScript and XML). This allows web pages to fetch data in the background and update parts of the page without reloading the entire page, enhancing performance and user experience.</a:t>
            </a:r>
            <a:endParaRPr sz="300"/>
          </a:p>
          <a:p>
            <a:pPr marL="318897" indent="-318897" defTabSz="425194">
              <a:lnSpc>
                <a:spcPct val="80000"/>
              </a:lnSpc>
              <a:spcBef>
                <a:spcPts val="900"/>
              </a:spcBef>
              <a:defRPr b="1" sz="1100"/>
            </a:pPr>
            <a:r>
              <a:t>4. Cross-Platform Compatibility</a:t>
            </a:r>
            <a:endParaRPr sz="300"/>
          </a:p>
          <a:p>
            <a:pPr marL="318897" indent="-318897" defTabSz="425194">
              <a:lnSpc>
                <a:spcPct val="80000"/>
              </a:lnSpc>
              <a:spcBef>
                <a:spcPts val="900"/>
              </a:spcBef>
              <a:buFont typeface="Arial"/>
              <a:buChar char="•"/>
              <a:defRPr sz="1100"/>
            </a:pPr>
            <a:r>
              <a:t>JavaScript is platform-independent, running on all major browsers and operating systems. This makes it a universal language for web development, ensuring that applications work consistently across different environments.</a:t>
            </a:r>
            <a:endParaRPr sz="300"/>
          </a:p>
          <a:p>
            <a:pPr marL="318897" indent="-318897" defTabSz="425194">
              <a:lnSpc>
                <a:spcPct val="80000"/>
              </a:lnSpc>
              <a:spcBef>
                <a:spcPts val="900"/>
              </a:spcBef>
              <a:defRPr b="1" sz="1100"/>
            </a:pPr>
            <a:r>
              <a:t>5. Full-Stack Development</a:t>
            </a:r>
            <a:endParaRPr sz="300"/>
          </a:p>
          <a:p>
            <a:pPr marL="318897" indent="-318897" defTabSz="425194">
              <a:lnSpc>
                <a:spcPct val="80000"/>
              </a:lnSpc>
              <a:spcBef>
                <a:spcPts val="900"/>
              </a:spcBef>
              <a:buFont typeface="Arial"/>
              <a:buChar char="•"/>
              <a:defRPr sz="1100"/>
            </a:pPr>
            <a:r>
              <a:t>With the rise of Node.js, JavaScript is no longer limited to client-side development. It can be used for server-side programming as well, enabling full-stack development. This unification allows developers to use a single language across the entire web development stack.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677333" y="609600"/>
            <a:ext cx="8596670" cy="1320800"/>
          </a:xfrm>
          <a:prstGeom prst="rect">
            <a:avLst/>
          </a:prstGeom>
        </p:spPr>
        <p:txBody>
          <a:bodyPr/>
          <a:lstStyle/>
          <a:p>
            <a:pPr/>
            <a:r>
              <a:t>Packages used in creation</a:t>
            </a:r>
          </a:p>
        </p:txBody>
      </p:sp>
      <p:sp>
        <p:nvSpPr>
          <p:cNvPr id="184" name="Rectangle 1"/>
          <p:cNvSpPr txBox="1"/>
          <p:nvPr>
            <p:ph type="body" sz="quarter" idx="1"/>
          </p:nvPr>
        </p:nvSpPr>
        <p:spPr>
          <a:xfrm>
            <a:off x="458820" y="1644768"/>
            <a:ext cx="11454935" cy="938719"/>
          </a:xfrm>
          <a:prstGeom prst="rect">
            <a:avLst/>
          </a:prstGeom>
        </p:spPr>
        <p:txBody>
          <a:bodyPr anchor="ctr"/>
          <a:lstStyle/>
          <a:p>
            <a:pPr marL="0" indent="0" defTabSz="859536">
              <a:spcBef>
                <a:spcPts val="0"/>
              </a:spcBef>
              <a:buSzTx/>
              <a:buNone/>
              <a:defRPr b="1" sz="800">
                <a:solidFill>
                  <a:srgbClr val="000000"/>
                </a:solidFill>
                <a:latin typeface="Arial"/>
                <a:ea typeface="Arial"/>
                <a:cs typeface="Arial"/>
                <a:sym typeface="Arial"/>
              </a:defRPr>
            </a:pPr>
            <a:r>
              <a:t>External JavaScript Library</a:t>
            </a:r>
            <a:endParaRPr sz="1300"/>
          </a:p>
          <a:p>
            <a:pPr marL="0" indent="0" defTabSz="859536">
              <a:spcBef>
                <a:spcPts val="0"/>
              </a:spcBef>
              <a:buClrTx/>
              <a:buSzPct val="100000"/>
              <a:buFontTx/>
              <a:buChar char="•"/>
              <a:defRPr b="1" sz="1300">
                <a:solidFill>
                  <a:srgbClr val="000000"/>
                </a:solidFill>
                <a:latin typeface="Arial"/>
                <a:ea typeface="Arial"/>
                <a:cs typeface="Arial"/>
                <a:sym typeface="Arial"/>
              </a:defRPr>
            </a:pPr>
            <a:r>
              <a:t>SheetJS (XLSX)</a:t>
            </a:r>
            <a:r>
              <a:rPr b="0"/>
              <a:t>: The program uses the </a:t>
            </a:r>
            <a:r>
              <a:rPr b="0">
                <a:latin typeface="Arial Unicode MS"/>
                <a:ea typeface="Arial Unicode MS"/>
                <a:cs typeface="Arial Unicode MS"/>
                <a:sym typeface="Arial Unicode MS"/>
              </a:rPr>
              <a:t>xlsx.full.min.js</a:t>
            </a:r>
            <a:r>
              <a:rPr b="0">
                <a:latin typeface="+mj-lt"/>
                <a:ea typeface="+mj-ea"/>
                <a:cs typeface="+mj-cs"/>
                <a:sym typeface="Trebuchet MS"/>
              </a:rPr>
              <a:t> library from the SheetJS project, which is loaded via a CDN. This library allows the program to </a:t>
            </a:r>
          </a:p>
          <a:p>
            <a:pPr marL="0" indent="0" defTabSz="859536">
              <a:spcBef>
                <a:spcPts val="0"/>
              </a:spcBef>
              <a:buClrTx/>
              <a:buSzPct val="100000"/>
              <a:buFontTx/>
              <a:buChar char="•"/>
              <a:defRPr sz="1300">
                <a:solidFill>
                  <a:srgbClr val="000000"/>
                </a:solidFill>
              </a:defRPr>
            </a:pPr>
            <a:r>
              <a:t>read and parse Excel files in </a:t>
            </a:r>
            <a:r>
              <a:rPr>
                <a:latin typeface="Arial Unicode MS"/>
                <a:ea typeface="Arial Unicode MS"/>
                <a:cs typeface="Arial Unicode MS"/>
                <a:sym typeface="Arial Unicode MS"/>
              </a:rPr>
              <a:t>.xlsx</a:t>
            </a:r>
            <a:r>
              <a:t> format, making it possible to extract and manipulate data from uploaded files.</a:t>
            </a:r>
          </a:p>
        </p:txBody>
      </p:sp>
      <p:pic>
        <p:nvPicPr>
          <p:cNvPr id="185" name="Picture 5" descr="Picture 5"/>
          <p:cNvPicPr>
            <a:picLocks noChangeAspect="1"/>
          </p:cNvPicPr>
          <p:nvPr/>
        </p:nvPicPr>
        <p:blipFill>
          <a:blip r:embed="rId2">
            <a:extLst/>
          </a:blip>
          <a:stretch>
            <a:fillRect/>
          </a:stretch>
        </p:blipFill>
        <p:spPr>
          <a:xfrm>
            <a:off x="1585609" y="2450576"/>
            <a:ext cx="7898860" cy="36478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677333" y="609600"/>
            <a:ext cx="8596670" cy="1320800"/>
          </a:xfrm>
          <a:prstGeom prst="rect">
            <a:avLst/>
          </a:prstGeom>
        </p:spPr>
        <p:txBody>
          <a:bodyPr/>
          <a:lstStyle/>
          <a:p>
            <a:pPr/>
            <a:r>
              <a:t>functionality</a:t>
            </a:r>
          </a:p>
        </p:txBody>
      </p:sp>
      <p:sp>
        <p:nvSpPr>
          <p:cNvPr id="188" name="Rectangle 1"/>
          <p:cNvSpPr txBox="1"/>
          <p:nvPr>
            <p:ph type="body" idx="1"/>
          </p:nvPr>
        </p:nvSpPr>
        <p:spPr>
          <a:xfrm>
            <a:off x="838200" y="1444468"/>
            <a:ext cx="10407786" cy="3570209"/>
          </a:xfrm>
          <a:prstGeom prst="rect">
            <a:avLst/>
          </a:prstGeom>
        </p:spPr>
        <p:txBody>
          <a:bodyPr anchor="ctr"/>
          <a:lstStyle/>
          <a:p>
            <a:pPr marL="0" indent="0" defTabSz="914400">
              <a:spcBef>
                <a:spcPts val="0"/>
              </a:spcBef>
              <a:buSzTx/>
              <a:buNone/>
              <a:defRPr b="1" sz="1600">
                <a:solidFill>
                  <a:srgbClr val="000000"/>
                </a:solidFill>
                <a:latin typeface="Arial"/>
                <a:ea typeface="Arial"/>
                <a:cs typeface="Arial"/>
                <a:sym typeface="Arial"/>
              </a:defRPr>
            </a:pPr>
            <a:r>
              <a:t>JavaScript Functionality</a:t>
            </a:r>
          </a:p>
          <a:p>
            <a:pPr marL="0" indent="0" defTabSz="914400">
              <a:spcBef>
                <a:spcPts val="0"/>
              </a:spcBef>
              <a:buClrTx/>
              <a:buSzPct val="100000"/>
              <a:buFontTx/>
              <a:buAutoNum type="arabicPeriod" startAt="1"/>
              <a:defRPr b="1" sz="1600">
                <a:solidFill>
                  <a:srgbClr val="000000"/>
                </a:solidFill>
                <a:latin typeface="Arial"/>
                <a:ea typeface="Arial"/>
                <a:cs typeface="Arial"/>
                <a:sym typeface="Arial"/>
              </a:defRPr>
            </a:pPr>
            <a:r>
              <a:t>File Upload Handling</a:t>
            </a:r>
            <a:r>
              <a:rPr b="0"/>
              <a:t>:</a:t>
            </a: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A </a:t>
            </a:r>
            <a:r>
              <a:rPr>
                <a:latin typeface="Arial Unicode MS"/>
                <a:ea typeface="Arial Unicode MS"/>
                <a:cs typeface="Arial Unicode MS"/>
                <a:sym typeface="Arial Unicode MS"/>
              </a:rPr>
              <a:t>change</a:t>
            </a:r>
            <a:r>
              <a:rPr>
                <a:latin typeface="+mj-lt"/>
                <a:ea typeface="+mj-ea"/>
                <a:cs typeface="+mj-cs"/>
                <a:sym typeface="Trebuchet MS"/>
              </a:rPr>
              <a:t> event listener on the file upload input triggers the reading of the uploaded Excel file.</a:t>
            </a: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The </a:t>
            </a:r>
            <a:r>
              <a:rPr>
                <a:latin typeface="Arial Unicode MS"/>
                <a:ea typeface="Arial Unicode MS"/>
                <a:cs typeface="Arial Unicode MS"/>
                <a:sym typeface="Arial Unicode MS"/>
              </a:rPr>
              <a:t>FileReader</a:t>
            </a:r>
            <a:r>
              <a:rPr>
                <a:latin typeface="+mj-lt"/>
                <a:ea typeface="+mj-ea"/>
                <a:cs typeface="+mj-cs"/>
                <a:sym typeface="Trebuchet MS"/>
              </a:rPr>
              <a:t> reads the file as an array buffer.</a:t>
            </a:r>
          </a:p>
          <a:p>
            <a:pPr lvl="1" marL="457200" indent="0" defTabSz="914400">
              <a:spcBef>
                <a:spcPts val="0"/>
              </a:spcBef>
              <a:buClrTx/>
              <a:buSzPct val="100000"/>
              <a:buFontTx/>
              <a:buChar char="•"/>
              <a:defRPr sz="1600">
                <a:solidFill>
                  <a:srgbClr val="000000"/>
                </a:solidFill>
                <a:latin typeface="Arial Unicode MS"/>
                <a:ea typeface="Arial Unicode MS"/>
                <a:cs typeface="Arial Unicode MS"/>
                <a:sym typeface="Arial Unicode MS"/>
              </a:defRPr>
            </a:pPr>
            <a:r>
              <a:t>XLSX.read()</a:t>
            </a:r>
            <a:r>
              <a:rPr>
                <a:latin typeface="+mj-lt"/>
                <a:ea typeface="+mj-ea"/>
                <a:cs typeface="+mj-cs"/>
                <a:sym typeface="Trebuchet MS"/>
              </a:rPr>
              <a:t> is used to parse the file, converting it into JSON data.</a:t>
            </a:r>
            <a:endParaRPr>
              <a:latin typeface="Arial"/>
              <a:ea typeface="Arial"/>
              <a:cs typeface="Arial"/>
              <a:sym typeface="Arial"/>
            </a:endParaRP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Employee data is stored in an </a:t>
            </a:r>
            <a:r>
              <a:rPr>
                <a:latin typeface="Arial Unicode MS"/>
                <a:ea typeface="Arial Unicode MS"/>
                <a:cs typeface="Arial Unicode MS"/>
                <a:sym typeface="Arial Unicode MS"/>
              </a:rPr>
              <a:t>employeeData</a:t>
            </a:r>
            <a:r>
              <a:rPr>
                <a:latin typeface="+mj-lt"/>
                <a:ea typeface="+mj-ea"/>
                <a:cs typeface="+mj-cs"/>
                <a:sym typeface="Trebuchet MS"/>
              </a:rPr>
              <a:t> object, keyed by employee IDs.</a:t>
            </a:r>
          </a:p>
          <a:p>
            <a:pPr lvl="1" marL="457200" indent="0" defTabSz="914400">
              <a:spcBef>
                <a:spcPts val="0"/>
              </a:spcBef>
              <a:buClrTx/>
              <a:buSzPct val="100000"/>
              <a:buFontTx/>
              <a:buChar char="•"/>
              <a:defRPr sz="1600">
                <a:latin typeface="Arial"/>
                <a:ea typeface="Arial"/>
                <a:cs typeface="Arial"/>
                <a:sym typeface="Arial"/>
              </a:defRPr>
            </a:pPr>
          </a:p>
          <a:p>
            <a:pPr lvl="1" marL="0" indent="457200" defTabSz="914400">
              <a:spcBef>
                <a:spcPts val="0"/>
              </a:spcBef>
              <a:buSzTx/>
              <a:buNone/>
              <a:defRPr sz="1600">
                <a:solidFill>
                  <a:srgbClr val="000000"/>
                </a:solidFill>
                <a:latin typeface="Arial"/>
                <a:ea typeface="Arial"/>
                <a:cs typeface="Arial"/>
                <a:sym typeface="Arial"/>
              </a:defRPr>
            </a:pPr>
          </a:p>
          <a:p>
            <a:pPr marL="0" indent="0" defTabSz="914400">
              <a:spcBef>
                <a:spcPts val="0"/>
              </a:spcBef>
              <a:buClrTx/>
              <a:buSzPct val="100000"/>
              <a:buFontTx/>
              <a:buAutoNum type="arabicPeriod" startAt="2"/>
              <a:defRPr b="1" sz="1600">
                <a:solidFill>
                  <a:srgbClr val="000000"/>
                </a:solidFill>
                <a:latin typeface="Arial"/>
                <a:ea typeface="Arial"/>
                <a:cs typeface="Arial"/>
                <a:sym typeface="Arial"/>
              </a:defRPr>
            </a:pPr>
            <a:r>
              <a:t>Generate Payslip</a:t>
            </a:r>
            <a:r>
              <a:rPr b="0"/>
              <a:t>:</a:t>
            </a: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When the "Generate Payslip" button is clicked, the </a:t>
            </a:r>
            <a:r>
              <a:rPr>
                <a:latin typeface="Arial Unicode MS"/>
                <a:ea typeface="Arial Unicode MS"/>
                <a:cs typeface="Arial Unicode MS"/>
                <a:sym typeface="Arial Unicode MS"/>
              </a:rPr>
              <a:t>generatePayslip()</a:t>
            </a:r>
            <a:r>
              <a:rPr>
                <a:latin typeface="+mj-lt"/>
                <a:ea typeface="+mj-ea"/>
                <a:cs typeface="+mj-cs"/>
                <a:sym typeface="Trebuchet MS"/>
              </a:rPr>
              <a:t> function is called.</a:t>
            </a: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The function retrieves the employee data corresponding to the entered employee ID.</a:t>
            </a:r>
          </a:p>
          <a:p>
            <a:pPr lvl="1" marL="457200" indent="0" defTabSz="914400">
              <a:spcBef>
                <a:spcPts val="0"/>
              </a:spcBef>
              <a:buClrTx/>
              <a:buSzPct val="100000"/>
              <a:buFontTx/>
              <a:buChar char="•"/>
              <a:defRPr sz="1600">
                <a:solidFill>
                  <a:srgbClr val="000000"/>
                </a:solidFill>
                <a:latin typeface="Arial"/>
                <a:ea typeface="Arial"/>
                <a:cs typeface="Arial"/>
                <a:sym typeface="Arial"/>
              </a:defRPr>
            </a:pPr>
            <a:r>
              <a:t>If the employee ID is found, a payslip is generated using the data and displayed in the </a:t>
            </a:r>
            <a:r>
              <a:rPr>
                <a:latin typeface="Arial Unicode MS"/>
                <a:ea typeface="Arial Unicode MS"/>
                <a:cs typeface="Arial Unicode MS"/>
                <a:sym typeface="Arial Unicode MS"/>
              </a:rPr>
              <a:t>payslipContainer</a:t>
            </a:r>
            <a:r>
              <a:rPr>
                <a:latin typeface="+mj-lt"/>
                <a:ea typeface="+mj-ea"/>
                <a:cs typeface="+mj-cs"/>
                <a:sym typeface="Trebuchet MS"/>
              </a:rPr>
              <a:t> div.</a:t>
            </a:r>
          </a:p>
          <a:p>
            <a:pPr lvl="1" marL="457200" indent="0" defTabSz="914400">
              <a:spcBef>
                <a:spcPts val="0"/>
              </a:spcBef>
              <a:buClrTx/>
              <a:buSzPct val="100000"/>
              <a:buFontTx/>
              <a:buChar char="•"/>
              <a:defRPr sz="1600">
                <a:solidFill>
                  <a:srgbClr val="000000"/>
                </a:solidFill>
              </a:defRPr>
            </a:pPr>
            <a:r>
              <a:t> If not, an alert is shown.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677333" y="609600"/>
            <a:ext cx="8596670" cy="1320800"/>
          </a:xfrm>
          <a:prstGeom prst="rect">
            <a:avLst/>
          </a:prstGeom>
        </p:spPr>
        <p:txBody>
          <a:bodyPr/>
          <a:lstStyle/>
          <a:p>
            <a:pPr/>
            <a:r>
              <a:t>Use cases</a:t>
            </a:r>
          </a:p>
        </p:txBody>
      </p:sp>
      <p:sp>
        <p:nvSpPr>
          <p:cNvPr id="191" name="Content Placeholder 2"/>
          <p:cNvSpPr txBox="1"/>
          <p:nvPr>
            <p:ph type="body" sz="half" idx="1"/>
          </p:nvPr>
        </p:nvSpPr>
        <p:spPr>
          <a:xfrm>
            <a:off x="677333" y="2160589"/>
            <a:ext cx="8596670" cy="3880773"/>
          </a:xfrm>
          <a:prstGeom prst="rect">
            <a:avLst/>
          </a:prstGeom>
        </p:spPr>
        <p:txBody>
          <a:bodyPr/>
          <a:lstStyle/>
          <a:p>
            <a:pPr>
              <a:defRPr b="1"/>
            </a:pPr>
            <a:r>
              <a:t>Payroll Processing</a:t>
            </a:r>
          </a:p>
          <a:p>
            <a:pPr>
              <a:buFont typeface="Arial"/>
              <a:buChar char="•"/>
              <a:defRPr b="1"/>
            </a:pPr>
            <a:r>
              <a:t>Payroll Automation</a:t>
            </a:r>
            <a:r>
              <a:rPr b="0"/>
              <a:t>: Payroll teams can upload bulk employee data and quickly generate payslips for the entire organization, ensuring consistency and accuracy.</a:t>
            </a:r>
            <a:endParaRPr b="0"/>
          </a:p>
          <a:p>
            <a:pPr>
              <a:buFont typeface="Arial"/>
              <a:buChar char="•"/>
              <a:defRPr b="1"/>
            </a:pPr>
            <a:r>
              <a:t>Deductions and Taxes</a:t>
            </a:r>
            <a:r>
              <a:rPr b="0"/>
              <a:t>: The application could be expanded to calculate taxes, provident funds, or other deductions, making it a comprehensive payroll solution.</a:t>
            </a:r>
            <a:endParaRPr b="0"/>
          </a:p>
          <a:p>
            <a:pPr/>
            <a:r>
              <a:t>Here it creates a ease to download the payslips without any external source</a:t>
            </a:r>
          </a:p>
          <a:p>
            <a:pPr>
              <a:defRPr b="1"/>
            </a:pPr>
            <a:r>
              <a:t>Record Keeping</a:t>
            </a:r>
            <a:r>
              <a:rPr b="0"/>
              <a:t>: The generated payslips serve as official records for both employers and employees, useful during audits, compliance checks, or financial assessments.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677333" y="609600"/>
            <a:ext cx="8596670" cy="1320800"/>
          </a:xfrm>
          <a:prstGeom prst="rect">
            <a:avLst/>
          </a:prstGeom>
        </p:spPr>
        <p:txBody>
          <a:bodyPr/>
          <a:lstStyle/>
          <a:p>
            <a:pPr/>
            <a:r>
              <a:t>Output:</a:t>
            </a:r>
          </a:p>
        </p:txBody>
      </p:sp>
      <p:pic>
        <p:nvPicPr>
          <p:cNvPr id="194" name="Content Placeholder 4" descr="Content Placeholder 4"/>
          <p:cNvPicPr>
            <a:picLocks noChangeAspect="1"/>
          </p:cNvPicPr>
          <p:nvPr/>
        </p:nvPicPr>
        <p:blipFill>
          <a:blip r:embed="rId2">
            <a:extLst/>
          </a:blip>
          <a:stretch>
            <a:fillRect/>
          </a:stretch>
        </p:blipFill>
        <p:spPr>
          <a:xfrm>
            <a:off x="1525852" y="2160588"/>
            <a:ext cx="6900334" cy="388143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