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x-fontdata" PartName="/ppt/fonts/font1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jp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jp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/ppt/media/image19.png" Type="http://schemas.openxmlformats.org/officeDocument/2006/relationships/image"/><Relationship Id="rId20" Target="ppt/media/img_cc_black.png" Type="http://schemas.openxmlformats.org/officeDocument/2006/relationships/image"/><Relationship Id="rId21" Target="ppt/presentation.xml" Type="http://schemas.openxmlformats.org/officeDocument/2006/relationships/officeDocument"/><Relationship Id="rId22" Target="docProps/core.xml" Type="http://schemas.openxmlformats.org/package/2006/relationships/metadata/core-properties"/><Relationship Id="rId23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4630400" cy="8229600" type="custom"/>
  <p:notesSz cx="14630400" cy="8229600"/>
  <p:embeddedFontLst>
    <p:embeddedFont>
      <p:font typeface="Patua One"/>
      <p:regular r:id="rId18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>
  <a:tblStyle styleId="{3F4BFE80-0D99-4A6B-92C8-6608ED3B94B4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tableStyles.xml" Type="http://schemas.openxmlformats.org/officeDocument/2006/relationships/tableStyles"/><Relationship Id="rId18" Target="fonts/font1.fntdata" Type="http://schemas.openxmlformats.org/officeDocument/2006/relationships/font"/><Relationship Id="rId19" Target="presProps.xml" Type="http://schemas.openxmlformats.org/officeDocument/2006/relationships/presProps"/><Relationship Id="rId20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C17DA701-E91A-4B50-AC91-E9A6DF67F000}">
                <a16:creationId xmlns:a16="http://schemas.microsoft.com/office/drawing/2010/main" id="{3BFC5EE0-770B-40AE-97E2-D3D2AB334A0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097280" y="2551176"/>
            <a:ext cx="12435841" cy="1728216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>
            <a:extLst>
              <a:ext uri="{3A8A6C86-E5EF-4506-96D8-9EADEE735DF9}">
                <a16:creationId xmlns:a16="http://schemas.microsoft.com/office/drawing/2010/main" id="{59756078-0C9F-48F9-8D00-B0DFD997E17D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2194560" y="4608576"/>
            <a:ext cx="10241279" cy="2057400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>
            <a:extLst>
              <a:ext uri="{81C97BFA-EF04-4E36-B467-E8A6D09E4ACF}">
                <a16:creationId xmlns:a16="http://schemas.microsoft.com/office/drawing/2010/main" id="{CF942375-B69F-4D7B-A496-D74FB69F524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>
            <a:extLst>
              <a:ext uri="{9109D746-A687-4C54-8697-40CB72D62967}">
                <a16:creationId xmlns:a16="http://schemas.microsoft.com/office/drawing/2010/main" id="{0EC7B9E2-E2D0-437B-AF82-AC2BDDBA5DA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956C5332-C216-4AF6-BF00-7DE3053DCACC}" type="datetime1">
              <a:t>7/31/2024</a:t>
            </a:fld>
            <a:endParaRPr dirty="0" lang="en-US"/>
          </a:p>
        </p:txBody>
      </p:sp>
      <p:sp>
        <p:nvSpPr>
          <p:cNvPr id="6" name="Holder 6">
            <a:extLst>
              <a:ext uri="{200241D0-04F8-453B-AA6A-60CBC6F4CC48}">
                <a16:creationId xmlns:a16="http://schemas.microsoft.com/office/drawing/2010/main" id="{D01FE052-8666-436B-8193-F8EE4080680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117BC1E1-1D7B-457B-A0CB-D8F314EF879A}" type="slidenum"/>
            <a:endParaRPr dirty="0" lang="en-US"/>
          </a:p>
        </p:txBody>
      </p:sp>
    </p:spTree>
    <p:extLst>
      <p:ext uri="{AC198621-9F6B-4BF7-BC14-904C68E0223B}">
        <p14:creationId xmlns:p14="http://schemas.microsoft.com/office/powerpoint/2010/main" val="1722400876747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C0DD7138-87D6-42B6-B65C-626DD58E2F76}">
                <a16:creationId xmlns:a16="http://schemas.microsoft.com/office/drawing/2010/main" id="{433112ED-25D1-4D83-BA13-73E1901ADE0D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bIns="0" lIns="0" rIns="0" rtlCol="0" tIns="0"/>
          <a:lstStyle>
            <a:lvl1pPr lvl="0">
              <a:defRPr b="0" dirty="0" i="0" lang="en-US" sz="4500">
                <a:solidFill>
                  <a:srgbClr val="96b8ff"/>
                </a:solidFill>
                <a:latin typeface="Calibri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>
            <a:extLst>
              <a:ext uri="{6306E996-0110-4203-BE0C-50DA98D6597B}">
                <a16:creationId xmlns:a16="http://schemas.microsoft.com/office/drawing/2010/main" id="{D82D6317-4801-436A-ABF0-BAEEBDA2B8AB}"/>
              </a:ext>
            </a:extLst>
          </p:cNvPr>
          <p:cNvSpPr>
            <a:spLocks noGrp="true"/>
          </p:cNvSpPr>
          <p:nvPr>
            <p:ph idx="1" type="body"/>
          </p:nvPr>
        </p:nvSpPr>
        <p:spPr/>
        <p:txBody>
          <a:bodyPr bIns="0" lIns="0" rIns="0" rtlCol="0" tIns="0"/>
          <a:lstStyle>
            <a:lvl1pPr lvl="0">
              <a:defRPr b="0" dirty="0" i="0" lang="en-US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>
            <a:extLst>
              <a:ext uri="{52CD735A-064D-4F10-BD5E-8DC255710382}">
                <a16:creationId xmlns:a16="http://schemas.microsoft.com/office/drawing/2010/main" id="{F08F7518-8DD4-464B-9C6A-5744D277C1F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>
            <a:extLst>
              <a:ext uri="{F3E698E8-3947-404F-8F7F-39FA84850819}">
                <a16:creationId xmlns:a16="http://schemas.microsoft.com/office/drawing/2010/main" id="{B0587DBA-294D-430F-8E28-D331E60EF8C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83B41F5F-CB47-4554-9553-4070C9C27271}" type="datetime1">
              <a:t>7/31/2024</a:t>
            </a:fld>
            <a:endParaRPr dirty="0" lang="en-US"/>
          </a:p>
        </p:txBody>
      </p:sp>
      <p:sp>
        <p:nvSpPr>
          <p:cNvPr id="6" name="Holder 6">
            <a:extLst>
              <a:ext uri="{6E4922DC-8F69-480D-94E6-06EC8F3DB186}">
                <a16:creationId xmlns:a16="http://schemas.microsoft.com/office/drawing/2010/main" id="{2D5A492D-257C-433C-B395-37A59CFF6FB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0EF52FA9-0966-4B81-9AEF-6B1F9D7A6818}" type="slidenum"/>
            <a:endParaRPr dirty="0" lang="en-US"/>
          </a:p>
        </p:txBody>
      </p:sp>
    </p:spTree>
    <p:extLst>
      <p:ext uri="{615DEE7E-4837-41BC-ABBC-9488916BEEA6}">
        <p14:creationId xmlns:p14="http://schemas.microsoft.com/office/powerpoint/2010/main" val="172240087674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23E0A53C-6263-4F8E-A739-5B17F2FDA6AA}">
                <a16:creationId xmlns:a16="http://schemas.microsoft.com/office/drawing/2010/main" id="{C69A3042-681D-4D85-89DC-D54D2BBE597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bIns="0" lIns="0" rIns="0" rtlCol="0" tIns="0"/>
          <a:lstStyle>
            <a:lvl1pPr lvl="0">
              <a:defRPr b="0" dirty="0" i="0" lang="en-US" sz="4500">
                <a:solidFill>
                  <a:srgbClr val="96b8ff"/>
                </a:solidFill>
                <a:latin typeface="Calibri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>
            <a:extLst>
              <a:ext uri="{980394C2-ABAC-4D24-A3A6-77E370EAD106}">
                <a16:creationId xmlns:a16="http://schemas.microsoft.com/office/drawing/2010/main" id="{7C6D104C-5B40-4BE4-BA53-46365B285231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31520" y="1892808"/>
            <a:ext cx="6364224" cy="5431536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>
            <a:extLst>
              <a:ext uri="{FF7D6BD0-9B85-4F45-A097-0BA3405A2675}">
                <a16:creationId xmlns:a16="http://schemas.microsoft.com/office/drawing/2010/main" id="{70061DE3-DF6C-4CB8-8A39-4E6A28C535C2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7534656" y="1892808"/>
            <a:ext cx="6364224" cy="5431536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>
            <a:extLst>
              <a:ext uri="{C1FAA864-420E-468B-ABEB-D69484BDE30D}">
                <a16:creationId xmlns:a16="http://schemas.microsoft.com/office/drawing/2010/main" id="{41219B19-CDC1-4435-89C5-F42FC887911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Holder 6">
            <a:extLst>
              <a:ext uri="{4F957EF4-E662-45B3-A80C-1E1C4F20CFA6}">
                <a16:creationId xmlns:a16="http://schemas.microsoft.com/office/drawing/2010/main" id="{DBCD2F83-86AA-4EA2-B90A-496CBF93CAB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7790C3BA-EE6B-41FB-8D1E-8BE2B5C00E59}" type="datetime1">
              <a:t>7/31/2024</a:t>
            </a:fld>
            <a:endParaRPr dirty="0" lang="en-US"/>
          </a:p>
        </p:txBody>
      </p:sp>
      <p:sp>
        <p:nvSpPr>
          <p:cNvPr id="7" name="Holder 7">
            <a:extLst>
              <a:ext uri="{A37C413D-CFB8-43D1-9D43-70EB48483B32}">
                <a16:creationId xmlns:a16="http://schemas.microsoft.com/office/drawing/2010/main" id="{0105D13D-A382-4885-AF8D-802C9827530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B1A470E3-B204-4531-97A4-64363680036C}" type="slidenum"/>
            <a:endParaRPr dirty="0" lang="en-US"/>
          </a:p>
        </p:txBody>
      </p:sp>
    </p:spTree>
    <p:extLst>
      <p:ext uri="{2735C464-0167-4E7B-BAC6-2D461B9DBBBF}">
        <p14:creationId xmlns:p14="http://schemas.microsoft.com/office/powerpoint/2010/main" val="172240087675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C0B4058A-5A56-4850-9A16-099FF68941A7}">
                <a16:creationId xmlns:a16="http://schemas.microsoft.com/office/drawing/2010/main" id="{BF46EF96-BCF5-4E02-AC6A-F4E64F75E3D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bIns="0" lIns="0" rIns="0" rtlCol="0" tIns="0"/>
          <a:lstStyle>
            <a:lvl1pPr lvl="0">
              <a:defRPr b="0" dirty="0" i="0" lang="en-US" sz="4500">
                <a:solidFill>
                  <a:srgbClr val="96b8ff"/>
                </a:solidFill>
                <a:latin typeface="Calibri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>
            <a:extLst>
              <a:ext uri="{F988AD72-3264-416B-A5EE-31F431363527}">
                <a16:creationId xmlns:a16="http://schemas.microsoft.com/office/drawing/2010/main" id="{86498845-4F51-4716-B883-55E9FDAB095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>
            <a:extLst>
              <a:ext uri="{522BCF13-076D-432A-8C45-695F0C22EF25}">
                <a16:creationId xmlns:a16="http://schemas.microsoft.com/office/drawing/2010/main" id="{88E0EFDD-AB24-45F3-B2AA-3500A7C7326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B3E82385-980F-4799-B7A6-2143539178FE}" type="datetime1">
              <a:t>7/31/2024</a:t>
            </a:fld>
            <a:endParaRPr dirty="0" lang="en-US"/>
          </a:p>
        </p:txBody>
      </p:sp>
      <p:sp>
        <p:nvSpPr>
          <p:cNvPr id="5" name="Holder 5">
            <a:extLst>
              <a:ext uri="{75942A40-3292-4FAA-9FE5-461BA5A3B975}">
                <a16:creationId xmlns:a16="http://schemas.microsoft.com/office/drawing/2010/main" id="{DE55B649-BBF7-4E7B-9DDA-7D5E62C9BA1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0BF163B-0A88-461D-880C-0A8B413AD188}" type="slidenum"/>
            <a:endParaRPr dirty="0" lang="en-US"/>
          </a:p>
        </p:txBody>
      </p:sp>
    </p:spTree>
    <p:extLst>
      <p:ext uri="{02E7FB1E-3682-4944-9ED3-06530E4B6B59}">
        <p14:creationId xmlns:p14="http://schemas.microsoft.com/office/powerpoint/2010/main" val="1722400876753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753C423F-FFFB-4244-94EB-A4035FE61CBA}">
                <a16:creationId xmlns:a16="http://schemas.microsoft.com/office/drawing/2010/main" id="{2F00AC58-1914-41FD-958A-023FBD27FF54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custGeom>
            <a:avLst/>
            <a:gdLst/>
            <a:ahLst/>
            <a:cxnLst/>
            <a:rect b="b" l="0" r="r" t="0"/>
            <a:pathLst>
              <a:path h="8229600" w="146304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7070c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3" name="bg object 17">
            <a:extLst>
              <a:ext uri="{18325283-F51E-4F45-855F-8BC94AED63DD}">
                <a16:creationId xmlns:a16="http://schemas.microsoft.com/office/drawing/2010/main" id="{11019037-6F54-4715-97E5-57F3F95DEB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9144000" y="0"/>
            <a:ext cx="5486400" cy="8229598"/>
          </a:xfrm>
          <a:prstGeom prst="rect">
            <a:avLst/>
          </a:prstGeom>
          <a:noFill/>
        </p:spPr>
      </p:pic>
      <p:pic>
        <p:nvPicPr>
          <p:cNvPr id="4" name="bg object 18">
            <a:extLst>
              <a:ext uri="{733A05E6-5837-402E-8418-C26A185D5D75}">
                <a16:creationId xmlns:a16="http://schemas.microsoft.com/office/drawing/2010/main" id="{82E2A8B9-73CF-47C8-AB75-CA57D27331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9429750" y="2333625"/>
            <a:ext cx="4914900" cy="3562350"/>
          </a:xfrm>
          <a:prstGeom prst="rect">
            <a:avLst/>
          </a:prstGeom>
          <a:noFill/>
        </p:spPr>
      </p:pic>
      <p:sp>
        <p:nvSpPr>
          <p:cNvPr id="5" name="Holder 2">
            <a:extLst>
              <a:ext uri="{3D274580-A048-41AF-8256-8E6CDFA94D1D}">
                <a16:creationId xmlns:a16="http://schemas.microsoft.com/office/drawing/2010/main" id="{C47B9E94-11C6-4BDB-9A8F-A41A86D9875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Holder 3">
            <a:extLst>
              <a:ext uri="{6E9A5F95-BA2C-499B-9680-7C01CC8A65F3}">
                <a16:creationId xmlns:a16="http://schemas.microsoft.com/office/drawing/2010/main" id="{6D37B3CE-A2E4-4F2F-A339-6768D99210C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AB10765-3F98-4689-95C3-932E55FD45DE}" type="datetime1">
              <a:t>7/31/2024</a:t>
            </a:fld>
            <a:endParaRPr dirty="0" lang="en-US"/>
          </a:p>
        </p:txBody>
      </p:sp>
      <p:sp>
        <p:nvSpPr>
          <p:cNvPr id="7" name="Holder 4">
            <a:extLst>
              <a:ext uri="{40336E7F-6A40-4682-8C60-D6CEB8CC7A92}">
                <a16:creationId xmlns:a16="http://schemas.microsoft.com/office/drawing/2010/main" id="{2CF51E2E-89D0-4C6A-B2A2-ED6CC6B6D83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67B6C711-36E6-41DE-BE54-0E45AC51D0BF}" type="slidenum"/>
            <a:endParaRPr dirty="0" lang="en-US"/>
          </a:p>
        </p:txBody>
      </p:sp>
    </p:spTree>
    <p:extLst>
      <p:ext uri="{4B4BA63F-BFE0-422E-8EE2-059BC6ED2D70}">
        <p14:creationId xmlns:p14="http://schemas.microsoft.com/office/powerpoint/2010/main" val="1722400876755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B578BBBB-16AD-441D-B051-B7D2356B40F6}">
                <a16:creationId xmlns:a16="http://schemas.microsoft.com/office/drawing/2010/main" id="{E8FD3E73-37AC-41F6-A980-4F760D406FEC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custGeom>
            <a:avLst/>
            <a:gdLst/>
            <a:ahLst/>
            <a:cxnLst/>
            <a:rect b="b" l="0" r="r" t="0"/>
            <a:pathLst>
              <a:path h="8229600" w="146304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7070c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2">
            <a:extLst>
              <a:ext uri="{1EA533C9-D057-4AA2-B9AB-B131C640EA2B}">
                <a16:creationId xmlns:a16="http://schemas.microsoft.com/office/drawing/2010/main" id="{AD761232-C505-4F78-B61F-882AB8C61A2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843786" y="863346"/>
            <a:ext cx="10942827" cy="1427480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lvl="0">
              <a:defRPr b="0" dirty="0" i="0" lang="en-US" sz="4500">
                <a:solidFill>
                  <a:srgbClr val="96b8ff"/>
                </a:solidFill>
                <a:latin typeface="Calibri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3">
            <a:extLst>
              <a:ext uri="{189A2F9B-220D-4392-915C-8BE7955F92FD}">
                <a16:creationId xmlns:a16="http://schemas.microsoft.com/office/drawing/2010/main" id="{8CCDA87E-ED80-49CF-9EF4-BCEF8B13601A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85553" y="2778267"/>
            <a:ext cx="7592695" cy="4432934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lvl="0">
              <a:defRPr b="0" dirty="0" i="0" lang="en-US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4">
            <a:extLst>
              <a:ext uri="{0B8A7825-B00E-4FE4-9488-2074FD56E7CD}">
                <a16:creationId xmlns:a16="http://schemas.microsoft.com/office/drawing/2010/main" id="{43D76689-04B9-48D3-B465-C0206D425B78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4974336" y="7653528"/>
            <a:ext cx="4681728" cy="411479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Holder 5">
            <a:extLst>
              <a:ext uri="{14E3A16D-6C42-45C5-A495-D55EA9252DF2}">
                <a16:creationId xmlns:a16="http://schemas.microsoft.com/office/drawing/2010/main" id="{3A899819-00B6-410D-8381-675209EA233A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731520" y="7653528"/>
            <a:ext cx="3364992" cy="411479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A3642563-C8BC-460A-8741-B181FC4CF653}" type="datetime1">
              <a:t>7/31/2024</a:t>
            </a:fld>
            <a:endParaRPr dirty="0" lang="en-US"/>
          </a:p>
        </p:txBody>
      </p:sp>
      <p:sp>
        <p:nvSpPr>
          <p:cNvPr id="7" name="Holder 6">
            <a:extLst>
              <a:ext uri="{70371610-79E3-45E8-BAE9-83E75C4B5D70}">
                <a16:creationId xmlns:a16="http://schemas.microsoft.com/office/drawing/2010/main" id="{8C1A87B9-8209-48D4-9661-B97F264F8B1B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10533889" y="7653528"/>
            <a:ext cx="3364992" cy="411479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A84FA7A-FB24-4229-9E3E-887AAEBE70B5}" type="slidenum"/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lvl="0">
        <a:defRPr dirty="0" lang="en-US">
          <a:latin typeface="+mj-lt"/>
        </a:defRPr>
      </a:lvl1pPr>
    </p:titleStyle>
    <p:bodyStyle>
      <a:lvl1pPr lvl="0" marL="0">
        <a:defRPr dirty="0" lang="en-US">
          <a:latin typeface="+mn-lt"/>
        </a:defRPr>
      </a:lvl1pPr>
      <a:lvl2pPr lvl="1" marL="457200">
        <a:defRPr dirty="0" lang="en-US">
          <a:latin typeface="+mn-lt"/>
        </a:defRPr>
      </a:lvl2pPr>
      <a:lvl3pPr lvl="2" marL="914400">
        <a:defRPr dirty="0" lang="en-US">
          <a:latin typeface="+mn-lt"/>
        </a:defRPr>
      </a:lvl3pPr>
      <a:lvl4pPr lvl="3" marL="1371600">
        <a:defRPr dirty="0" lang="en-US">
          <a:latin typeface="+mn-lt"/>
        </a:defRPr>
      </a:lvl4pPr>
      <a:lvl5pPr lvl="4" marL="1828800">
        <a:defRPr dirty="0" lang="en-US">
          <a:latin typeface="+mn-lt"/>
        </a:defRPr>
      </a:lvl5pPr>
      <a:lvl6pPr lvl="5" marL="2286000">
        <a:defRPr dirty="0" lang="en-US">
          <a:latin typeface="+mn-lt"/>
        </a:defRPr>
      </a:lvl6pPr>
      <a:lvl7pPr lvl="6" marL="2743200">
        <a:defRPr dirty="0" lang="en-US">
          <a:latin typeface="+mn-lt"/>
        </a:defRPr>
      </a:lvl7pPr>
      <a:lvl8pPr lvl="7" marL="3200400">
        <a:defRPr dirty="0" lang="en-US">
          <a:latin typeface="+mn-lt"/>
        </a:defRPr>
      </a:lvl8pPr>
      <a:lvl9pPr lvl="8" marL="3657600">
        <a:defRPr dirty="0" lang="en-US">
          <a:latin typeface="+mn-lt"/>
        </a:defRPr>
      </a:lvl9pPr>
    </p:bodyStyle>
    <p:otherStyle>
      <a:lvl1pPr lvl="0" marL="0">
        <a:defRPr dirty="0" lang="en-US" sz="1800">
          <a:latin typeface="+mn-lt"/>
        </a:defRPr>
      </a:lvl1pPr>
      <a:lvl2pPr lvl="1" marL="457200">
        <a:defRPr dirty="0" lang="en-US" sz="1800">
          <a:latin typeface="+mn-lt"/>
        </a:defRPr>
      </a:lvl2pPr>
      <a:lvl3pPr lvl="2" marL="914400">
        <a:defRPr dirty="0" lang="en-US" sz="1800">
          <a:latin typeface="+mn-lt"/>
        </a:defRPr>
      </a:lvl3pPr>
      <a:lvl4pPr lvl="3" marL="1371600">
        <a:defRPr dirty="0" lang="en-US" sz="1800">
          <a:latin typeface="+mn-lt"/>
        </a:defRPr>
      </a:lvl4pPr>
      <a:lvl5pPr lvl="4" marL="1828800">
        <a:defRPr dirty="0" lang="en-US" sz="1800">
          <a:latin typeface="+mn-lt"/>
        </a:defRPr>
      </a:lvl5pPr>
      <a:lvl6pPr lvl="5" marL="2286000">
        <a:defRPr dirty="0" lang="en-US" sz="1800">
          <a:latin typeface="+mn-lt"/>
        </a:defRPr>
      </a:lvl6pPr>
      <a:lvl7pPr lvl="6" marL="2743200">
        <a:defRPr dirty="0" lang="en-US" sz="1800">
          <a:latin typeface="+mn-lt"/>
        </a:defRPr>
      </a:lvl7pPr>
      <a:lvl8pPr lvl="7" marL="3200400">
        <a:defRPr dirty="0" lang="en-US" sz="1800">
          <a:latin typeface="+mn-lt"/>
        </a:defRPr>
      </a:lvl8pPr>
      <a:lvl9pPr lvl="8" marL="3657600">
        <a:defRPr dirty="0" lang="en-US" sz="1800"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3" Target="../media/image8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49471E4A-9D40-451F-8186-3B4F2B558ADD}">
                <a16:creationId xmlns:a16="http://schemas.microsoft.com/office/drawing/2010/main" id="{0A79E60D-85EE-44AE-A193-60DBE09BF4C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81069" y="2176053"/>
            <a:ext cx="13849332" cy="4342314"/>
          </a:xfrm>
        </p:spPr>
        <p:txBody>
          <a:bodyPr rtlCol="0"/>
          <a:lstStyle/>
          <a:p>
            <a:pPr/>
            <a:r>
              <a:rPr dirty="0" err="1" lang="en-US"/>
              <a:t>InfoEdge</a:t>
            </a:r>
            <a:r>
              <a:rPr dirty="0" lang="en-US"/>
              <a:t> Ventures</a:t>
            </a:r>
          </a:p>
          <a:p>
            <a:pPr/>
            <a:r>
              <a:rPr dirty="0" lang="en-US"/>
              <a:t> </a:t>
            </a:r>
            <a:r>
              <a:rPr dirty="0" lang="en-US" sz="12000"/>
              <a:t>AI</a:t>
            </a:r>
            <a:r>
              <a:rPr dirty="0" lang="en-US" sz="12000"/>
              <a:t> </a:t>
            </a:r>
            <a:r>
              <a:rPr dirty="0" lang="en-US" sz="12000"/>
              <a:t>Hackath</a:t>
            </a:r>
            <a:r>
              <a:rPr dirty="0" lang="en-US" sz="12000"/>
              <a:t>💡n2024</a:t>
            </a:r>
          </a:p>
          <a:p>
            <a:pPr/>
            <a:r>
              <a:rPr dirty="0" lang="en-US" sz="6000"/>
              <a:t> Hack the future - innovate AI</a:t>
            </a:r>
          </a:p>
          <a:p>
            <a:pPr/>
            <a:r>
              <a:rPr dirty="0" lang="en-US" sz="6000"/>
              <a:t>                                                        </a:t>
            </a:r>
            <a:endParaRPr dirty="0" lang="en-US" sz="6000"/>
          </a:p>
        </p:txBody>
      </p:sp>
    </p:spTree>
    <p:extLst>
      <p:ext uri="{E74380AA-CD6E-4C53-9E25-8A14C30ECE39}">
        <p14:creationId xmlns:p14="http://schemas.microsoft.com/office/powerpoint/2010/main" val="172240087676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AA0F9A9C-63FC-403C-8B7F-609E13D766DA}">
                <a16:creationId xmlns:a16="http://schemas.microsoft.com/office/drawing/2010/main" id="{68E92A8B-5DF3-4A63-807A-7C14C784E24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73125" y="1507235"/>
            <a:ext cx="8094344" cy="712469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20"/>
              <a:t>Benefits</a:t>
            </a:r>
            <a:r>
              <a:rPr dirty="0" lang="en-US" spc="-15"/>
              <a:t> </a:t>
            </a:r>
            <a:r>
              <a:rPr dirty="0" lang="en-US" spc="-25"/>
              <a:t>of</a:t>
            </a:r>
            <a:r>
              <a:rPr dirty="0" lang="en-US" spc="-20"/>
              <a:t>Predictive</a:t>
            </a:r>
            <a:r>
              <a:rPr dirty="0" lang="en-US" spc="-120"/>
              <a:t> </a:t>
            </a:r>
            <a:r>
              <a:rPr dirty="0" lang="en-US" spc="-25"/>
              <a:t>Maintenance</a:t>
            </a:r>
            <a:endParaRPr dirty="0" lang="en-US" spc="-25"/>
          </a:p>
        </p:txBody>
      </p:sp>
      <p:pic>
        <p:nvPicPr>
          <p:cNvPr id="3" name="object 3">
            <a:extLst>
              <a:ext uri="{A0F0A2DD-72D1-442C-89B6-A12F99970D91}">
                <a16:creationId xmlns:a16="http://schemas.microsoft.com/office/drawing/2010/main" id="{62BADD26-A6CD-4C32-A2F2-EE208360C4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790575" y="2676525"/>
            <a:ext cx="4124325" cy="2543175"/>
          </a:xfrm>
          <a:prstGeom prst="rect">
            <a:avLst/>
          </a:prstGeom>
          <a:noFill/>
        </p:spPr>
      </p:pic>
      <p:sp>
        <p:nvSpPr>
          <p:cNvPr id="4" name="object 4">
            <a:extLst>
              <a:ext uri="{9488698E-DC58-4125-BFF7-E6FEC527B286}">
                <a16:creationId xmlns:a16="http://schemas.microsoft.com/office/drawing/2010/main" id="{F996D315-AAF4-4E59-A0EC-14ECB91017F3}"/>
              </a:ext>
            </a:extLst>
          </p:cNvPr>
          <p:cNvSpPr txBox="1"/>
          <p:nvPr/>
        </p:nvSpPr>
        <p:spPr>
          <a:xfrm rot="0">
            <a:off x="873125" y="5523166"/>
            <a:ext cx="1441450" cy="3689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15" sz="2250">
                <a:solidFill>
                  <a:srgbClr val="dfd5de"/>
                </a:solidFill>
                <a:latin typeface="Calibri"/>
              </a:rPr>
              <a:t>Cost</a:t>
            </a:r>
            <a:r>
              <a:rPr dirty="0" lang="en-US" spc="-65" sz="22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2250">
                <a:solidFill>
                  <a:srgbClr val="dfd5de"/>
                </a:solidFill>
                <a:latin typeface="Calibri"/>
              </a:rPr>
              <a:t>Savings</a:t>
            </a:r>
            <a:endParaRPr dirty="0" lang="en-US" spc="-20" sz="225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5" name="object 5">
            <a:extLst>
              <a:ext uri="{D84074A3-1CEF-4E76-BADC-38CBD0A8E58B}">
                <a16:creationId xmlns:a16="http://schemas.microsoft.com/office/drawing/2010/main" id="{21999F2B-808B-4FB0-A579-3D0BBBB9067E}"/>
              </a:ext>
            </a:extLst>
          </p:cNvPr>
          <p:cNvSpPr txBox="1"/>
          <p:nvPr/>
        </p:nvSpPr>
        <p:spPr>
          <a:xfrm rot="0">
            <a:off x="873125" y="5983922"/>
            <a:ext cx="3698874" cy="769619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5"/>
              </a:spcBef>
            </a:pPr>
            <a:r>
              <a:rPr dirty="0" lang="en-US" spc="-20" sz="1800">
                <a:solidFill>
                  <a:srgbClr val="dfd5de"/>
                </a:solidFill>
                <a:latin typeface="Calibri"/>
              </a:rPr>
              <a:t>Reduces</a:t>
            </a:r>
            <a:r>
              <a:rPr dirty="0" lang="en-US" spc="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maintenance</a:t>
            </a:r>
            <a:r>
              <a:rPr dirty="0" lang="en-US" spc="-3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costs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significantly </a:t>
            </a:r>
            <a:r>
              <a:rPr dirty="0" lang="en-US" spc="-39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over</a:t>
            </a:r>
            <a:r>
              <a:rPr dirty="0" lang="en-US" spc="-6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time.</a:t>
            </a:r>
            <a:endParaRPr dirty="0" lang="en-US" sz="1800">
              <a:solidFill>
                <a:srgbClr val="dfd5de"/>
              </a:solidFill>
              <a:latin typeface="Calibri"/>
            </a:endParaRPr>
          </a:p>
        </p:txBody>
      </p:sp>
      <p:pic>
        <p:nvPicPr>
          <p:cNvPr id="6" name="object 6">
            <a:extLst>
              <a:ext uri="{FB27450A-8A31-4976-B7FE-7316A0ED2F19}">
                <a16:creationId xmlns:a16="http://schemas.microsoft.com/office/drawing/2010/main" id="{29A98671-4AE7-4207-AABD-0A17CFCEFA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5257800" y="2676525"/>
            <a:ext cx="4114800" cy="2543175"/>
          </a:xfrm>
          <a:prstGeom prst="rect">
            <a:avLst/>
          </a:prstGeom>
          <a:noFill/>
        </p:spPr>
      </p:pic>
      <p:sp>
        <p:nvSpPr>
          <p:cNvPr id="7" name="object 7">
            <a:extLst>
              <a:ext uri="{BB3BB4E9-64B6-44D2-AE54-37D23035A36D}">
                <a16:creationId xmlns:a16="http://schemas.microsoft.com/office/drawing/2010/main" id="{7B4DEFC2-7DB7-41E7-9AB7-2BCD8FF792B0}"/>
              </a:ext>
            </a:extLst>
          </p:cNvPr>
          <p:cNvSpPr txBox="1"/>
          <p:nvPr/>
        </p:nvSpPr>
        <p:spPr>
          <a:xfrm rot="0">
            <a:off x="5336794" y="5523547"/>
            <a:ext cx="2061845" cy="3689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15" sz="2250">
                <a:solidFill>
                  <a:srgbClr val="dfd5de"/>
                </a:solidFill>
                <a:latin typeface="Calibri"/>
              </a:rPr>
              <a:t>Increased</a:t>
            </a:r>
            <a:r>
              <a:rPr dirty="0" lang="en-US" spc="-40" sz="22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2250">
                <a:solidFill>
                  <a:srgbClr val="dfd5de"/>
                </a:solidFill>
                <a:latin typeface="Calibri"/>
              </a:rPr>
              <a:t>Uptime</a:t>
            </a:r>
            <a:endParaRPr dirty="0" lang="en-US" spc="-15" sz="225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8" name="object 8">
            <a:extLst>
              <a:ext uri="{5EE0C953-3061-416A-82EA-7C59B1BAA8A7}">
                <a16:creationId xmlns:a16="http://schemas.microsoft.com/office/drawing/2010/main" id="{DD599087-C6FB-4BC6-A880-01B0E5919B63}"/>
              </a:ext>
            </a:extLst>
          </p:cNvPr>
          <p:cNvSpPr txBox="1"/>
          <p:nvPr/>
        </p:nvSpPr>
        <p:spPr>
          <a:xfrm rot="0">
            <a:off x="5336794" y="5983215"/>
            <a:ext cx="3037205" cy="770255"/>
          </a:xfrm>
          <a:prstGeom prst="rect">
            <a:avLst/>
          </a:prstGeom>
        </p:spPr>
        <p:txBody>
          <a:bodyPr bIns="0" lIns="0" rIns="0" rtlCol="0" tIns="110489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lang="en-US" spc="-20" sz="1800">
                <a:solidFill>
                  <a:srgbClr val="dfd5de"/>
                </a:solidFill>
                <a:latin typeface="Calibri"/>
              </a:rPr>
              <a:t>Makes</a:t>
            </a:r>
            <a:r>
              <a:rPr dirty="0" lang="en-US" spc="-7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production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processes</a:t>
            </a:r>
            <a:r>
              <a:rPr dirty="0" lang="en-US" spc="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less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lang="en-US" spc="-15" sz="1800">
                <a:solidFill>
                  <a:srgbClr val="dfd5de"/>
                </a:solidFill>
                <a:latin typeface="Calibri"/>
              </a:rPr>
              <a:t>vulnerable</a:t>
            </a:r>
            <a:r>
              <a:rPr dirty="0" lang="en-US" spc="2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40" sz="1800">
                <a:solidFill>
                  <a:srgbClr val="dfd5de"/>
                </a:solidFill>
                <a:latin typeface="Calibri"/>
              </a:rPr>
              <a:t>to</a:t>
            </a:r>
            <a:r>
              <a:rPr dirty="0" lang="en-US" spc="-3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interruptions.</a:t>
            </a:r>
            <a:endParaRPr dirty="0" lang="en-US" spc="-10" sz="1800">
              <a:solidFill>
                <a:srgbClr val="dfd5de"/>
              </a:solidFill>
              <a:latin typeface="Calibri"/>
            </a:endParaRPr>
          </a:p>
        </p:txBody>
      </p:sp>
      <p:pic>
        <p:nvPicPr>
          <p:cNvPr id="9" name="object 9">
            <a:extLst>
              <a:ext uri="{756F6BF4-7205-44A0-87AD-D487C7D19052}">
                <a16:creationId xmlns:a16="http://schemas.microsoft.com/office/drawing/2010/main" id="{C6579847-58D8-4F85-8600-809398E9B47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9715500" y="2676525"/>
            <a:ext cx="4124325" cy="2543175"/>
          </a:xfrm>
          <a:prstGeom prst="rect">
            <a:avLst/>
          </a:prstGeom>
          <a:noFill/>
        </p:spPr>
      </p:pic>
      <p:sp>
        <p:nvSpPr>
          <p:cNvPr id="10" name="object 10">
            <a:extLst>
              <a:ext uri="{9D1ADBA9-0816-41FC-8DF8-4911E7A9944A}">
                <a16:creationId xmlns:a16="http://schemas.microsoft.com/office/drawing/2010/main" id="{597AF39B-2260-48A1-B90E-4882120386A5}"/>
              </a:ext>
            </a:extLst>
          </p:cNvPr>
          <p:cNvSpPr txBox="1"/>
          <p:nvPr/>
        </p:nvSpPr>
        <p:spPr>
          <a:xfrm rot="0">
            <a:off x="9800843" y="5523547"/>
            <a:ext cx="1906270" cy="3689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25" sz="2250">
                <a:solidFill>
                  <a:srgbClr val="dfd5de"/>
                </a:solidFill>
                <a:latin typeface="Calibri"/>
              </a:rPr>
              <a:t>Improved</a:t>
            </a:r>
            <a:r>
              <a:rPr dirty="0" lang="en-US" spc="-30" sz="22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2250">
                <a:solidFill>
                  <a:srgbClr val="dfd5de"/>
                </a:solidFill>
                <a:latin typeface="Calibri"/>
              </a:rPr>
              <a:t>Safety</a:t>
            </a:r>
            <a:endParaRPr dirty="0" lang="en-US" spc="-20" sz="225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1" name="object 11">
            <a:extLst>
              <a:ext uri="{A550779B-4F16-4B7F-A73A-87583389E9AE}">
                <a16:creationId xmlns:a16="http://schemas.microsoft.com/office/drawing/2010/main" id="{01ADD9A1-A5B2-4005-9B24-1B2CA91EAD8D}"/>
              </a:ext>
            </a:extLst>
          </p:cNvPr>
          <p:cNvSpPr txBox="1"/>
          <p:nvPr/>
        </p:nvSpPr>
        <p:spPr>
          <a:xfrm rot="0">
            <a:off x="9800843" y="5983215"/>
            <a:ext cx="3300095" cy="770255"/>
          </a:xfrm>
          <a:prstGeom prst="rect">
            <a:avLst/>
          </a:prstGeom>
        </p:spPr>
        <p:txBody>
          <a:bodyPr bIns="0" lIns="0" rIns="0" rtlCol="0" tIns="110489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lang="en-US" spc="-15" sz="1800">
                <a:solidFill>
                  <a:srgbClr val="dfd5de"/>
                </a:solidFill>
                <a:latin typeface="Calibri"/>
              </a:rPr>
              <a:t>Enhances</a:t>
            </a:r>
            <a:r>
              <a:rPr dirty="0" lang="en-US" spc="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worker</a:t>
            </a:r>
            <a:r>
              <a:rPr dirty="0" lang="en-US" spc="-6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safety</a:t>
            </a:r>
            <a:r>
              <a:rPr dirty="0" lang="en-US" spc="-3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5" sz="1800">
                <a:solidFill>
                  <a:srgbClr val="dfd5de"/>
                </a:solidFill>
                <a:latin typeface="Calibri"/>
              </a:rPr>
              <a:t>with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5" sz="1800">
                <a:solidFill>
                  <a:srgbClr val="dfd5de"/>
                </a:solidFill>
                <a:latin typeface="Calibri"/>
              </a:rPr>
              <a:t>robust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lang="en-US" spc="-25" sz="1800">
                <a:solidFill>
                  <a:srgbClr val="dfd5de"/>
                </a:solidFill>
                <a:latin typeface="Calibri"/>
              </a:rPr>
              <a:t>machinery.</a:t>
            </a:r>
            <a:endParaRPr dirty="0" lang="en-US" spc="-25" sz="1800">
              <a:solidFill>
                <a:srgbClr val="dfd5de"/>
              </a:solidFill>
              <a:latin typeface="Calibri"/>
            </a:endParaRPr>
          </a:p>
        </p:txBody>
      </p:sp>
    </p:spTree>
    <p:extLst>
      <p:ext uri="{0F49519E-0B57-4E92-BCC0-940EB40FEA34}">
        <p14:creationId xmlns:p14="http://schemas.microsoft.com/office/powerpoint/2010/main" val="172240087679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089AFF9F-223B-4BA6-90A7-E207AF5FFB3B}">
                <a16:creationId xmlns:a16="http://schemas.microsoft.com/office/drawing/2010/main" id="{1655F970-8A9F-48E1-A214-6BB4D443243E}"/>
              </a:ext>
            </a:extLst>
          </p:cNvPr>
          <p:cNvGrpSpPr/>
          <p:nvPr/>
        </p:nvGrpSpPr>
        <p:grpSpPr>
          <a:xfrm rot="0"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>
              <a:extLst>
                <a:ext uri="{29143E44-DAE1-44DC-B902-BB927A9E8DBB}">
                  <a16:creationId xmlns:a16="http://schemas.microsoft.com/office/drawing/2010/main" id="{45B7EFD2-C826-454D-B3FA-585D3388626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 rot="0">
              <a:off x="9144000" y="0"/>
              <a:ext cx="5486400" cy="8229598"/>
            </a:xfrm>
            <a:prstGeom prst="rect">
              <a:avLst/>
            </a:prstGeom>
            <a:noFill/>
          </p:spPr>
        </p:pic>
        <p:pic>
          <p:nvPicPr>
            <p:cNvPr id="4" name="object 4">
              <a:extLst>
                <a:ext uri="{CF025B1E-9C23-48FD-B6CE-9C2AF9FB3602}">
                  <a16:creationId xmlns:a16="http://schemas.microsoft.com/office/drawing/2010/main" id="{FBA44762-6351-4E64-BC03-1E9487A7E61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 rot="0">
              <a:off x="9429750" y="2828925"/>
              <a:ext cx="4914900" cy="2571750"/>
            </a:xfrm>
            <a:prstGeom prst="rect">
              <a:avLst/>
            </a:prstGeom>
            <a:noFill/>
          </p:spPr>
        </p:pic>
      </p:grpSp>
      <p:sp>
        <p:nvSpPr>
          <p:cNvPr id="5" name="object 5">
            <a:extLst>
              <a:ext uri="{44AB3805-2AB1-44B5-AD0E-A9C39A07FD30}">
                <a16:creationId xmlns:a16="http://schemas.microsoft.com/office/drawing/2010/main" id="{289D05BD-E863-4955-9E94-89E8760F781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73125" y="1449324"/>
            <a:ext cx="6174740" cy="712469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20"/>
              <a:t>Challenges </a:t>
            </a:r>
            <a:r>
              <a:rPr dirty="0" lang="en-US" spc="-10"/>
              <a:t>and</a:t>
            </a:r>
            <a:r>
              <a:rPr dirty="0" lang="en-US" spc="-25"/>
              <a:t> </a:t>
            </a:r>
            <a:r>
              <a:rPr dirty="0" lang="en-US" spc="-30"/>
              <a:t>Limitations</a:t>
            </a:r>
            <a:endParaRPr dirty="0" lang="en-US" spc="-30"/>
          </a:p>
        </p:txBody>
      </p:sp>
      <p:sp>
        <p:nvSpPr>
          <p:cNvPr id="6" name="object 6">
            <a:extLst>
              <a:ext uri="{6F4CF859-C22D-40E0-8363-BA40944568DC}">
                <a16:creationId xmlns:a16="http://schemas.microsoft.com/office/drawing/2010/main" id="{A756C687-C8FA-412C-90EB-3304F1C071D8}"/>
              </a:ext>
            </a:extLst>
          </p:cNvPr>
          <p:cNvSpPr/>
          <p:nvPr/>
        </p:nvSpPr>
        <p:spPr>
          <a:xfrm rot="0">
            <a:off x="790575" y="3209925"/>
            <a:ext cx="3667125" cy="2028825"/>
          </a:xfrm>
          <a:custGeom>
            <a:avLst/>
            <a:gdLst/>
            <a:ahLst/>
            <a:cxnLst/>
            <a:rect b="b" l="0" r="r" t="0"/>
            <a:pathLst>
              <a:path h="2028825" w="3667125">
                <a:moveTo>
                  <a:pt x="3626358" y="0"/>
                </a:moveTo>
                <a:lnTo>
                  <a:pt x="40754" y="0"/>
                </a:lnTo>
                <a:lnTo>
                  <a:pt x="24892" y="3208"/>
                </a:lnTo>
                <a:lnTo>
                  <a:pt x="11937" y="11953"/>
                </a:lnTo>
                <a:lnTo>
                  <a:pt x="3203" y="24913"/>
                </a:lnTo>
                <a:lnTo>
                  <a:pt x="0" y="40766"/>
                </a:lnTo>
                <a:lnTo>
                  <a:pt x="0" y="1988058"/>
                </a:lnTo>
                <a:lnTo>
                  <a:pt x="3203" y="2003911"/>
                </a:lnTo>
                <a:lnTo>
                  <a:pt x="11937" y="2016871"/>
                </a:lnTo>
                <a:lnTo>
                  <a:pt x="24892" y="2025616"/>
                </a:lnTo>
                <a:lnTo>
                  <a:pt x="40754" y="2028825"/>
                </a:lnTo>
                <a:lnTo>
                  <a:pt x="3626358" y="2028825"/>
                </a:lnTo>
                <a:lnTo>
                  <a:pt x="3642211" y="2025616"/>
                </a:lnTo>
                <a:lnTo>
                  <a:pt x="3655171" y="2016871"/>
                </a:lnTo>
                <a:lnTo>
                  <a:pt x="3663916" y="2003911"/>
                </a:lnTo>
                <a:lnTo>
                  <a:pt x="3667125" y="1988058"/>
                </a:lnTo>
                <a:lnTo>
                  <a:pt x="3667125" y="40766"/>
                </a:lnTo>
                <a:lnTo>
                  <a:pt x="3663916" y="24913"/>
                </a:lnTo>
                <a:lnTo>
                  <a:pt x="3655171" y="11953"/>
                </a:lnTo>
                <a:lnTo>
                  <a:pt x="3642211" y="3208"/>
                </a:lnTo>
                <a:lnTo>
                  <a:pt x="3626358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object 7">
            <a:extLst>
              <a:ext uri="{6CD0DC99-0BF0-4579-B0F5-9873DFF492F1}">
                <a16:creationId xmlns:a16="http://schemas.microsoft.com/office/drawing/2010/main" id="{5933F4D1-7B36-4FB5-A220-3D324FF8A489}"/>
              </a:ext>
            </a:extLst>
          </p:cNvPr>
          <p:cNvSpPr txBox="1"/>
          <p:nvPr/>
        </p:nvSpPr>
        <p:spPr>
          <a:xfrm rot="0">
            <a:off x="1100136" y="3455352"/>
            <a:ext cx="1936114" cy="3689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20" sz="2250">
                <a:solidFill>
                  <a:srgbClr val="dfd5de"/>
                </a:solidFill>
                <a:latin typeface="Calibri"/>
              </a:rPr>
              <a:t>High</a:t>
            </a:r>
            <a:r>
              <a:rPr dirty="0" lang="en-US" sz="22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2250">
                <a:solidFill>
                  <a:srgbClr val="dfd5de"/>
                </a:solidFill>
                <a:latin typeface="Calibri"/>
              </a:rPr>
              <a:t>Initial</a:t>
            </a:r>
            <a:r>
              <a:rPr dirty="0" lang="en-US" spc="-70" sz="22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2250">
                <a:solidFill>
                  <a:srgbClr val="dfd5de"/>
                </a:solidFill>
                <a:latin typeface="Calibri"/>
              </a:rPr>
              <a:t>Costs</a:t>
            </a:r>
            <a:endParaRPr dirty="0" lang="en-US" spc="-15" sz="225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8" name="object 8">
            <a:extLst>
              <a:ext uri="{B21ECFEE-8057-467B-BB4A-380ECF19B57D}">
                <a16:creationId xmlns:a16="http://schemas.microsoft.com/office/drawing/2010/main" id="{4956F032-0CEC-4540-826B-F899A7E21796}"/>
              </a:ext>
            </a:extLst>
          </p:cNvPr>
          <p:cNvSpPr txBox="1"/>
          <p:nvPr/>
        </p:nvSpPr>
        <p:spPr>
          <a:xfrm rot="0">
            <a:off x="1100136" y="3915854"/>
            <a:ext cx="2729865" cy="1131569"/>
          </a:xfrm>
          <a:prstGeom prst="rect">
            <a:avLst/>
          </a:prstGeom>
        </p:spPr>
        <p:txBody>
          <a:bodyPr bIns="0" lIns="0" rIns="0" rtlCol="0" tIns="17145" vert="horz" wrap="square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135"/>
              </a:spcBef>
            </a:pPr>
            <a:r>
              <a:rPr dirty="0" lang="en-US" spc="-5" sz="1800">
                <a:solidFill>
                  <a:srgbClr val="dfd5de"/>
                </a:solidFill>
                <a:latin typeface="Calibri"/>
              </a:rPr>
              <a:t>Initial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setup </a:t>
            </a:r>
            <a:r>
              <a:rPr dirty="0" lang="en-US" spc="-5" sz="1800">
                <a:solidFill>
                  <a:srgbClr val="dfd5de"/>
                </a:solidFill>
                <a:latin typeface="Calibri"/>
              </a:rPr>
              <a:t>and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technology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investment</a:t>
            </a:r>
            <a:r>
              <a:rPr dirty="0" lang="en-US" spc="2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can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5" sz="1800">
                <a:solidFill>
                  <a:srgbClr val="dfd5de"/>
                </a:solidFill>
                <a:latin typeface="Calibri"/>
              </a:rPr>
              <a:t>be</a:t>
            </a:r>
            <a:r>
              <a:rPr dirty="0" lang="en-US" spc="-3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expensive. </a:t>
            </a:r>
            <a:r>
              <a:rPr dirty="0" lang="en-US" spc="-39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expensive.</a:t>
            </a:r>
            <a:endParaRPr dirty="0" lang="en-US" spc="-15" sz="18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9" name="object 9">
            <a:extLst>
              <a:ext uri="{2A4C48E9-6059-42E0-B133-3E73B8B1A893}">
                <a16:creationId xmlns:a16="http://schemas.microsoft.com/office/drawing/2010/main" id="{937985D5-8F61-4E59-92BD-3FA31C7084F7}"/>
              </a:ext>
            </a:extLst>
          </p:cNvPr>
          <p:cNvSpPr/>
          <p:nvPr/>
        </p:nvSpPr>
        <p:spPr>
          <a:xfrm rot="0">
            <a:off x="4686300" y="3209925"/>
            <a:ext cx="3667125" cy="2028825"/>
          </a:xfrm>
          <a:custGeom>
            <a:avLst/>
            <a:gdLst/>
            <a:ahLst/>
            <a:cxnLst/>
            <a:rect b="b" l="0" r="r" t="0"/>
            <a:pathLst>
              <a:path h="2028825" w="3667125">
                <a:moveTo>
                  <a:pt x="3626357" y="0"/>
                </a:moveTo>
                <a:lnTo>
                  <a:pt x="40766" y="0"/>
                </a:lnTo>
                <a:lnTo>
                  <a:pt x="24913" y="3208"/>
                </a:lnTo>
                <a:lnTo>
                  <a:pt x="11953" y="11953"/>
                </a:lnTo>
                <a:lnTo>
                  <a:pt x="3208" y="24913"/>
                </a:lnTo>
                <a:lnTo>
                  <a:pt x="0" y="40766"/>
                </a:lnTo>
                <a:lnTo>
                  <a:pt x="0" y="1988058"/>
                </a:lnTo>
                <a:lnTo>
                  <a:pt x="3208" y="2003911"/>
                </a:lnTo>
                <a:lnTo>
                  <a:pt x="11953" y="2016871"/>
                </a:lnTo>
                <a:lnTo>
                  <a:pt x="24913" y="2025616"/>
                </a:lnTo>
                <a:lnTo>
                  <a:pt x="40766" y="2028825"/>
                </a:lnTo>
                <a:lnTo>
                  <a:pt x="3626357" y="2028825"/>
                </a:lnTo>
                <a:lnTo>
                  <a:pt x="3642211" y="2025616"/>
                </a:lnTo>
                <a:lnTo>
                  <a:pt x="3655171" y="2016871"/>
                </a:lnTo>
                <a:lnTo>
                  <a:pt x="3663916" y="2003911"/>
                </a:lnTo>
                <a:lnTo>
                  <a:pt x="3667125" y="1988058"/>
                </a:lnTo>
                <a:lnTo>
                  <a:pt x="3667125" y="40766"/>
                </a:lnTo>
                <a:lnTo>
                  <a:pt x="3663916" y="24913"/>
                </a:lnTo>
                <a:lnTo>
                  <a:pt x="3655171" y="11953"/>
                </a:lnTo>
                <a:lnTo>
                  <a:pt x="3642211" y="3208"/>
                </a:lnTo>
                <a:lnTo>
                  <a:pt x="3626357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0" name="object 10">
            <a:extLst>
              <a:ext uri="{11C91C03-0D57-4206-9AC4-82482B098714}">
                <a16:creationId xmlns:a16="http://schemas.microsoft.com/office/drawing/2010/main" id="{E5CCE3CA-68F6-4D85-9269-B43DE05DA291}"/>
              </a:ext>
            </a:extLst>
          </p:cNvPr>
          <p:cNvSpPr txBox="1"/>
          <p:nvPr/>
        </p:nvSpPr>
        <p:spPr>
          <a:xfrm rot="0">
            <a:off x="4994274" y="3455352"/>
            <a:ext cx="2177414" cy="3689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20" sz="2250">
                <a:solidFill>
                  <a:srgbClr val="dfd5de"/>
                </a:solidFill>
                <a:latin typeface="Calibri"/>
              </a:rPr>
              <a:t>Data</a:t>
            </a:r>
            <a:r>
              <a:rPr dirty="0" lang="en-US" spc="-85" sz="22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2250">
                <a:solidFill>
                  <a:srgbClr val="dfd5de"/>
                </a:solidFill>
                <a:latin typeface="Calibri"/>
              </a:rPr>
              <a:t>Management</a:t>
            </a:r>
            <a:endParaRPr dirty="0" lang="en-US" spc="-10" sz="225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1" name="object 11">
            <a:extLst>
              <a:ext uri="{B6A16479-F072-4195-8FF2-FABD573B3411}">
                <a16:creationId xmlns:a16="http://schemas.microsoft.com/office/drawing/2010/main" id="{3F5EF532-E532-4E59-9CB1-F2093751549B}"/>
              </a:ext>
            </a:extLst>
          </p:cNvPr>
          <p:cNvSpPr txBox="1"/>
          <p:nvPr/>
        </p:nvSpPr>
        <p:spPr>
          <a:xfrm rot="0">
            <a:off x="4994274" y="3915854"/>
            <a:ext cx="3006089" cy="1131569"/>
          </a:xfrm>
          <a:prstGeom prst="rect">
            <a:avLst/>
          </a:prstGeom>
        </p:spPr>
        <p:txBody>
          <a:bodyPr bIns="0" lIns="0" rIns="0" rtlCol="0" tIns="17145" vert="horz" wrap="square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135"/>
              </a:spcBef>
            </a:pPr>
            <a:r>
              <a:rPr dirty="0" lang="en-US" spc="-10" sz="1800">
                <a:solidFill>
                  <a:srgbClr val="dfd5de"/>
                </a:solidFill>
                <a:latin typeface="Calibri"/>
              </a:rPr>
              <a:t>Handling</a:t>
            </a:r>
            <a:r>
              <a:rPr dirty="0" lang="en-US" spc="-5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large</a:t>
            </a:r>
            <a:r>
              <a:rPr dirty="0" lang="en-US" spc="-3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volumes</a:t>
            </a:r>
            <a:r>
              <a:rPr dirty="0" lang="en-US" spc="1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30" sz="1800">
                <a:solidFill>
                  <a:srgbClr val="dfd5de"/>
                </a:solidFill>
                <a:latin typeface="Calibri"/>
              </a:rPr>
              <a:t>of</a:t>
            </a:r>
            <a:r>
              <a:rPr dirty="0" lang="en-US" spc="1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5" sz="1800">
                <a:solidFill>
                  <a:srgbClr val="dfd5de"/>
                </a:solidFill>
                <a:latin typeface="Calibri"/>
              </a:rPr>
              <a:t>data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5" sz="1800">
                <a:solidFill>
                  <a:srgbClr val="dfd5de"/>
                </a:solidFill>
                <a:latin typeface="Calibri"/>
              </a:rPr>
              <a:t>data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requires</a:t>
            </a:r>
            <a:r>
              <a:rPr dirty="0" lang="en-US" spc="-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advanced</a:t>
            </a:r>
            <a:r>
              <a:rPr dirty="0" lang="en-US" spc="-25" sz="1800">
                <a:solidFill>
                  <a:srgbClr val="dfd5de"/>
                </a:solidFill>
                <a:latin typeface="Calibri"/>
              </a:rPr>
              <a:t> systems. </a:t>
            </a:r>
            <a:r>
              <a:rPr dirty="0" lang="en-US" spc="-39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5" sz="1800">
                <a:solidFill>
                  <a:srgbClr val="dfd5de"/>
                </a:solidFill>
                <a:latin typeface="Calibri"/>
              </a:rPr>
              <a:t>systems.</a:t>
            </a:r>
            <a:endParaRPr dirty="0" lang="en-US" spc="-25" sz="18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2" name="object 12">
            <a:extLst>
              <a:ext uri="{75145C4D-58D7-45ED-B72E-DDF2F77F084E}">
                <a16:creationId xmlns:a16="http://schemas.microsoft.com/office/drawing/2010/main" id="{1D00BFF8-13DD-490D-8622-A2030FBAEEE6}"/>
              </a:ext>
            </a:extLst>
          </p:cNvPr>
          <p:cNvSpPr/>
          <p:nvPr/>
        </p:nvSpPr>
        <p:spPr>
          <a:xfrm rot="0">
            <a:off x="790575" y="5467350"/>
            <a:ext cx="7562850" cy="1304925"/>
          </a:xfrm>
          <a:custGeom>
            <a:avLst/>
            <a:gdLst/>
            <a:ahLst/>
            <a:cxnLst/>
            <a:rect b="b" l="0" r="r" t="0"/>
            <a:pathLst>
              <a:path h="1304925" w="7562850">
                <a:moveTo>
                  <a:pt x="7522083" y="0"/>
                </a:moveTo>
                <a:lnTo>
                  <a:pt x="40766" y="0"/>
                </a:lnTo>
                <a:lnTo>
                  <a:pt x="24897" y="3208"/>
                </a:lnTo>
                <a:lnTo>
                  <a:pt x="11939" y="11953"/>
                </a:lnTo>
                <a:lnTo>
                  <a:pt x="3203" y="24913"/>
                </a:lnTo>
                <a:lnTo>
                  <a:pt x="0" y="40767"/>
                </a:lnTo>
                <a:lnTo>
                  <a:pt x="0" y="1264158"/>
                </a:lnTo>
                <a:lnTo>
                  <a:pt x="3203" y="1280011"/>
                </a:lnTo>
                <a:lnTo>
                  <a:pt x="11939" y="1292971"/>
                </a:lnTo>
                <a:lnTo>
                  <a:pt x="24897" y="1301716"/>
                </a:lnTo>
                <a:lnTo>
                  <a:pt x="40766" y="1304925"/>
                </a:lnTo>
                <a:lnTo>
                  <a:pt x="7522083" y="1304925"/>
                </a:lnTo>
                <a:lnTo>
                  <a:pt x="7537937" y="1301716"/>
                </a:lnTo>
                <a:lnTo>
                  <a:pt x="7550896" y="1292971"/>
                </a:lnTo>
                <a:lnTo>
                  <a:pt x="7559641" y="1280011"/>
                </a:lnTo>
                <a:lnTo>
                  <a:pt x="7562850" y="1264158"/>
                </a:lnTo>
                <a:lnTo>
                  <a:pt x="7562850" y="40767"/>
                </a:lnTo>
                <a:lnTo>
                  <a:pt x="7559641" y="24913"/>
                </a:lnTo>
                <a:lnTo>
                  <a:pt x="7550896" y="11953"/>
                </a:lnTo>
                <a:lnTo>
                  <a:pt x="7537937" y="3208"/>
                </a:lnTo>
                <a:lnTo>
                  <a:pt x="7522083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3" name="object 13">
            <a:extLst>
              <a:ext uri="{EE132560-E8A9-4646-AFA5-B78D52EB1937}">
                <a16:creationId xmlns:a16="http://schemas.microsoft.com/office/drawing/2010/main" id="{3AC5EB6F-7A6C-4B76-9801-51E5DC6D23C3}"/>
              </a:ext>
            </a:extLst>
          </p:cNvPr>
          <p:cNvSpPr txBox="1"/>
          <p:nvPr/>
        </p:nvSpPr>
        <p:spPr>
          <a:xfrm rot="0">
            <a:off x="1100136" y="5717603"/>
            <a:ext cx="5539105" cy="85788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10" sz="2250">
                <a:solidFill>
                  <a:srgbClr val="dfd5de"/>
                </a:solidFill>
                <a:latin typeface="Calibri"/>
              </a:rPr>
              <a:t>Skill</a:t>
            </a:r>
            <a:r>
              <a:rPr dirty="0" lang="en-US" spc="-75" sz="22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2250">
                <a:solidFill>
                  <a:srgbClr val="dfd5de"/>
                </a:solidFill>
                <a:latin typeface="Calibri"/>
              </a:rPr>
              <a:t>Requirements</a:t>
            </a: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dirty="0" lang="en-US" sz="1800">
                <a:solidFill>
                  <a:srgbClr val="dfd5de"/>
                </a:solidFill>
                <a:latin typeface="Calibri"/>
              </a:rPr>
              <a:t>A</a:t>
            </a:r>
            <a:r>
              <a:rPr dirty="0" lang="en-US" spc="-3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skilled</a:t>
            </a:r>
            <a:r>
              <a:rPr dirty="0" lang="en-US" spc="-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5" sz="1800">
                <a:solidFill>
                  <a:srgbClr val="dfd5de"/>
                </a:solidFill>
                <a:latin typeface="Calibri"/>
              </a:rPr>
              <a:t>workforce</a:t>
            </a:r>
            <a:r>
              <a:rPr dirty="0" lang="en-US" spc="-3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15" sz="1800">
                <a:solidFill>
                  <a:srgbClr val="dfd5de"/>
                </a:solidFill>
                <a:latin typeface="Calibri"/>
              </a:rPr>
              <a:t>is</a:t>
            </a:r>
            <a:r>
              <a:rPr dirty="0" lang="en-US" spc="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needed</a:t>
            </a:r>
            <a:r>
              <a:rPr dirty="0" lang="en-US" spc="-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to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manage</a:t>
            </a:r>
            <a:r>
              <a:rPr dirty="0" lang="en-US" spc="-3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predictive</a:t>
            </a:r>
            <a:r>
              <a:rPr dirty="0" lang="en-US" spc="-3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systems.</a:t>
            </a:r>
            <a:endParaRPr dirty="0" lang="en-US" spc="-15" sz="1800">
              <a:solidFill>
                <a:srgbClr val="dfd5de"/>
              </a:solidFill>
              <a:latin typeface="Calibri"/>
            </a:endParaRPr>
          </a:p>
        </p:txBody>
      </p:sp>
    </p:spTree>
    <p:extLst>
      <p:ext uri="{22140288-82BF-4F09-9354-1F596CC49893}">
        <p14:creationId xmlns:p14="http://schemas.microsoft.com/office/powerpoint/2010/main" val="172240087679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42A2EC67-D9A4-4EE1-9211-82F5EE46B663}">
                <a16:creationId xmlns:a16="http://schemas.microsoft.com/office/drawing/2010/main" id="{B4733FD2-0F58-488D-A81E-3F2524EAE4E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399470" y="3017529"/>
            <a:ext cx="11831459" cy="1828342"/>
          </a:xfrm>
        </p:spPr>
        <p:txBody>
          <a:bodyPr rtlCol="0"/>
          <a:lstStyle/>
          <a:p>
            <a:pPr algn="ctr"/>
            <a:r>
              <a:rPr dirty="0" lang="en-US" sz="12000"/>
              <a:t>THANK YOU</a:t>
            </a:r>
            <a:endParaRPr dirty="0" lang="en-US" sz="12000"/>
          </a:p>
        </p:txBody>
      </p:sp>
    </p:spTree>
    <p:extLst>
      <p:ext uri="{73264AEB-BC01-4952-AF8E-FAAD258F8C12}">
        <p14:creationId xmlns:p14="http://schemas.microsoft.com/office/powerpoint/2010/main" val="1722400876796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A0E49994-FB62-433E-9AA3-67206DE8757D}">
                <a16:creationId xmlns:a16="http://schemas.microsoft.com/office/drawing/2010/main" id="{03E3921A-60D2-4949-A4F3-27F2648575B6}"/>
              </a:ext>
            </a:extLst>
          </p:cNvPr>
          <p:cNvSpPr txBox="1"/>
          <p:nvPr/>
        </p:nvSpPr>
        <p:spPr>
          <a:xfrm rot="0">
            <a:off x="873125" y="615315"/>
            <a:ext cx="6651624" cy="3900804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15" sz="6150">
                <a:solidFill>
                  <a:srgbClr val="96b8ff"/>
                </a:solidFill>
                <a:latin typeface="Calibri"/>
              </a:rPr>
              <a:t>Predictive</a:t>
            </a:r>
          </a:p>
          <a:p>
            <a:pPr marL="12700" marR="5080">
              <a:lnSpc>
                <a:spcPct val="104000"/>
              </a:lnSpc>
              <a:spcBef>
                <a:spcPts val="35"/>
              </a:spcBef>
            </a:pPr>
            <a:r>
              <a:rPr dirty="0" lang="en-US" spc="-10" sz="6150">
                <a:solidFill>
                  <a:srgbClr val="96b8ff"/>
                </a:solidFill>
                <a:latin typeface="Calibri"/>
              </a:rPr>
              <a:t>Maintenance</a:t>
            </a:r>
            <a:r>
              <a:rPr dirty="0" lang="en-US" spc="-65" sz="6150">
                <a:solidFill>
                  <a:srgbClr val="96b8ff"/>
                </a:solidFill>
                <a:latin typeface="Calibri"/>
              </a:rPr>
              <a:t> </a:t>
            </a:r>
            <a:r>
              <a:rPr dirty="0" lang="en-US" spc="-45" sz="6150">
                <a:solidFill>
                  <a:srgbClr val="96b8ff"/>
                </a:solidFill>
                <a:latin typeface="Calibri"/>
              </a:rPr>
              <a:t>System </a:t>
            </a:r>
            <a:r>
              <a:rPr dirty="0" lang="en-US" spc="-1375" sz="6150">
                <a:solidFill>
                  <a:srgbClr val="96b8ff"/>
                </a:solidFill>
                <a:latin typeface="Calibri"/>
              </a:rPr>
              <a:t> </a:t>
            </a:r>
            <a:r>
              <a:rPr dirty="0" lang="en-US" spc="-35" sz="6150">
                <a:solidFill>
                  <a:srgbClr val="96b8ff"/>
                </a:solidFill>
                <a:latin typeface="Calibri"/>
              </a:rPr>
              <a:t>for </a:t>
            </a:r>
            <a:r>
              <a:rPr dirty="0" lang="en-US" spc="-15" sz="6150">
                <a:solidFill>
                  <a:srgbClr val="96b8ff"/>
                </a:solidFill>
                <a:latin typeface="Calibri"/>
              </a:rPr>
              <a:t>Manufacturing </a:t>
            </a:r>
            <a:r>
              <a:rPr dirty="0" lang="en-US" spc="-10" sz="6150">
                <a:solidFill>
                  <a:srgbClr val="96b8ff"/>
                </a:solidFill>
                <a:latin typeface="Calibri"/>
              </a:rPr>
              <a:t> </a:t>
            </a:r>
            <a:r>
              <a:rPr dirty="0" lang="en-US" spc="-15" sz="6150">
                <a:solidFill>
                  <a:srgbClr val="96b8ff"/>
                </a:solidFill>
                <a:latin typeface="Calibri"/>
              </a:rPr>
              <a:t>Equipment</a:t>
            </a:r>
            <a:endParaRPr dirty="0" lang="en-US" spc="-15" sz="6150">
              <a:solidFill>
                <a:srgbClr val="96b8ff"/>
              </a:solidFill>
              <a:latin typeface="Calibri"/>
            </a:endParaRPr>
          </a:p>
        </p:txBody>
      </p:sp>
      <p:sp>
        <p:nvSpPr>
          <p:cNvPr id="3" name="object 4">
            <a:extLst>
              <a:ext uri="{2F40420B-343E-49F4-A66F-16333CB40DE4}">
                <a16:creationId xmlns:a16="http://schemas.microsoft.com/office/drawing/2010/main" id="{990CE718-27F7-454A-82FE-E1E1FF8853AF}"/>
              </a:ext>
            </a:extLst>
          </p:cNvPr>
          <p:cNvSpPr/>
          <p:nvPr/>
        </p:nvSpPr>
        <p:spPr>
          <a:xfrm rot="0">
            <a:off x="511178" y="7586662"/>
            <a:ext cx="361950" cy="361950"/>
          </a:xfrm>
          <a:custGeom>
            <a:avLst/>
            <a:gdLst/>
            <a:ahLst/>
            <a:cxnLst/>
            <a:rect b="b" l="0" r="r" t="0"/>
            <a:pathLst>
              <a:path h="361950" w="361950">
                <a:moveTo>
                  <a:pt x="0" y="180975"/>
                </a:moveTo>
                <a:lnTo>
                  <a:pt x="6464" y="132864"/>
                </a:lnTo>
                <a:lnTo>
                  <a:pt x="24708" y="89633"/>
                </a:lnTo>
                <a:lnTo>
                  <a:pt x="53006" y="53006"/>
                </a:lnTo>
                <a:lnTo>
                  <a:pt x="89633" y="24708"/>
                </a:lnTo>
                <a:lnTo>
                  <a:pt x="132864" y="6464"/>
                </a:lnTo>
                <a:lnTo>
                  <a:pt x="180975" y="0"/>
                </a:lnTo>
                <a:lnTo>
                  <a:pt x="229085" y="6464"/>
                </a:lnTo>
                <a:lnTo>
                  <a:pt x="272316" y="24708"/>
                </a:lnTo>
                <a:lnTo>
                  <a:pt x="308943" y="53006"/>
                </a:lnTo>
                <a:lnTo>
                  <a:pt x="337241" y="89633"/>
                </a:lnTo>
                <a:lnTo>
                  <a:pt x="355485" y="132864"/>
                </a:lnTo>
                <a:lnTo>
                  <a:pt x="361950" y="180975"/>
                </a:lnTo>
                <a:lnTo>
                  <a:pt x="355485" y="229085"/>
                </a:lnTo>
                <a:lnTo>
                  <a:pt x="337241" y="272316"/>
                </a:lnTo>
                <a:lnTo>
                  <a:pt x="308943" y="308943"/>
                </a:lnTo>
                <a:lnTo>
                  <a:pt x="272316" y="337241"/>
                </a:lnTo>
                <a:lnTo>
                  <a:pt x="229085" y="355485"/>
                </a:lnTo>
                <a:lnTo>
                  <a:pt x="180975" y="361950"/>
                </a:lnTo>
                <a:lnTo>
                  <a:pt x="132864" y="355485"/>
                </a:lnTo>
                <a:lnTo>
                  <a:pt x="89633" y="337241"/>
                </a:lnTo>
                <a:lnTo>
                  <a:pt x="53006" y="308943"/>
                </a:lnTo>
                <a:lnTo>
                  <a:pt x="24708" y="272316"/>
                </a:lnTo>
                <a:lnTo>
                  <a:pt x="6464" y="229085"/>
                </a:lnTo>
                <a:lnTo>
                  <a:pt x="0" y="180975"/>
                </a:lnTo>
                <a:close/>
              </a:path>
            </a:pathLst>
          </a:custGeom>
          <a:ln w="7620">
            <a:solidFill>
              <a:srgbClr val="ffffff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4F1AE201-F7AC-4636-AE88-8123EAEC7312}">
                <a16:creationId xmlns:a16="http://schemas.microsoft.com/office/drawing/2010/main" id="{7A1E2DDE-3309-4337-95A8-96C7F64B0F9E}"/>
              </a:ext>
            </a:extLst>
          </p:cNvPr>
          <p:cNvSpPr/>
          <p:nvPr/>
        </p:nvSpPr>
        <p:spPr>
          <a:xfrm flipH="false" flipV="false" rot="0">
            <a:off x="1413681" y="4990652"/>
            <a:ext cx="6191078" cy="2231031"/>
          </a:xfrm>
          <a:prstGeom prst="snip2DiagRect">
            <a:avLst/>
          </a:prstGeom>
          <a:gradFill rotWithShape="1">
            <a:gsLst>
              <a:gs pos="100000">
                <a:schemeClr val="accent5">
                  <a:lumMod val="20000"/>
                  <a:lumOff val="40000"/>
                </a:schemeClr>
              </a:gs>
              <a:gs pos="75000">
                <a:schemeClr val="accent5">
                  <a:lumMod val="20000"/>
                  <a:lumOff val="40000"/>
                </a:schemeClr>
              </a:gs>
              <a:gs pos="0">
                <a:schemeClr val="accent5">
                  <a:lumMod val="20000"/>
                  <a:lumOff val="70000"/>
                </a:schemeClr>
              </a:gs>
            </a:gsLst>
            <a:lin ang="16200000" scaled="0"/>
          </a:gradFill>
          <a:ln cap="flat" w="9525">
            <a:solidFill>
              <a:schemeClr val="accent1">
                <a:shade val="50000"/>
              </a:schemeClr>
            </a:solidFill>
            <a:prstDash val="solid"/>
            <a:round/>
          </a:ln>
          <a:effectLst>
            <a:outerShdw blurRad="50800" dir="2700000" dist="95250">
              <a:srgbClr val="3f3f3f">
                <a:alpha val="39999"/>
              </a:srgbClr>
            </a:outerShdw>
            <a:reflection algn="bl" dist="0" endA="0" endPos="35000" rotWithShape="0" stA="48000" stPos="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l"/>
            <a:r>
              <a:rPr b="0" dirty="0" lang="en-US" sz="2000">
                <a:latin typeface="Patua One"/>
              </a:rPr>
              <a:t>Team </a:t>
            </a:r>
            <a:r>
              <a:rPr b="0" dirty="0" err="1" lang="en-US" sz="2000">
                <a:latin typeface="Patua One"/>
              </a:rPr>
              <a:t>Deatails</a:t>
            </a:r>
            <a:r>
              <a:rPr b="0" dirty="0" lang="en-US">
                <a:latin typeface="Patua One"/>
              </a:rPr>
              <a:t> :</a:t>
            </a:r>
          </a:p>
          <a:p>
            <a:pPr algn="l"/>
            <a:r>
              <a:rPr b="0" dirty="0" lang="en-US">
                <a:latin typeface="Patua One"/>
              </a:rPr>
              <a:t>   a . Team Name : </a:t>
            </a:r>
            <a:r>
              <a:rPr b="0" dirty="0" err="1" lang="en-US">
                <a:latin typeface="Patua One"/>
              </a:rPr>
              <a:t>PECML</a:t>
            </a:r>
            <a:r>
              <a:rPr b="0" dirty="0" lang="en-US">
                <a:latin typeface="Patua One"/>
              </a:rPr>
              <a:t> BOY'S</a:t>
            </a:r>
          </a:p>
          <a:p>
            <a:pPr algn="l"/>
            <a:r>
              <a:rPr b="0" dirty="0" lang="en-US">
                <a:latin typeface="Patua One"/>
              </a:rPr>
              <a:t>   b</a:t>
            </a:r>
            <a:r>
              <a:rPr b="0" dirty="0" lang="en-US">
                <a:latin typeface="Patua One"/>
              </a:rPr>
              <a:t>. Team Leader : ROHITKUMAAR V</a:t>
            </a:r>
          </a:p>
          <a:p>
            <a:pPr algn="l"/>
            <a:r>
              <a:rPr b="0" dirty="0" lang="en-US">
                <a:latin typeface="Patua One"/>
              </a:rPr>
              <a:t>   c. Team Members :</a:t>
            </a:r>
          </a:p>
          <a:p>
            <a:pPr algn="l"/>
            <a:r>
              <a:rPr b="0" dirty="0" lang="en-US">
                <a:latin typeface="Patua One"/>
              </a:rPr>
              <a:t>          - </a:t>
            </a:r>
            <a:r>
              <a:rPr b="0" dirty="0" lang="en-US">
                <a:latin typeface="Patua One"/>
              </a:rPr>
              <a:t>MADHAN</a:t>
            </a:r>
            <a:r>
              <a:rPr b="0" dirty="0" lang="en-US">
                <a:latin typeface="Patua One"/>
              </a:rPr>
              <a:t>KUMAR</a:t>
            </a:r>
            <a:r>
              <a:rPr b="0" dirty="0" lang="en-US">
                <a:latin typeface="Patua One"/>
              </a:rPr>
              <a:t>  M K A</a:t>
            </a:r>
          </a:p>
          <a:p>
            <a:pPr algn="l"/>
            <a:r>
              <a:rPr b="0" dirty="0" lang="en-US">
                <a:latin typeface="Patua One"/>
              </a:rPr>
              <a:t>          - </a:t>
            </a:r>
            <a:r>
              <a:rPr b="0" dirty="0" err="1" lang="en-US">
                <a:latin typeface="Patua One"/>
              </a:rPr>
              <a:t>RISHI</a:t>
            </a:r>
            <a:r>
              <a:rPr b="0" dirty="0" err="1" lang="en-US">
                <a:latin typeface="Patua One"/>
              </a:rPr>
              <a:t>PANDIAN</a:t>
            </a:r>
            <a:r>
              <a:rPr b="0" dirty="0" lang="en-US">
                <a:latin typeface="Patua One"/>
              </a:rPr>
              <a:t> R</a:t>
            </a:r>
          </a:p>
          <a:p>
            <a:pPr algn="l"/>
            <a:r>
              <a:rPr b="0" dirty="0" lang="en-US">
                <a:latin typeface="Patua One"/>
              </a:rPr>
              <a:t> </a:t>
            </a:r>
            <a:endParaRPr b="0" dirty="0" lang="en-US">
              <a:latin typeface="Patua One"/>
            </a:endParaRPr>
          </a:p>
        </p:txBody>
      </p:sp>
    </p:spTree>
    <p:extLst>
      <p:ext uri="{D5FB5862-E5F2-479C-9492-9FA0C7B840E7}">
        <p14:creationId xmlns:p14="http://schemas.microsoft.com/office/powerpoint/2010/main" val="1722400876764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79075E35-DCC3-4883-A9BD-9A18F9C7E42C}">
                <a16:creationId xmlns:a16="http://schemas.microsoft.com/office/drawing/2010/main" id="{A5B02694-75EC-4C2B-9C81-C390AACBC848}"/>
              </a:ext>
            </a:extLst>
          </p:cNvPr>
          <p:cNvGrpSpPr/>
          <p:nvPr/>
        </p:nvGrpSpPr>
        <p:grpSpPr>
          <a:xfrm rot="0"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>
              <a:extLst>
                <a:ext uri="{3D7ED410-185D-4520-BF67-505635339E96}">
                  <a16:creationId xmlns:a16="http://schemas.microsoft.com/office/drawing/2010/main" id="{028688AE-B2EC-4A09-A864-E456AFAF476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 rot="0">
              <a:off x="0" y="0"/>
              <a:ext cx="5486399" cy="8229598"/>
            </a:xfrm>
            <a:prstGeom prst="rect">
              <a:avLst/>
            </a:prstGeom>
            <a:noFill/>
          </p:spPr>
        </p:pic>
        <p:pic>
          <p:nvPicPr>
            <p:cNvPr id="4" name="object 4">
              <a:extLst>
                <a:ext uri="{7D74AFDE-70FC-44BD-BDF9-9D41676148F3}">
                  <a16:creationId xmlns:a16="http://schemas.microsoft.com/office/drawing/2010/main" id="{768644F9-471E-4934-9FBA-C18DEB20AE1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 rot="0">
              <a:off x="285748" y="2476500"/>
              <a:ext cx="4914900" cy="3276600"/>
            </a:xfrm>
            <a:prstGeom prst="rect">
              <a:avLst/>
            </a:prstGeom>
            <a:noFill/>
          </p:spPr>
        </p:pic>
      </p:grpSp>
      <p:sp>
        <p:nvSpPr>
          <p:cNvPr id="5" name="object 5">
            <a:extLst>
              <a:ext uri="{EA8AC2E0-489E-4E31-A4B6-9635EA24E641}">
                <a16:creationId xmlns:a16="http://schemas.microsoft.com/office/drawing/2010/main" id="{FF599C84-6B3B-4FC9-AAB9-16B5CFA2981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362952" y="1115695"/>
            <a:ext cx="7165974" cy="213360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25"/>
              <a:t>Importance</a:t>
            </a:r>
            <a:r>
              <a:rPr dirty="0" lang="en-US" spc="-60"/>
              <a:t> </a:t>
            </a:r>
            <a:r>
              <a:rPr dirty="0" lang="en-US" spc="10"/>
              <a:t>of</a:t>
            </a:r>
            <a:r>
              <a:rPr dirty="0" lang="en-US" spc="-90"/>
              <a:t> </a:t>
            </a:r>
            <a:r>
              <a:rPr dirty="0" lang="en-US" spc="-20"/>
              <a:t>Predictive</a:t>
            </a:r>
          </a:p>
          <a:p>
            <a:pPr marL="12700" marR="5080">
              <a:lnSpc>
                <a:spcPct val="102000"/>
              </a:lnSpc>
              <a:spcBef>
                <a:spcPts val="75"/>
              </a:spcBef>
            </a:pPr>
            <a:r>
              <a:rPr dirty="0" lang="en-US" spc="-25"/>
              <a:t>Maintenance </a:t>
            </a:r>
            <a:r>
              <a:rPr dirty="0" lang="en-US" spc="5"/>
              <a:t>in </a:t>
            </a:r>
            <a:r>
              <a:rPr dirty="0" lang="en-US" spc="-25"/>
              <a:t>Manufacturing </a:t>
            </a:r>
            <a:r>
              <a:rPr dirty="0" lang="en-US" spc="-1005"/>
              <a:t> </a:t>
            </a:r>
            <a:r>
              <a:rPr dirty="0" lang="en-US" spc="-20"/>
              <a:t>Manufacturing</a:t>
            </a:r>
            <a:endParaRPr dirty="0" lang="en-US" spc="-20"/>
          </a:p>
        </p:txBody>
      </p:sp>
      <p:sp>
        <p:nvSpPr>
          <p:cNvPr id="6" name="object 6">
            <a:extLst>
              <a:ext uri="{9E0A1B99-0721-4979-83C0-670A63A7AA46}">
                <a16:creationId xmlns:a16="http://schemas.microsoft.com/office/drawing/2010/main" id="{0575E69A-319A-4895-A1D0-C767E1B39978}"/>
              </a:ext>
            </a:extLst>
          </p:cNvPr>
          <p:cNvSpPr/>
          <p:nvPr/>
        </p:nvSpPr>
        <p:spPr>
          <a:xfrm rot="0">
            <a:off x="6276974" y="3838575"/>
            <a:ext cx="514350" cy="514350"/>
          </a:xfrm>
          <a:custGeom>
            <a:avLst/>
            <a:gdLst/>
            <a:ahLst/>
            <a:cxnLst/>
            <a:rect b="b" l="0" r="r" t="0"/>
            <a:pathLst>
              <a:path h="514350" w="514350">
                <a:moveTo>
                  <a:pt x="473201" y="0"/>
                </a:moveTo>
                <a:lnTo>
                  <a:pt x="41148" y="0"/>
                </a:lnTo>
                <a:lnTo>
                  <a:pt x="25128" y="3232"/>
                </a:lnTo>
                <a:lnTo>
                  <a:pt x="12049" y="12049"/>
                </a:lnTo>
                <a:lnTo>
                  <a:pt x="3232" y="25128"/>
                </a:lnTo>
                <a:lnTo>
                  <a:pt x="0" y="41148"/>
                </a:lnTo>
                <a:lnTo>
                  <a:pt x="0" y="473201"/>
                </a:lnTo>
                <a:lnTo>
                  <a:pt x="3232" y="489221"/>
                </a:lnTo>
                <a:lnTo>
                  <a:pt x="12049" y="502300"/>
                </a:lnTo>
                <a:lnTo>
                  <a:pt x="25128" y="511117"/>
                </a:lnTo>
                <a:lnTo>
                  <a:pt x="41148" y="514350"/>
                </a:lnTo>
                <a:lnTo>
                  <a:pt x="473201" y="514350"/>
                </a:lnTo>
                <a:lnTo>
                  <a:pt x="489221" y="511117"/>
                </a:lnTo>
                <a:lnTo>
                  <a:pt x="502300" y="502300"/>
                </a:lnTo>
                <a:lnTo>
                  <a:pt x="511117" y="489221"/>
                </a:lnTo>
                <a:lnTo>
                  <a:pt x="514350" y="473201"/>
                </a:lnTo>
                <a:lnTo>
                  <a:pt x="514350" y="41148"/>
                </a:lnTo>
                <a:lnTo>
                  <a:pt x="511117" y="25128"/>
                </a:lnTo>
                <a:lnTo>
                  <a:pt x="502300" y="12049"/>
                </a:lnTo>
                <a:lnTo>
                  <a:pt x="489221" y="3232"/>
                </a:lnTo>
                <a:lnTo>
                  <a:pt x="473201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object 7">
            <a:extLst>
              <a:ext uri="{A0EFADD3-F5AB-4C2C-88A9-27C7205B4C4D}">
                <a16:creationId xmlns:a16="http://schemas.microsoft.com/office/drawing/2010/main" id="{F439A463-76B5-47A3-B185-CE8C81EDFBD7}"/>
              </a:ext>
            </a:extLst>
          </p:cNvPr>
          <p:cNvSpPr txBox="1"/>
          <p:nvPr/>
        </p:nvSpPr>
        <p:spPr>
          <a:xfrm rot="0">
            <a:off x="6440170" y="3878261"/>
            <a:ext cx="199390" cy="43751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2700">
                <a:solidFill>
                  <a:srgbClr val="dfd5de"/>
                </a:solidFill>
                <a:latin typeface="Calibri"/>
              </a:rPr>
              <a:t>1</a:t>
            </a:r>
            <a:endParaRPr dirty="0" lang="en-US" sz="27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8" name="object 8">
            <a:extLst>
              <a:ext uri="{B38389E7-64CB-4ED2-B9FA-5D6F00B257B6}">
                <a16:creationId xmlns:a16="http://schemas.microsoft.com/office/drawing/2010/main" id="{83ECDBD6-AADF-417D-8857-4D6315850507}"/>
              </a:ext>
            </a:extLst>
          </p:cNvPr>
          <p:cNvSpPr txBox="1"/>
          <p:nvPr/>
        </p:nvSpPr>
        <p:spPr>
          <a:xfrm rot="0">
            <a:off x="7100568" y="3859148"/>
            <a:ext cx="1687195" cy="36957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15" sz="2250">
                <a:solidFill>
                  <a:srgbClr val="dfd5de"/>
                </a:solidFill>
                <a:latin typeface="Calibri"/>
              </a:rPr>
              <a:t>Cost</a:t>
            </a:r>
            <a:r>
              <a:rPr dirty="0" lang="en-US" spc="-35" sz="22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2250">
                <a:solidFill>
                  <a:srgbClr val="dfd5de"/>
                </a:solidFill>
                <a:latin typeface="Calibri"/>
              </a:rPr>
              <a:t>Efficiency</a:t>
            </a:r>
            <a:endParaRPr dirty="0" lang="en-US" spc="-20" sz="225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9" name="object 9">
            <a:extLst>
              <a:ext uri="{B6466D35-09CF-464F-8D88-26B0F06712DD}">
                <a16:creationId xmlns:a16="http://schemas.microsoft.com/office/drawing/2010/main" id="{D9F30426-147A-4D2F-91A6-EC0570E2DBB4}"/>
              </a:ext>
            </a:extLst>
          </p:cNvPr>
          <p:cNvSpPr txBox="1"/>
          <p:nvPr/>
        </p:nvSpPr>
        <p:spPr>
          <a:xfrm rot="0">
            <a:off x="7100568" y="4320349"/>
            <a:ext cx="2215515" cy="1131569"/>
          </a:xfrm>
          <a:prstGeom prst="rect">
            <a:avLst/>
          </a:prstGeom>
        </p:spPr>
        <p:txBody>
          <a:bodyPr bIns="0" lIns="0" rIns="0" rtlCol="0" tIns="17145" vert="horz" wrap="square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135"/>
              </a:spcBef>
            </a:pPr>
            <a:r>
              <a:rPr dirty="0" lang="en-US" spc="-15" sz="1800">
                <a:solidFill>
                  <a:srgbClr val="dfd5de"/>
                </a:solidFill>
                <a:latin typeface="Calibri"/>
              </a:rPr>
              <a:t>Predictive maintenance </a:t>
            </a:r>
            <a:r>
              <a:rPr dirty="0" lang="en-US" spc="-39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reduces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unexpected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25" sz="1800">
                <a:solidFill>
                  <a:srgbClr val="dfd5de"/>
                </a:solidFill>
                <a:latin typeface="Calibri"/>
              </a:rPr>
              <a:t>d</a:t>
            </a:r>
            <a:r>
              <a:rPr dirty="0" lang="en-US" spc="-50" sz="1800">
                <a:solidFill>
                  <a:srgbClr val="dfd5de"/>
                </a:solidFill>
                <a:latin typeface="Calibri"/>
              </a:rPr>
              <a:t>o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w</a:t>
            </a:r>
            <a:r>
              <a:rPr dirty="0" lang="en-US" spc="-50" sz="1800">
                <a:solidFill>
                  <a:srgbClr val="dfd5de"/>
                </a:solidFill>
                <a:latin typeface="Calibri"/>
              </a:rPr>
              <a:t>n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t</a:t>
            </a:r>
            <a:r>
              <a:rPr dirty="0" lang="en-US" spc="30" sz="1800">
                <a:solidFill>
                  <a:srgbClr val="dfd5de"/>
                </a:solidFill>
                <a:latin typeface="Calibri"/>
              </a:rPr>
              <a:t>i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m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e,</a:t>
            </a:r>
            <a:r>
              <a:rPr dirty="0" lang="en-US" spc="-30" sz="1800">
                <a:solidFill>
                  <a:srgbClr val="dfd5de"/>
                </a:solidFill>
                <a:latin typeface="Calibri"/>
              </a:rPr>
              <a:t> s</a:t>
            </a:r>
            <a:r>
              <a:rPr dirty="0" lang="en-US" spc="-40" sz="1800">
                <a:solidFill>
                  <a:srgbClr val="dfd5de"/>
                </a:solidFill>
                <a:latin typeface="Calibri"/>
              </a:rPr>
              <a:t>a</a:t>
            </a:r>
            <a:r>
              <a:rPr dirty="0" lang="en-US" spc="5" sz="1800">
                <a:solidFill>
                  <a:srgbClr val="dfd5de"/>
                </a:solidFill>
                <a:latin typeface="Calibri"/>
              </a:rPr>
              <a:t>v</a:t>
            </a:r>
            <a:r>
              <a:rPr dirty="0" lang="en-US" spc="-40" sz="1800">
                <a:solidFill>
                  <a:srgbClr val="dfd5de"/>
                </a:solidFill>
                <a:latin typeface="Calibri"/>
              </a:rPr>
              <a:t>i</a:t>
            </a:r>
            <a:r>
              <a:rPr dirty="0" lang="en-US" spc="25" sz="1800">
                <a:solidFill>
                  <a:srgbClr val="dfd5de"/>
                </a:solidFill>
                <a:latin typeface="Calibri"/>
              </a:rPr>
              <a:t>n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g</a:t>
            </a:r>
            <a:r>
              <a:rPr dirty="0" lang="en-US" spc="-6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c</a:t>
            </a:r>
            <a:r>
              <a:rPr dirty="0" lang="en-US" spc="20" sz="1800">
                <a:solidFill>
                  <a:srgbClr val="dfd5de"/>
                </a:solidFill>
                <a:latin typeface="Calibri"/>
              </a:rPr>
              <a:t>o</a:t>
            </a:r>
            <a:r>
              <a:rPr dirty="0" lang="en-US" spc="-30" sz="1800">
                <a:solidFill>
                  <a:srgbClr val="dfd5de"/>
                </a:solidFill>
                <a:latin typeface="Calibri"/>
              </a:rPr>
              <a:t>s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t</a:t>
            </a:r>
            <a:r>
              <a:rPr dirty="0" lang="en-US" spc="-35" sz="1800">
                <a:solidFill>
                  <a:srgbClr val="dfd5de"/>
                </a:solidFill>
                <a:latin typeface="Calibri"/>
              </a:rPr>
              <a:t>s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.</a:t>
            </a:r>
            <a:endParaRPr dirty="0" lang="en-US" sz="18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0" name="object 10">
            <a:extLst>
              <a:ext uri="{42D643FF-983C-4E1D-B353-7E54F883A49B}">
                <a16:creationId xmlns:a16="http://schemas.microsoft.com/office/drawing/2010/main" id="{2AB0B9A1-F1AA-43D8-BBEE-B91FF6BC250F}"/>
              </a:ext>
            </a:extLst>
          </p:cNvPr>
          <p:cNvSpPr/>
          <p:nvPr/>
        </p:nvSpPr>
        <p:spPr>
          <a:xfrm rot="0">
            <a:off x="10172700" y="3838575"/>
            <a:ext cx="504825" cy="514350"/>
          </a:xfrm>
          <a:custGeom>
            <a:avLst/>
            <a:gdLst/>
            <a:ahLst/>
            <a:cxnLst/>
            <a:rect b="b" l="0" r="r" t="0"/>
            <a:pathLst>
              <a:path h="514350" w="504825">
                <a:moveTo>
                  <a:pt x="464439" y="0"/>
                </a:moveTo>
                <a:lnTo>
                  <a:pt x="40385" y="0"/>
                </a:lnTo>
                <a:lnTo>
                  <a:pt x="24645" y="3167"/>
                </a:lnTo>
                <a:lnTo>
                  <a:pt x="11810" y="11811"/>
                </a:lnTo>
                <a:lnTo>
                  <a:pt x="3167" y="24645"/>
                </a:lnTo>
                <a:lnTo>
                  <a:pt x="0" y="40386"/>
                </a:lnTo>
                <a:lnTo>
                  <a:pt x="0" y="473963"/>
                </a:lnTo>
                <a:lnTo>
                  <a:pt x="3167" y="489704"/>
                </a:lnTo>
                <a:lnTo>
                  <a:pt x="11810" y="502538"/>
                </a:lnTo>
                <a:lnTo>
                  <a:pt x="24645" y="511182"/>
                </a:lnTo>
                <a:lnTo>
                  <a:pt x="40385" y="514350"/>
                </a:lnTo>
                <a:lnTo>
                  <a:pt x="464439" y="514350"/>
                </a:lnTo>
                <a:lnTo>
                  <a:pt x="480179" y="511182"/>
                </a:lnTo>
                <a:lnTo>
                  <a:pt x="493014" y="502538"/>
                </a:lnTo>
                <a:lnTo>
                  <a:pt x="501657" y="489704"/>
                </a:lnTo>
                <a:lnTo>
                  <a:pt x="504825" y="473963"/>
                </a:lnTo>
                <a:lnTo>
                  <a:pt x="504825" y="40386"/>
                </a:lnTo>
                <a:lnTo>
                  <a:pt x="501657" y="24645"/>
                </a:lnTo>
                <a:lnTo>
                  <a:pt x="493014" y="11811"/>
                </a:lnTo>
                <a:lnTo>
                  <a:pt x="480179" y="3167"/>
                </a:lnTo>
                <a:lnTo>
                  <a:pt x="464439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1" name="object 11">
            <a:extLst>
              <a:ext uri="{5830643D-0DE6-43F8-9DA0-FC61BCE8D144}">
                <a16:creationId xmlns:a16="http://schemas.microsoft.com/office/drawing/2010/main" id="{1A7F0EBD-8D26-46D6-9298-3147475D9934}"/>
              </a:ext>
            </a:extLst>
          </p:cNvPr>
          <p:cNvSpPr txBox="1"/>
          <p:nvPr/>
        </p:nvSpPr>
        <p:spPr>
          <a:xfrm rot="0">
            <a:off x="10334371" y="3878261"/>
            <a:ext cx="199390" cy="43751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2700">
                <a:solidFill>
                  <a:srgbClr val="dfd5de"/>
                </a:solidFill>
                <a:latin typeface="Calibri"/>
              </a:rPr>
              <a:t>2</a:t>
            </a:r>
            <a:endParaRPr dirty="0" lang="en-US" sz="27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2" name="object 12">
            <a:extLst>
              <a:ext uri="{20FA4477-67BD-429E-904B-F63A6452397A}">
                <a16:creationId xmlns:a16="http://schemas.microsoft.com/office/drawing/2010/main" id="{46E75C13-E91B-4BD8-9D1A-0D69FFDD34A2}"/>
              </a:ext>
            </a:extLst>
          </p:cNvPr>
          <p:cNvSpPr txBox="1"/>
          <p:nvPr/>
        </p:nvSpPr>
        <p:spPr>
          <a:xfrm rot="0">
            <a:off x="10994771" y="3859148"/>
            <a:ext cx="2465705" cy="72263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15" sz="2250">
                <a:solidFill>
                  <a:srgbClr val="dfd5de"/>
                </a:solidFill>
                <a:latin typeface="Calibri"/>
              </a:rPr>
              <a:t>Increased</a:t>
            </a:r>
            <a:r>
              <a:rPr dirty="0" lang="en-US" spc="-40" sz="22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2250">
                <a:solidFill>
                  <a:srgbClr val="dfd5de"/>
                </a:solidFill>
                <a:latin typeface="Calibri"/>
              </a:rPr>
              <a:t>Equipment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lang="en-US" spc="-15" sz="2250">
                <a:solidFill>
                  <a:srgbClr val="dfd5de"/>
                </a:solidFill>
                <a:latin typeface="Calibri"/>
              </a:rPr>
              <a:t>Equipment</a:t>
            </a:r>
            <a:r>
              <a:rPr dirty="0" lang="en-US" spc="-25" sz="22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35" sz="2250">
                <a:solidFill>
                  <a:srgbClr val="dfd5de"/>
                </a:solidFill>
                <a:latin typeface="Calibri"/>
              </a:rPr>
              <a:t>Life</a:t>
            </a:r>
            <a:endParaRPr dirty="0" lang="en-US" spc="-35" sz="225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3" name="object 13">
            <a:extLst>
              <a:ext uri="{93A6BD37-5948-42C8-85D2-77D4EB605805}">
                <a16:creationId xmlns:a16="http://schemas.microsoft.com/office/drawing/2010/main" id="{65568877-731F-4893-A3C3-208C5CB608B8}"/>
              </a:ext>
            </a:extLst>
          </p:cNvPr>
          <p:cNvSpPr txBox="1"/>
          <p:nvPr/>
        </p:nvSpPr>
        <p:spPr>
          <a:xfrm rot="0">
            <a:off x="10994771" y="4673972"/>
            <a:ext cx="2571114" cy="1132840"/>
          </a:xfrm>
          <a:prstGeom prst="rect">
            <a:avLst/>
          </a:prstGeom>
        </p:spPr>
        <p:txBody>
          <a:bodyPr bIns="0" lIns="0" rIns="0" rtlCol="0" tIns="17780" vert="horz" wrap="square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140"/>
              </a:spcBef>
            </a:pPr>
            <a:r>
              <a:rPr dirty="0" lang="en-US" spc="-15" sz="1800">
                <a:solidFill>
                  <a:srgbClr val="dfd5de"/>
                </a:solidFill>
                <a:latin typeface="Calibri"/>
              </a:rPr>
              <a:t>Regular monitoring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extends </a:t>
            </a:r>
            <a:r>
              <a:rPr dirty="0" lang="en-US" spc="-39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extends </a:t>
            </a:r>
            <a:r>
              <a:rPr dirty="0" lang="en-US" spc="5" sz="1800">
                <a:solidFill>
                  <a:srgbClr val="dfd5de"/>
                </a:solidFill>
                <a:latin typeface="Calibri"/>
              </a:rPr>
              <a:t>the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lifespan </a:t>
            </a:r>
            <a:r>
              <a:rPr dirty="0" lang="en-US" spc="10" sz="1800">
                <a:solidFill>
                  <a:srgbClr val="dfd5de"/>
                </a:solidFill>
                <a:latin typeface="Calibri"/>
              </a:rPr>
              <a:t>of </a:t>
            </a:r>
            <a:r>
              <a:rPr dirty="0" lang="en-US" spc="1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manufacturing</a:t>
            </a:r>
            <a:r>
              <a:rPr dirty="0" lang="en-US" spc="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assets.</a:t>
            </a:r>
            <a:endParaRPr dirty="0" lang="en-US" spc="-10" sz="18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4" name="object 14">
            <a:extLst>
              <a:ext uri="{AFF15E5C-75AF-48CC-B10F-0EF84DC8AB07}">
                <a16:creationId xmlns:a16="http://schemas.microsoft.com/office/drawing/2010/main" id="{7636F7A6-B4DC-40AB-9CB2-A833DE0DE035}"/>
              </a:ext>
            </a:extLst>
          </p:cNvPr>
          <p:cNvSpPr/>
          <p:nvPr/>
        </p:nvSpPr>
        <p:spPr>
          <a:xfrm rot="0">
            <a:off x="6276974" y="6257925"/>
            <a:ext cx="514350" cy="504825"/>
          </a:xfrm>
          <a:custGeom>
            <a:avLst/>
            <a:gdLst/>
            <a:ahLst/>
            <a:cxnLst/>
            <a:rect b="b" l="0" r="r" t="0"/>
            <a:pathLst>
              <a:path h="504825" w="514350">
                <a:moveTo>
                  <a:pt x="473964" y="0"/>
                </a:moveTo>
                <a:lnTo>
                  <a:pt x="40386" y="0"/>
                </a:lnTo>
                <a:lnTo>
                  <a:pt x="24645" y="3167"/>
                </a:lnTo>
                <a:lnTo>
                  <a:pt x="11811" y="11811"/>
                </a:lnTo>
                <a:lnTo>
                  <a:pt x="3167" y="24645"/>
                </a:lnTo>
                <a:lnTo>
                  <a:pt x="0" y="40386"/>
                </a:lnTo>
                <a:lnTo>
                  <a:pt x="0" y="464438"/>
                </a:lnTo>
                <a:lnTo>
                  <a:pt x="3167" y="480179"/>
                </a:lnTo>
                <a:lnTo>
                  <a:pt x="11811" y="493013"/>
                </a:lnTo>
                <a:lnTo>
                  <a:pt x="24645" y="501657"/>
                </a:lnTo>
                <a:lnTo>
                  <a:pt x="40386" y="504825"/>
                </a:lnTo>
                <a:lnTo>
                  <a:pt x="473964" y="504825"/>
                </a:lnTo>
                <a:lnTo>
                  <a:pt x="489704" y="501657"/>
                </a:lnTo>
                <a:lnTo>
                  <a:pt x="502539" y="493014"/>
                </a:lnTo>
                <a:lnTo>
                  <a:pt x="511182" y="480179"/>
                </a:lnTo>
                <a:lnTo>
                  <a:pt x="514350" y="464438"/>
                </a:lnTo>
                <a:lnTo>
                  <a:pt x="514350" y="40386"/>
                </a:lnTo>
                <a:lnTo>
                  <a:pt x="511182" y="24645"/>
                </a:lnTo>
                <a:lnTo>
                  <a:pt x="502539" y="11810"/>
                </a:lnTo>
                <a:lnTo>
                  <a:pt x="489704" y="3167"/>
                </a:lnTo>
                <a:lnTo>
                  <a:pt x="473964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5" name="object 15">
            <a:extLst>
              <a:ext uri="{3928A26B-8BAF-44DD-9D48-F72CFD103DF5}">
                <a16:creationId xmlns:a16="http://schemas.microsoft.com/office/drawing/2010/main" id="{3D11D27D-CE1F-40D9-A557-53488475D570}"/>
              </a:ext>
            </a:extLst>
          </p:cNvPr>
          <p:cNvSpPr txBox="1"/>
          <p:nvPr/>
        </p:nvSpPr>
        <p:spPr>
          <a:xfrm rot="0">
            <a:off x="6440170" y="6296342"/>
            <a:ext cx="199390" cy="43751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2700">
                <a:solidFill>
                  <a:srgbClr val="dfd5de"/>
                </a:solidFill>
                <a:latin typeface="Calibri"/>
              </a:rPr>
              <a:t>3</a:t>
            </a:r>
            <a:endParaRPr dirty="0" lang="en-US" sz="27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6" name="object 16">
            <a:extLst>
              <a:ext uri="{EB1291B4-B12D-4B5C-B4F4-DF730D91CDFB}">
                <a16:creationId xmlns:a16="http://schemas.microsoft.com/office/drawing/2010/main" id="{52269496-7098-4754-AA4E-D63E79D1FA3C}"/>
              </a:ext>
            </a:extLst>
          </p:cNvPr>
          <p:cNvSpPr txBox="1"/>
          <p:nvPr/>
        </p:nvSpPr>
        <p:spPr>
          <a:xfrm rot="0">
            <a:off x="7100568" y="6277927"/>
            <a:ext cx="1934845" cy="3689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15" sz="2250">
                <a:solidFill>
                  <a:srgbClr val="dfd5de"/>
                </a:solidFill>
                <a:latin typeface="Calibri"/>
              </a:rPr>
              <a:t>Enhanced</a:t>
            </a:r>
            <a:r>
              <a:rPr dirty="0" lang="en-US" spc="-20" sz="2250">
                <a:solidFill>
                  <a:srgbClr val="dfd5de"/>
                </a:solidFill>
                <a:latin typeface="Calibri"/>
              </a:rPr>
              <a:t> Safety</a:t>
            </a:r>
            <a:endParaRPr dirty="0" lang="en-US" spc="-20" sz="225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7" name="object 17">
            <a:extLst>
              <a:ext uri="{C9D37FAC-1452-4BF0-AACD-2A862E142B1F}">
                <a16:creationId xmlns:a16="http://schemas.microsoft.com/office/drawing/2010/main" id="{916C4828-7F6D-42E9-B432-B687464CE2C2}"/>
              </a:ext>
            </a:extLst>
          </p:cNvPr>
          <p:cNvSpPr txBox="1"/>
          <p:nvPr/>
        </p:nvSpPr>
        <p:spPr>
          <a:xfrm rot="0">
            <a:off x="7100568" y="6835457"/>
            <a:ext cx="5452745" cy="30035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15" sz="1800">
                <a:solidFill>
                  <a:srgbClr val="dfd5de"/>
                </a:solidFill>
                <a:latin typeface="Calibri"/>
              </a:rPr>
              <a:t>More</a:t>
            </a:r>
            <a:r>
              <a:rPr dirty="0" lang="en-US" spc="-3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reliable</a:t>
            </a:r>
            <a:r>
              <a:rPr dirty="0" lang="en-US" spc="-3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equipment</a:t>
            </a:r>
            <a:r>
              <a:rPr dirty="0" lang="en-US" spc="3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leads</a:t>
            </a:r>
            <a:r>
              <a:rPr dirty="0" lang="en-US" spc="-6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to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 safer</a:t>
            </a:r>
            <a:r>
              <a:rPr dirty="0" lang="en-US" spc="1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working</a:t>
            </a:r>
            <a:r>
              <a:rPr dirty="0" lang="en-US" spc="1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conditions.</a:t>
            </a:r>
            <a:endParaRPr dirty="0" lang="en-US" spc="-15" sz="1800">
              <a:solidFill>
                <a:srgbClr val="dfd5de"/>
              </a:solidFill>
              <a:latin typeface="Calibri"/>
            </a:endParaRPr>
          </a:p>
        </p:txBody>
      </p:sp>
    </p:spTree>
    <p:extLst>
      <p:ext uri="{DC776FAC-1B99-4190-81D2-88C02268D089}">
        <p14:creationId xmlns:p14="http://schemas.microsoft.com/office/powerpoint/2010/main" val="1722400876768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37BB786E-5A01-4F0E-B274-C3191A854C19}">
                <a16:creationId xmlns:a16="http://schemas.microsoft.com/office/drawing/2010/main" id="{4023A903-FB76-4F45-9DD6-A43A44818D0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73125" y="2364739"/>
            <a:ext cx="12268835" cy="712469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55"/>
              <a:t>Key</a:t>
            </a:r>
            <a:r>
              <a:rPr dirty="0" lang="en-US" spc="5"/>
              <a:t> </a:t>
            </a:r>
            <a:r>
              <a:rPr dirty="0" lang="en-US" spc="-20"/>
              <a:t>Components</a:t>
            </a:r>
            <a:r>
              <a:rPr dirty="0" lang="en-US" spc="-100"/>
              <a:t> </a:t>
            </a:r>
            <a:r>
              <a:rPr dirty="0" lang="en-US" spc="10"/>
              <a:t>of</a:t>
            </a:r>
            <a:r>
              <a:rPr dirty="0" lang="en-US" spc="-75"/>
              <a:t> </a:t>
            </a:r>
            <a:r>
              <a:rPr dirty="0" lang="en-US"/>
              <a:t>a</a:t>
            </a:r>
            <a:r>
              <a:rPr dirty="0" lang="en-US" spc="-45"/>
              <a:t> </a:t>
            </a:r>
            <a:r>
              <a:rPr dirty="0" lang="en-US" spc="-20"/>
              <a:t>Predictive</a:t>
            </a:r>
            <a:r>
              <a:rPr dirty="0" lang="en-US" spc="-40"/>
              <a:t> </a:t>
            </a:r>
            <a:r>
              <a:rPr dirty="0" lang="en-US" spc="-25"/>
              <a:t>Maintenance</a:t>
            </a:r>
            <a:r>
              <a:rPr dirty="0" lang="en-US" spc="30"/>
              <a:t> </a:t>
            </a:r>
            <a:r>
              <a:rPr dirty="0" lang="en-US" spc="-55"/>
              <a:t>System</a:t>
            </a:r>
            <a:endParaRPr dirty="0" lang="en-US" spc="-55"/>
          </a:p>
        </p:txBody>
      </p:sp>
      <p:sp>
        <p:nvSpPr>
          <p:cNvPr id="3" name="object 3">
            <a:extLst>
              <a:ext uri="{52EBF785-FA1F-4B0D-AEFC-BDFB3ABF5984}">
                <a16:creationId xmlns:a16="http://schemas.microsoft.com/office/drawing/2010/main" id="{D834FCE3-440A-4C82-B047-360337F29DEB}"/>
              </a:ext>
            </a:extLst>
          </p:cNvPr>
          <p:cNvSpPr txBox="1"/>
          <p:nvPr/>
        </p:nvSpPr>
        <p:spPr>
          <a:xfrm rot="0">
            <a:off x="873125" y="4370768"/>
            <a:ext cx="1774825" cy="3689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20" sz="2250">
                <a:solidFill>
                  <a:srgbClr val="96b8ff"/>
                </a:solidFill>
                <a:latin typeface="Calibri"/>
              </a:rPr>
              <a:t>Data</a:t>
            </a:r>
            <a:r>
              <a:rPr dirty="0" lang="en-US" spc="-90" sz="2250">
                <a:solidFill>
                  <a:srgbClr val="96b8ff"/>
                </a:solidFill>
                <a:latin typeface="Calibri"/>
              </a:rPr>
              <a:t> </a:t>
            </a:r>
            <a:r>
              <a:rPr dirty="0" lang="en-US" spc="-10" sz="2250">
                <a:solidFill>
                  <a:srgbClr val="96b8ff"/>
                </a:solidFill>
                <a:latin typeface="Calibri"/>
              </a:rPr>
              <a:t>Collection</a:t>
            </a:r>
            <a:endParaRPr dirty="0" lang="en-US" spc="-10" sz="2250">
              <a:solidFill>
                <a:srgbClr val="96b8ff"/>
              </a:solidFill>
              <a:latin typeface="Calibri"/>
            </a:endParaRPr>
          </a:p>
        </p:txBody>
      </p:sp>
      <p:sp>
        <p:nvSpPr>
          <p:cNvPr id="4" name="object 4">
            <a:extLst>
              <a:ext uri="{D408C55E-D214-4539-B46B-F94608B5440D}">
                <a16:creationId xmlns:a16="http://schemas.microsoft.com/office/drawing/2010/main" id="{56EE40E3-A106-4DA4-88DC-BAB859F114E3}"/>
              </a:ext>
            </a:extLst>
          </p:cNvPr>
          <p:cNvSpPr txBox="1"/>
          <p:nvPr/>
        </p:nvSpPr>
        <p:spPr>
          <a:xfrm rot="0">
            <a:off x="873125" y="4922075"/>
            <a:ext cx="3792854" cy="76898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dirty="0" lang="en-US" spc="-20" sz="1800">
                <a:solidFill>
                  <a:srgbClr val="dfd5de"/>
                </a:solidFill>
                <a:latin typeface="Calibri"/>
              </a:rPr>
              <a:t>Involves</a:t>
            </a:r>
            <a:r>
              <a:rPr dirty="0" lang="en-US" spc="1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gathering</a:t>
            </a:r>
            <a:r>
              <a:rPr dirty="0" lang="en-US" spc="1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5" sz="1800">
                <a:solidFill>
                  <a:srgbClr val="dfd5de"/>
                </a:solidFill>
                <a:latin typeface="Calibri"/>
              </a:rPr>
              <a:t>data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from</a:t>
            </a:r>
            <a:r>
              <a:rPr dirty="0" lang="en-US" spc="-5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sensors</a:t>
            </a:r>
            <a:r>
              <a:rPr dirty="0" lang="en-US" spc="1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5" sz="1800">
                <a:solidFill>
                  <a:srgbClr val="dfd5de"/>
                </a:solidFill>
                <a:latin typeface="Calibri"/>
              </a:rPr>
              <a:t>and </a:t>
            </a:r>
            <a:r>
              <a:rPr dirty="0" lang="en-US" spc="-39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sensors</a:t>
            </a:r>
            <a:r>
              <a:rPr dirty="0" lang="en-US" spc="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5" sz="1800">
                <a:solidFill>
                  <a:srgbClr val="dfd5de"/>
                </a:solidFill>
                <a:latin typeface="Calibri"/>
              </a:rPr>
              <a:t>and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5" sz="1800">
                <a:solidFill>
                  <a:srgbClr val="dfd5de"/>
                </a:solidFill>
                <a:latin typeface="Calibri"/>
              </a:rPr>
              <a:t>machinery.</a:t>
            </a:r>
            <a:endParaRPr dirty="0" lang="en-US" spc="-25" sz="18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5" name="object 5">
            <a:extLst>
              <a:ext uri="{66DC20D5-F851-4F87-A38F-F84BAE3CAA41}">
                <a16:creationId xmlns:a16="http://schemas.microsoft.com/office/drawing/2010/main" id="{C800DC2B-2D01-4D49-9581-FD318133F12C}"/>
              </a:ext>
            </a:extLst>
          </p:cNvPr>
          <p:cNvSpPr txBox="1"/>
          <p:nvPr/>
        </p:nvSpPr>
        <p:spPr>
          <a:xfrm rot="0">
            <a:off x="5415278" y="4370768"/>
            <a:ext cx="1555115" cy="3689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20" sz="2250">
                <a:solidFill>
                  <a:srgbClr val="96b8ff"/>
                </a:solidFill>
                <a:latin typeface="Calibri"/>
              </a:rPr>
              <a:t>Data</a:t>
            </a:r>
            <a:r>
              <a:rPr dirty="0" lang="en-US" spc="-75" sz="2250">
                <a:solidFill>
                  <a:srgbClr val="96b8ff"/>
                </a:solidFill>
                <a:latin typeface="Calibri"/>
              </a:rPr>
              <a:t> </a:t>
            </a:r>
            <a:r>
              <a:rPr dirty="0" lang="en-US" spc="-10" sz="2250">
                <a:solidFill>
                  <a:srgbClr val="96b8ff"/>
                </a:solidFill>
                <a:latin typeface="Calibri"/>
              </a:rPr>
              <a:t>Analysis</a:t>
            </a:r>
            <a:endParaRPr dirty="0" lang="en-US" spc="-10" sz="2250">
              <a:solidFill>
                <a:srgbClr val="96b8ff"/>
              </a:solidFill>
              <a:latin typeface="Calibri"/>
            </a:endParaRPr>
          </a:p>
        </p:txBody>
      </p:sp>
      <p:sp>
        <p:nvSpPr>
          <p:cNvPr id="6" name="object 6">
            <a:extLst>
              <a:ext uri="{0A58C8B7-A245-43BB-AB09-7576AA9C4F56}">
                <a16:creationId xmlns:a16="http://schemas.microsoft.com/office/drawing/2010/main" id="{99DB6A40-02A8-48AB-BFF2-B9B4FD3DCFD8}"/>
              </a:ext>
            </a:extLst>
          </p:cNvPr>
          <p:cNvSpPr txBox="1"/>
          <p:nvPr/>
        </p:nvSpPr>
        <p:spPr>
          <a:xfrm rot="0">
            <a:off x="5415278" y="4922075"/>
            <a:ext cx="3716020" cy="76898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dirty="0" lang="en-US" spc="-15" sz="1800">
                <a:solidFill>
                  <a:srgbClr val="dfd5de"/>
                </a:solidFill>
                <a:latin typeface="Calibri"/>
              </a:rPr>
              <a:t>Utilizes</a:t>
            </a:r>
            <a:r>
              <a:rPr dirty="0" lang="en-US" spc="-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algorithms</a:t>
            </a:r>
            <a:r>
              <a:rPr dirty="0" lang="en-US" spc="-7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to</a:t>
            </a:r>
            <a:r>
              <a:rPr dirty="0" lang="en-US" spc="-2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interpret</a:t>
            </a:r>
            <a:r>
              <a:rPr dirty="0" lang="en-US" spc="-4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collected </a:t>
            </a:r>
            <a:r>
              <a:rPr dirty="0" lang="en-US" spc="-39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data.</a:t>
            </a:r>
            <a:endParaRPr dirty="0" lang="en-US" spc="-15" sz="18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7" name="object 7">
            <a:extLst>
              <a:ext uri="{1D73E007-B347-48E0-9212-447CF65A2860}">
                <a16:creationId xmlns:a16="http://schemas.microsoft.com/office/drawing/2010/main" id="{21506098-3E85-41A5-9956-D3AD6B6AE9A2}"/>
              </a:ext>
            </a:extLst>
          </p:cNvPr>
          <p:cNvSpPr txBox="1"/>
          <p:nvPr/>
        </p:nvSpPr>
        <p:spPr>
          <a:xfrm rot="0">
            <a:off x="9957054" y="4370768"/>
            <a:ext cx="2205355" cy="3689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10" sz="2250">
                <a:solidFill>
                  <a:srgbClr val="96b8ff"/>
                </a:solidFill>
                <a:latin typeface="Calibri"/>
              </a:rPr>
              <a:t>Actionable</a:t>
            </a:r>
            <a:r>
              <a:rPr dirty="0" lang="en-US" spc="-95" sz="2250">
                <a:solidFill>
                  <a:srgbClr val="96b8ff"/>
                </a:solidFill>
                <a:latin typeface="Calibri"/>
              </a:rPr>
              <a:t> </a:t>
            </a:r>
            <a:r>
              <a:rPr dirty="0" lang="en-US" spc="-10" sz="2250">
                <a:solidFill>
                  <a:srgbClr val="96b8ff"/>
                </a:solidFill>
                <a:latin typeface="Calibri"/>
              </a:rPr>
              <a:t>Insights</a:t>
            </a:r>
            <a:endParaRPr dirty="0" lang="en-US" spc="-10" sz="2250">
              <a:solidFill>
                <a:srgbClr val="96b8ff"/>
              </a:solidFill>
              <a:latin typeface="Calibri"/>
            </a:endParaRPr>
          </a:p>
        </p:txBody>
      </p:sp>
      <p:sp>
        <p:nvSpPr>
          <p:cNvPr id="8" name="object 8">
            <a:extLst>
              <a:ext uri="{74B1135E-FA6D-4801-97D4-AB03E8DDE03E}">
                <a16:creationId xmlns:a16="http://schemas.microsoft.com/office/drawing/2010/main" id="{354D4560-889F-43CA-B8A4-7CA356A59E29}"/>
              </a:ext>
            </a:extLst>
          </p:cNvPr>
          <p:cNvSpPr txBox="1"/>
          <p:nvPr/>
        </p:nvSpPr>
        <p:spPr>
          <a:xfrm rot="0">
            <a:off x="9957054" y="4922075"/>
            <a:ext cx="3338828" cy="1131569"/>
          </a:xfrm>
          <a:prstGeom prst="rect">
            <a:avLst/>
          </a:prstGeom>
        </p:spPr>
        <p:txBody>
          <a:bodyPr bIns="0" lIns="0" rIns="0" rtlCol="0" tIns="17145" vert="horz" wrap="square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135"/>
              </a:spcBef>
            </a:pPr>
            <a:r>
              <a:rPr dirty="0" lang="en-US" spc="-30" sz="1800">
                <a:solidFill>
                  <a:srgbClr val="dfd5de"/>
                </a:solidFill>
                <a:latin typeface="Calibri"/>
              </a:rPr>
              <a:t>Offers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recommendations </a:t>
            </a:r>
            <a:r>
              <a:rPr dirty="0" lang="en-US" spc="-5" sz="1800">
                <a:solidFill>
                  <a:srgbClr val="dfd5de"/>
                </a:solidFill>
                <a:latin typeface="Calibri"/>
              </a:rPr>
              <a:t>for 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maintenance</a:t>
            </a:r>
            <a:r>
              <a:rPr dirty="0" lang="en-US" spc="-4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actions</a:t>
            </a:r>
            <a:r>
              <a:rPr dirty="0" lang="en-US" spc="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based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30" sz="1800">
                <a:solidFill>
                  <a:srgbClr val="dfd5de"/>
                </a:solidFill>
                <a:latin typeface="Calibri"/>
              </a:rPr>
              <a:t>on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 data. </a:t>
            </a:r>
            <a:r>
              <a:rPr dirty="0" lang="en-US" spc="-39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data.</a:t>
            </a:r>
            <a:endParaRPr dirty="0" lang="en-US" spc="-15" sz="1800">
              <a:solidFill>
                <a:srgbClr val="dfd5de"/>
              </a:solidFill>
              <a:latin typeface="Calibri"/>
            </a:endParaRPr>
          </a:p>
        </p:txBody>
      </p:sp>
    </p:spTree>
    <p:extLst>
      <p:ext uri="{5E426584-05E1-4400-B67D-1D1A2EBBFD53}">
        <p14:creationId xmlns:p14="http://schemas.microsoft.com/office/powerpoint/2010/main" val="1722400876771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B6AD26BA-14C1-4AEC-A0C5-307D0442255F}">
                <a16:creationId xmlns:a16="http://schemas.microsoft.com/office/drawing/2010/main" id="{E62E58ED-8271-4877-8671-B8B92E2280E8}"/>
              </a:ext>
            </a:extLst>
          </p:cNvPr>
          <p:cNvGrpSpPr/>
          <p:nvPr/>
        </p:nvGrpSpPr>
        <p:grpSpPr>
          <a:xfrm rot="0"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>
              <a:extLst>
                <a:ext uri="{8EDA1DC3-5283-442B-A9EC-B187BCD7C3BA}">
                  <a16:creationId xmlns:a16="http://schemas.microsoft.com/office/drawing/2010/main" id="{2BE93703-02FB-46E1-9F60-8F6C605B193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 rot="0">
              <a:off x="0" y="0"/>
              <a:ext cx="5486399" cy="8229598"/>
            </a:xfrm>
            <a:prstGeom prst="rect">
              <a:avLst/>
            </a:prstGeom>
            <a:noFill/>
          </p:spPr>
        </p:pic>
        <p:pic>
          <p:nvPicPr>
            <p:cNvPr id="4" name="object 4">
              <a:extLst>
                <a:ext uri="{F3EE1CD1-D1CA-45D5-A892-92525DA1D365}">
                  <a16:creationId xmlns:a16="http://schemas.microsoft.com/office/drawing/2010/main" id="{BAA09FDE-879B-4E62-BB30-05AB307D5B8D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 rot="0">
              <a:off x="285748" y="390525"/>
              <a:ext cx="4914900" cy="7448550"/>
            </a:xfrm>
            <a:prstGeom prst="rect">
              <a:avLst/>
            </a:prstGeom>
            <a:noFill/>
          </p:spPr>
        </p:pic>
      </p:grpSp>
      <p:sp>
        <p:nvSpPr>
          <p:cNvPr id="5" name="object 5">
            <a:extLst>
              <a:ext uri="{A99CDC22-1AF8-4255-8B98-6F21709BE982}">
                <a16:creationId xmlns:a16="http://schemas.microsoft.com/office/drawing/2010/main" id="{6EDD771B-9F0F-4772-93FE-B6BFCDAC342D}"/>
              </a:ext>
            </a:extLst>
          </p:cNvPr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4531360" marR="5080">
              <a:lnSpc>
                <a:spcPts val="5630"/>
              </a:lnSpc>
            </a:pPr>
            <a:r>
              <a:rPr dirty="0" lang="en-US" spc="-40"/>
              <a:t>Data</a:t>
            </a:r>
            <a:r>
              <a:rPr dirty="0" lang="en-US" spc="-35"/>
              <a:t> </a:t>
            </a:r>
            <a:r>
              <a:rPr dirty="0" lang="en-US" spc="-20"/>
              <a:t>Collection</a:t>
            </a:r>
            <a:r>
              <a:rPr dirty="0" lang="en-US" spc="-10"/>
              <a:t> and</a:t>
            </a:r>
            <a:r>
              <a:rPr dirty="0" lang="en-US" spc="-15"/>
              <a:t> </a:t>
            </a:r>
            <a:r>
              <a:rPr dirty="0" lang="en-US" spc="-35"/>
              <a:t>Sensors </a:t>
            </a:r>
            <a:r>
              <a:rPr dirty="0" lang="en-US" spc="-1000"/>
              <a:t> </a:t>
            </a:r>
            <a:r>
              <a:rPr dirty="0" lang="en-US" spc="-25"/>
              <a:t>Sensors</a:t>
            </a:r>
            <a:endParaRPr dirty="0" lang="en-US" spc="-25"/>
          </a:p>
        </p:txBody>
      </p:sp>
      <p:sp>
        <p:nvSpPr>
          <p:cNvPr id="6" name="object 6">
            <a:extLst>
              <a:ext uri="{3B4DF41F-2CE8-492D-8BC4-8F3310BE08DA}">
                <a16:creationId xmlns:a16="http://schemas.microsoft.com/office/drawing/2010/main" id="{097BFC9D-BDAA-4E20-9937-F8A77EF28D01}"/>
              </a:ext>
            </a:extLst>
          </p:cNvPr>
          <p:cNvSpPr/>
          <p:nvPr/>
        </p:nvSpPr>
        <p:spPr>
          <a:xfrm rot="0">
            <a:off x="6362700" y="2876550"/>
            <a:ext cx="514350" cy="514350"/>
          </a:xfrm>
          <a:custGeom>
            <a:avLst/>
            <a:gdLst/>
            <a:ahLst/>
            <a:cxnLst/>
            <a:rect b="b" l="0" r="r" t="0"/>
            <a:pathLst>
              <a:path h="514350" w="514350">
                <a:moveTo>
                  <a:pt x="473201" y="0"/>
                </a:moveTo>
                <a:lnTo>
                  <a:pt x="41148" y="0"/>
                </a:lnTo>
                <a:lnTo>
                  <a:pt x="25128" y="3232"/>
                </a:lnTo>
                <a:lnTo>
                  <a:pt x="12049" y="12049"/>
                </a:lnTo>
                <a:lnTo>
                  <a:pt x="3232" y="25128"/>
                </a:lnTo>
                <a:lnTo>
                  <a:pt x="0" y="41148"/>
                </a:lnTo>
                <a:lnTo>
                  <a:pt x="0" y="473201"/>
                </a:lnTo>
                <a:lnTo>
                  <a:pt x="3232" y="489221"/>
                </a:lnTo>
                <a:lnTo>
                  <a:pt x="12049" y="502300"/>
                </a:lnTo>
                <a:lnTo>
                  <a:pt x="25128" y="511117"/>
                </a:lnTo>
                <a:lnTo>
                  <a:pt x="41148" y="514350"/>
                </a:lnTo>
                <a:lnTo>
                  <a:pt x="473201" y="514350"/>
                </a:lnTo>
                <a:lnTo>
                  <a:pt x="489221" y="511117"/>
                </a:lnTo>
                <a:lnTo>
                  <a:pt x="502300" y="502300"/>
                </a:lnTo>
                <a:lnTo>
                  <a:pt x="511117" y="489221"/>
                </a:lnTo>
                <a:lnTo>
                  <a:pt x="514350" y="473201"/>
                </a:lnTo>
                <a:lnTo>
                  <a:pt x="514350" y="41148"/>
                </a:lnTo>
                <a:lnTo>
                  <a:pt x="511117" y="25128"/>
                </a:lnTo>
                <a:lnTo>
                  <a:pt x="502300" y="12049"/>
                </a:lnTo>
                <a:lnTo>
                  <a:pt x="489221" y="3232"/>
                </a:lnTo>
                <a:lnTo>
                  <a:pt x="473201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object 7">
            <a:extLst>
              <a:ext uri="{FFFD2EF0-763D-470E-AFD6-1655B5976D3A}">
                <a16:creationId xmlns:a16="http://schemas.microsoft.com/office/drawing/2010/main" id="{17E4F2D7-9C65-4BB6-8348-84DC6DBB93F0}"/>
              </a:ext>
            </a:extLst>
          </p:cNvPr>
          <p:cNvSpPr txBox="1"/>
          <p:nvPr/>
        </p:nvSpPr>
        <p:spPr>
          <a:xfrm rot="0">
            <a:off x="6525258" y="2915856"/>
            <a:ext cx="199390" cy="43751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2700">
                <a:solidFill>
                  <a:srgbClr val="dfd5de"/>
                </a:solidFill>
                <a:latin typeface="Calibri"/>
              </a:rPr>
              <a:t>1</a:t>
            </a:r>
            <a:endParaRPr dirty="0" lang="en-US" sz="27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8" name="object 8">
            <a:extLst>
              <a:ext uri="{AF739F4C-286D-49E2-AA9F-B05ADE532EEF}">
                <a16:creationId xmlns:a16="http://schemas.microsoft.com/office/drawing/2010/main" id="{F679A8EC-584A-4DFB-9310-DE7276FA7388}"/>
              </a:ext>
            </a:extLst>
          </p:cNvPr>
          <p:cNvSpPr txBox="1"/>
          <p:nvPr/>
        </p:nvSpPr>
        <p:spPr>
          <a:xfrm rot="0">
            <a:off x="7951850" y="2869247"/>
            <a:ext cx="2145665" cy="3689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5" sz="2250">
                <a:solidFill>
                  <a:srgbClr val="dfd5de"/>
                </a:solidFill>
                <a:latin typeface="Calibri"/>
              </a:rPr>
              <a:t>Sensor</a:t>
            </a:r>
            <a:r>
              <a:rPr dirty="0" lang="en-US" spc="-65" sz="22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2250">
                <a:solidFill>
                  <a:srgbClr val="dfd5de"/>
                </a:solidFill>
                <a:latin typeface="Calibri"/>
              </a:rPr>
              <a:t>Installation</a:t>
            </a:r>
            <a:endParaRPr dirty="0" lang="en-US" spc="-20" sz="225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9" name="object 9">
            <a:extLst>
              <a:ext uri="{463E0F79-1F0E-4A45-A3BD-DEB64A3A0900}">
                <a16:creationId xmlns:a16="http://schemas.microsoft.com/office/drawing/2010/main" id="{B7D1E55F-E456-4160-93BD-9728E570C59B}"/>
              </a:ext>
            </a:extLst>
          </p:cNvPr>
          <p:cNvSpPr txBox="1"/>
          <p:nvPr/>
        </p:nvSpPr>
        <p:spPr>
          <a:xfrm rot="0">
            <a:off x="7951850" y="3329749"/>
            <a:ext cx="5384799" cy="76898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dirty="0" lang="en-US" spc="-15" sz="1800">
                <a:solidFill>
                  <a:srgbClr val="dfd5de"/>
                </a:solidFill>
                <a:latin typeface="Calibri"/>
              </a:rPr>
              <a:t>Sensors</a:t>
            </a:r>
            <a:r>
              <a:rPr dirty="0" lang="en-US" spc="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5" sz="1800">
                <a:solidFill>
                  <a:srgbClr val="dfd5de"/>
                </a:solidFill>
                <a:latin typeface="Calibri"/>
              </a:rPr>
              <a:t>are</a:t>
            </a:r>
            <a:r>
              <a:rPr dirty="0" lang="en-US" spc="-3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installed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10" sz="1800">
                <a:solidFill>
                  <a:srgbClr val="dfd5de"/>
                </a:solidFill>
                <a:latin typeface="Calibri"/>
              </a:rPr>
              <a:t>on</a:t>
            </a:r>
            <a:r>
              <a:rPr dirty="0" lang="en-US" spc="-8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equipment</a:t>
            </a:r>
            <a:r>
              <a:rPr dirty="0" lang="en-US" spc="3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40" sz="1800">
                <a:solidFill>
                  <a:srgbClr val="dfd5de"/>
                </a:solidFill>
                <a:latin typeface="Calibri"/>
              </a:rPr>
              <a:t>to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gather</a:t>
            </a:r>
            <a:r>
              <a:rPr dirty="0" lang="en-US" spc="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performance </a:t>
            </a:r>
            <a:r>
              <a:rPr dirty="0" lang="en-US" spc="-39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data.</a:t>
            </a:r>
            <a:endParaRPr dirty="0" lang="en-US" spc="-15" sz="18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0" name="object 10">
            <a:extLst>
              <a:ext uri="{6CC2DF6A-CA43-4F85-8609-4C5EE86E076C}">
                <a16:creationId xmlns:a16="http://schemas.microsoft.com/office/drawing/2010/main" id="{96D75341-0040-4505-B24F-0F177CDB66B6}"/>
              </a:ext>
            </a:extLst>
          </p:cNvPr>
          <p:cNvSpPr/>
          <p:nvPr/>
        </p:nvSpPr>
        <p:spPr>
          <a:xfrm rot="0">
            <a:off x="6362700" y="4781550"/>
            <a:ext cx="514350" cy="504825"/>
          </a:xfrm>
          <a:custGeom>
            <a:avLst/>
            <a:gdLst/>
            <a:ahLst/>
            <a:cxnLst/>
            <a:rect b="b" l="0" r="r" t="0"/>
            <a:pathLst>
              <a:path h="504825" w="514350">
                <a:moveTo>
                  <a:pt x="473964" y="0"/>
                </a:moveTo>
                <a:lnTo>
                  <a:pt x="40386" y="0"/>
                </a:lnTo>
                <a:lnTo>
                  <a:pt x="24645" y="3167"/>
                </a:lnTo>
                <a:lnTo>
                  <a:pt x="11811" y="11811"/>
                </a:lnTo>
                <a:lnTo>
                  <a:pt x="3167" y="24645"/>
                </a:lnTo>
                <a:lnTo>
                  <a:pt x="0" y="40386"/>
                </a:lnTo>
                <a:lnTo>
                  <a:pt x="0" y="464438"/>
                </a:lnTo>
                <a:lnTo>
                  <a:pt x="3167" y="480179"/>
                </a:lnTo>
                <a:lnTo>
                  <a:pt x="11811" y="493014"/>
                </a:lnTo>
                <a:lnTo>
                  <a:pt x="24645" y="501657"/>
                </a:lnTo>
                <a:lnTo>
                  <a:pt x="40386" y="504825"/>
                </a:lnTo>
                <a:lnTo>
                  <a:pt x="473964" y="504825"/>
                </a:lnTo>
                <a:lnTo>
                  <a:pt x="489704" y="501657"/>
                </a:lnTo>
                <a:lnTo>
                  <a:pt x="502539" y="493013"/>
                </a:lnTo>
                <a:lnTo>
                  <a:pt x="511182" y="480179"/>
                </a:lnTo>
                <a:lnTo>
                  <a:pt x="514350" y="464438"/>
                </a:lnTo>
                <a:lnTo>
                  <a:pt x="514350" y="40386"/>
                </a:lnTo>
                <a:lnTo>
                  <a:pt x="511182" y="24645"/>
                </a:lnTo>
                <a:lnTo>
                  <a:pt x="502539" y="11811"/>
                </a:lnTo>
                <a:lnTo>
                  <a:pt x="489704" y="3167"/>
                </a:lnTo>
                <a:lnTo>
                  <a:pt x="473964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1" name="object 11">
            <a:extLst>
              <a:ext uri="{0DC9D12A-F5A7-4DE1-A62E-A382893BCF81}">
                <a16:creationId xmlns:a16="http://schemas.microsoft.com/office/drawing/2010/main" id="{34CAA080-BB87-4BEC-9BB3-C79521E2175D}"/>
              </a:ext>
            </a:extLst>
          </p:cNvPr>
          <p:cNvSpPr txBox="1"/>
          <p:nvPr/>
        </p:nvSpPr>
        <p:spPr>
          <a:xfrm rot="0">
            <a:off x="6525258" y="4814887"/>
            <a:ext cx="199390" cy="43751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2700">
                <a:solidFill>
                  <a:srgbClr val="dfd5de"/>
                </a:solidFill>
                <a:latin typeface="Calibri"/>
              </a:rPr>
              <a:t>2</a:t>
            </a:r>
            <a:endParaRPr dirty="0" lang="en-US" sz="27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2" name="object 12">
            <a:extLst>
              <a:ext uri="{E67EFEE7-D9C3-4C22-A89D-F2B57D0B4EC1}">
                <a16:creationId xmlns:a16="http://schemas.microsoft.com/office/drawing/2010/main" id="{56F1023D-A485-417E-AD92-64967E260A24}"/>
              </a:ext>
            </a:extLst>
          </p:cNvPr>
          <p:cNvSpPr txBox="1"/>
          <p:nvPr/>
        </p:nvSpPr>
        <p:spPr>
          <a:xfrm rot="0">
            <a:off x="7951850" y="4767897"/>
            <a:ext cx="2540635" cy="3689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15" sz="2250">
                <a:solidFill>
                  <a:srgbClr val="dfd5de"/>
                </a:solidFill>
                <a:latin typeface="Calibri"/>
              </a:rPr>
              <a:t>Real-Time</a:t>
            </a:r>
            <a:r>
              <a:rPr dirty="0" lang="en-US" spc="-45" sz="22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2250">
                <a:solidFill>
                  <a:srgbClr val="dfd5de"/>
                </a:solidFill>
                <a:latin typeface="Calibri"/>
              </a:rPr>
              <a:t>Monitoring</a:t>
            </a:r>
            <a:endParaRPr dirty="0" lang="en-US" spc="-10" sz="225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3" name="object 13">
            <a:extLst>
              <a:ext uri="{38CEAA40-C8F6-47A5-8CC2-B76F1A3675A1}">
                <a16:creationId xmlns:a16="http://schemas.microsoft.com/office/drawing/2010/main" id="{3693FBC9-350C-45F5-BA76-C9359BCDE106}"/>
              </a:ext>
            </a:extLst>
          </p:cNvPr>
          <p:cNvSpPr txBox="1"/>
          <p:nvPr/>
        </p:nvSpPr>
        <p:spPr>
          <a:xfrm rot="0">
            <a:off x="7951850" y="5325680"/>
            <a:ext cx="4689475" cy="30035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15" sz="1800">
                <a:solidFill>
                  <a:srgbClr val="dfd5de"/>
                </a:solidFill>
                <a:latin typeface="Calibri"/>
              </a:rPr>
              <a:t>Sensors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provide</a:t>
            </a:r>
            <a:r>
              <a:rPr dirty="0" lang="en-US" spc="4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continuous</a:t>
            </a:r>
            <a:r>
              <a:rPr dirty="0" lang="en-US" spc="-7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5" sz="1800">
                <a:solidFill>
                  <a:srgbClr val="dfd5de"/>
                </a:solidFill>
                <a:latin typeface="Calibri"/>
              </a:rPr>
              <a:t>data</a:t>
            </a:r>
            <a:r>
              <a:rPr dirty="0" lang="en-US" spc="-8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10" sz="1800">
                <a:solidFill>
                  <a:srgbClr val="dfd5de"/>
                </a:solidFill>
                <a:latin typeface="Calibri"/>
              </a:rPr>
              <a:t>on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5" sz="1800">
                <a:solidFill>
                  <a:srgbClr val="dfd5de"/>
                </a:solidFill>
                <a:latin typeface="Calibri"/>
              </a:rPr>
              <a:t>system</a:t>
            </a:r>
            <a:r>
              <a:rPr dirty="0" lang="en-US" spc="-5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5" sz="1800">
                <a:solidFill>
                  <a:srgbClr val="dfd5de"/>
                </a:solidFill>
                <a:latin typeface="Calibri"/>
              </a:rPr>
              <a:t>health.</a:t>
            </a:r>
            <a:endParaRPr dirty="0" lang="en-US" spc="-5" sz="18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4" name="object 14">
            <a:extLst>
              <a:ext uri="{79D2654F-5CC6-455A-86D6-70B05794BE83}">
                <a16:creationId xmlns:a16="http://schemas.microsoft.com/office/drawing/2010/main" id="{9AF8AE2B-0E35-48A2-B922-A8648CE0F782}"/>
              </a:ext>
            </a:extLst>
          </p:cNvPr>
          <p:cNvSpPr/>
          <p:nvPr/>
        </p:nvSpPr>
        <p:spPr>
          <a:xfrm rot="0">
            <a:off x="6362700" y="6315074"/>
            <a:ext cx="514350" cy="504825"/>
          </a:xfrm>
          <a:custGeom>
            <a:avLst/>
            <a:gdLst/>
            <a:ahLst/>
            <a:cxnLst/>
            <a:rect b="b" l="0" r="r" t="0"/>
            <a:pathLst>
              <a:path h="504825" w="514350">
                <a:moveTo>
                  <a:pt x="473964" y="0"/>
                </a:moveTo>
                <a:lnTo>
                  <a:pt x="40386" y="0"/>
                </a:lnTo>
                <a:lnTo>
                  <a:pt x="24645" y="3167"/>
                </a:lnTo>
                <a:lnTo>
                  <a:pt x="11811" y="11811"/>
                </a:lnTo>
                <a:lnTo>
                  <a:pt x="3167" y="24645"/>
                </a:lnTo>
                <a:lnTo>
                  <a:pt x="0" y="40386"/>
                </a:lnTo>
                <a:lnTo>
                  <a:pt x="0" y="464438"/>
                </a:lnTo>
                <a:lnTo>
                  <a:pt x="3167" y="480179"/>
                </a:lnTo>
                <a:lnTo>
                  <a:pt x="11811" y="493013"/>
                </a:lnTo>
                <a:lnTo>
                  <a:pt x="24645" y="501657"/>
                </a:lnTo>
                <a:lnTo>
                  <a:pt x="40386" y="504825"/>
                </a:lnTo>
                <a:lnTo>
                  <a:pt x="473964" y="504825"/>
                </a:lnTo>
                <a:lnTo>
                  <a:pt x="489704" y="501657"/>
                </a:lnTo>
                <a:lnTo>
                  <a:pt x="502539" y="493014"/>
                </a:lnTo>
                <a:lnTo>
                  <a:pt x="511182" y="480179"/>
                </a:lnTo>
                <a:lnTo>
                  <a:pt x="514350" y="464438"/>
                </a:lnTo>
                <a:lnTo>
                  <a:pt x="514350" y="40386"/>
                </a:lnTo>
                <a:lnTo>
                  <a:pt x="511182" y="24645"/>
                </a:lnTo>
                <a:lnTo>
                  <a:pt x="502539" y="11810"/>
                </a:lnTo>
                <a:lnTo>
                  <a:pt x="489704" y="3167"/>
                </a:lnTo>
                <a:lnTo>
                  <a:pt x="473964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5" name="object 15">
            <a:extLst>
              <a:ext uri="{5C1265D0-591E-4A7D-B42A-1CA18FB4B753}">
                <a16:creationId xmlns:a16="http://schemas.microsoft.com/office/drawing/2010/main" id="{DE83D8D2-7470-435E-B2E8-71360B082D1D}"/>
              </a:ext>
            </a:extLst>
          </p:cNvPr>
          <p:cNvSpPr txBox="1"/>
          <p:nvPr/>
        </p:nvSpPr>
        <p:spPr>
          <a:xfrm rot="0">
            <a:off x="6525258" y="6350317"/>
            <a:ext cx="199390" cy="43751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2700">
                <a:solidFill>
                  <a:srgbClr val="dfd5de"/>
                </a:solidFill>
                <a:latin typeface="Calibri"/>
              </a:rPr>
              <a:t>3</a:t>
            </a:r>
            <a:endParaRPr dirty="0" lang="en-US" sz="27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6" name="object 16">
            <a:extLst>
              <a:ext uri="{D507F189-B698-4D49-8944-93ABBC99E577}">
                <a16:creationId xmlns:a16="http://schemas.microsoft.com/office/drawing/2010/main" id="{73FC2B84-FE6D-4A6A-85E0-B3D6EB33F579}"/>
              </a:ext>
            </a:extLst>
          </p:cNvPr>
          <p:cNvSpPr txBox="1"/>
          <p:nvPr/>
        </p:nvSpPr>
        <p:spPr>
          <a:xfrm rot="0">
            <a:off x="7951850" y="6303580"/>
            <a:ext cx="2013585" cy="3689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20" sz="2250">
                <a:solidFill>
                  <a:srgbClr val="dfd5de"/>
                </a:solidFill>
                <a:latin typeface="Calibri"/>
              </a:rPr>
              <a:t>Data</a:t>
            </a:r>
            <a:r>
              <a:rPr dirty="0" lang="en-US" spc="-70" sz="22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2250">
                <a:solidFill>
                  <a:srgbClr val="dfd5de"/>
                </a:solidFill>
                <a:latin typeface="Calibri"/>
              </a:rPr>
              <a:t>Aggregation</a:t>
            </a:r>
            <a:endParaRPr dirty="0" lang="en-US" spc="-20" sz="225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7" name="object 17">
            <a:extLst>
              <a:ext uri="{1C0A2DCB-DE54-4B68-8B60-D4BC0EAF6CDA}">
                <a16:creationId xmlns:a16="http://schemas.microsoft.com/office/drawing/2010/main" id="{17B93C0F-46A8-4C65-BFD3-408975FF9356}"/>
              </a:ext>
            </a:extLst>
          </p:cNvPr>
          <p:cNvSpPr txBox="1"/>
          <p:nvPr/>
        </p:nvSpPr>
        <p:spPr>
          <a:xfrm rot="0">
            <a:off x="7951850" y="6861175"/>
            <a:ext cx="3748404" cy="30035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10" sz="1800">
                <a:solidFill>
                  <a:srgbClr val="dfd5de"/>
                </a:solidFill>
                <a:latin typeface="Calibri"/>
              </a:rPr>
              <a:t>Collected</a:t>
            </a:r>
            <a:r>
              <a:rPr dirty="0" lang="en-US" spc="-8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5" sz="1800">
                <a:solidFill>
                  <a:srgbClr val="dfd5de"/>
                </a:solidFill>
                <a:latin typeface="Calibri"/>
              </a:rPr>
              <a:t>data</a:t>
            </a:r>
            <a:r>
              <a:rPr dirty="0" lang="en-US" spc="-7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15" sz="1800">
                <a:solidFill>
                  <a:srgbClr val="dfd5de"/>
                </a:solidFill>
                <a:latin typeface="Calibri"/>
              </a:rPr>
              <a:t>is</a:t>
            </a:r>
            <a:r>
              <a:rPr dirty="0" lang="en-US" spc="1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aggregated</a:t>
            </a:r>
            <a:r>
              <a:rPr dirty="0" lang="en-US" spc="-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30" sz="1800">
                <a:solidFill>
                  <a:srgbClr val="dfd5de"/>
                </a:solidFill>
                <a:latin typeface="Calibri"/>
              </a:rPr>
              <a:t>for</a:t>
            </a:r>
            <a:r>
              <a:rPr dirty="0" lang="en-US" spc="1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analysis.</a:t>
            </a:r>
            <a:endParaRPr dirty="0" lang="en-US" spc="-15" sz="1800">
              <a:solidFill>
                <a:srgbClr val="dfd5de"/>
              </a:solidFill>
              <a:latin typeface="Calibri"/>
            </a:endParaRPr>
          </a:p>
        </p:txBody>
      </p:sp>
    </p:spTree>
    <p:extLst>
      <p:ext uri="{519F57B8-4F95-4EE7-9D5F-A03D0122C645}">
        <p14:creationId xmlns:p14="http://schemas.microsoft.com/office/powerpoint/2010/main" val="1722400876774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D13D986C-4A3E-411A-905F-D45E01FD2937}">
                <a16:creationId xmlns:a16="http://schemas.microsoft.com/office/drawing/2010/main" id="{6BB8F4D6-CB07-4BB2-821C-170DEC6BC5AE}"/>
              </a:ext>
            </a:extLst>
          </p:cNvPr>
          <p:cNvGrpSpPr/>
          <p:nvPr/>
        </p:nvGrpSpPr>
        <p:grpSpPr>
          <a:xfrm rot="0"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>
              <a:extLst>
                <a:ext uri="{1D55A223-0B8F-4BDE-9197-C4CAE1BA86B9}">
                  <a16:creationId xmlns:a16="http://schemas.microsoft.com/office/drawing/2010/main" id="{2069DB0A-BB11-4DD8-8403-4AA8472CEC3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 rot="0">
              <a:off x="9144000" y="0"/>
              <a:ext cx="5486400" cy="8229598"/>
            </a:xfrm>
            <a:prstGeom prst="rect">
              <a:avLst/>
            </a:prstGeom>
            <a:noFill/>
          </p:spPr>
        </p:pic>
        <p:pic>
          <p:nvPicPr>
            <p:cNvPr id="4" name="object 4">
              <a:extLst>
                <a:ext uri="{36B22363-59E8-4B70-B35C-8B9E88683259}">
                  <a16:creationId xmlns:a16="http://schemas.microsoft.com/office/drawing/2010/main" id="{AED374EE-EA57-4E20-A378-19A70F568BE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 rot="0">
              <a:off x="9258300" y="2209800"/>
              <a:ext cx="5257800" cy="4552950"/>
            </a:xfrm>
            <a:prstGeom prst="rect">
              <a:avLst/>
            </a:prstGeom>
            <a:noFill/>
          </p:spPr>
        </p:pic>
      </p:grpSp>
      <p:sp>
        <p:nvSpPr>
          <p:cNvPr id="5" name="object 5">
            <a:extLst>
              <a:ext uri="{E83B1201-877E-4897-840F-C1EB5FE8D66A}">
                <a16:creationId xmlns:a16="http://schemas.microsoft.com/office/drawing/2010/main" id="{839F8F0D-933B-4CA5-972E-6AED2C78E48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73125" y="1466468"/>
            <a:ext cx="6717030" cy="712469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40"/>
              <a:t>Data</a:t>
            </a:r>
            <a:r>
              <a:rPr dirty="0" lang="en-US" spc="-35"/>
              <a:t> </a:t>
            </a:r>
            <a:r>
              <a:rPr dirty="0" lang="en-US" spc="-25"/>
              <a:t>Analysis</a:t>
            </a:r>
            <a:r>
              <a:rPr dirty="0" lang="en-US" spc="-15"/>
              <a:t> </a:t>
            </a:r>
            <a:r>
              <a:rPr dirty="0" lang="en-US" spc="-10"/>
              <a:t>and </a:t>
            </a:r>
            <a:r>
              <a:rPr dirty="0" lang="en-US" spc="-25"/>
              <a:t>Algorithms</a:t>
            </a:r>
            <a:endParaRPr dirty="0" lang="en-US" spc="-25"/>
          </a:p>
        </p:txBody>
      </p:sp>
      <p:sp>
        <p:nvSpPr>
          <p:cNvPr id="6" name="object 6">
            <a:extLst>
              <a:ext uri="{3E3797DB-83A1-49E4-A462-3140E0922DC7}">
                <a16:creationId xmlns:a16="http://schemas.microsoft.com/office/drawing/2010/main" id="{1EC848C8-74B1-43E4-8D6E-E52D5820F730}"/>
              </a:ext>
            </a:extLst>
          </p:cNvPr>
          <p:cNvSpPr/>
          <p:nvPr/>
        </p:nvSpPr>
        <p:spPr>
          <a:xfrm rot="0">
            <a:off x="790575" y="3486150"/>
            <a:ext cx="514350" cy="504825"/>
          </a:xfrm>
          <a:custGeom>
            <a:avLst/>
            <a:gdLst/>
            <a:ahLst/>
            <a:cxnLst/>
            <a:rect b="b" l="0" r="r" t="0"/>
            <a:pathLst>
              <a:path h="504825" w="514350">
                <a:moveTo>
                  <a:pt x="473963" y="0"/>
                </a:moveTo>
                <a:lnTo>
                  <a:pt x="40386" y="0"/>
                </a:lnTo>
                <a:lnTo>
                  <a:pt x="24667" y="3167"/>
                </a:lnTo>
                <a:lnTo>
                  <a:pt x="11830" y="11811"/>
                </a:lnTo>
                <a:lnTo>
                  <a:pt x="3174" y="24645"/>
                </a:lnTo>
                <a:lnTo>
                  <a:pt x="0" y="40386"/>
                </a:lnTo>
                <a:lnTo>
                  <a:pt x="0" y="464438"/>
                </a:lnTo>
                <a:lnTo>
                  <a:pt x="3174" y="480179"/>
                </a:lnTo>
                <a:lnTo>
                  <a:pt x="11830" y="493013"/>
                </a:lnTo>
                <a:lnTo>
                  <a:pt x="24667" y="501657"/>
                </a:lnTo>
                <a:lnTo>
                  <a:pt x="40386" y="504825"/>
                </a:lnTo>
                <a:lnTo>
                  <a:pt x="473963" y="504825"/>
                </a:lnTo>
                <a:lnTo>
                  <a:pt x="489704" y="501657"/>
                </a:lnTo>
                <a:lnTo>
                  <a:pt x="502538" y="493013"/>
                </a:lnTo>
                <a:lnTo>
                  <a:pt x="511182" y="480179"/>
                </a:lnTo>
                <a:lnTo>
                  <a:pt x="514350" y="464438"/>
                </a:lnTo>
                <a:lnTo>
                  <a:pt x="514350" y="40386"/>
                </a:lnTo>
                <a:lnTo>
                  <a:pt x="511182" y="24645"/>
                </a:lnTo>
                <a:lnTo>
                  <a:pt x="502539" y="11811"/>
                </a:lnTo>
                <a:lnTo>
                  <a:pt x="489704" y="3167"/>
                </a:lnTo>
                <a:lnTo>
                  <a:pt x="473963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object 7">
            <a:extLst>
              <a:ext uri="{D1CD25BD-0D1A-4B05-B39F-B4C526116E81}">
                <a16:creationId xmlns:a16="http://schemas.microsoft.com/office/drawing/2010/main" id="{DCD15AB0-B756-4527-B0FF-9AA79410F0D0}"/>
              </a:ext>
            </a:extLst>
          </p:cNvPr>
          <p:cNvSpPr txBox="1"/>
          <p:nvPr/>
        </p:nvSpPr>
        <p:spPr>
          <a:xfrm rot="0">
            <a:off x="950277" y="3519106"/>
            <a:ext cx="199390" cy="43751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2700">
                <a:solidFill>
                  <a:srgbClr val="dfd5de"/>
                </a:solidFill>
                <a:latin typeface="Calibri"/>
              </a:rPr>
              <a:t>1</a:t>
            </a:r>
            <a:endParaRPr dirty="0" lang="en-US" sz="27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8" name="object 8">
            <a:extLst>
              <a:ext uri="{31DBA44F-9B4B-4B75-980E-DD6A95EFA81F}">
                <a16:creationId xmlns:a16="http://schemas.microsoft.com/office/drawing/2010/main" id="{26391FEE-90DF-42FD-A744-29C979633349}"/>
              </a:ext>
            </a:extLst>
          </p:cNvPr>
          <p:cNvSpPr txBox="1"/>
          <p:nvPr/>
        </p:nvSpPr>
        <p:spPr>
          <a:xfrm rot="0">
            <a:off x="1610613" y="3500691"/>
            <a:ext cx="2082799" cy="3689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20" sz="2250">
                <a:solidFill>
                  <a:srgbClr val="dfd5de"/>
                </a:solidFill>
                <a:latin typeface="Calibri"/>
              </a:rPr>
              <a:t>M</a:t>
            </a:r>
            <a:r>
              <a:rPr dirty="0" lang="en-US" spc="-30" sz="2250">
                <a:solidFill>
                  <a:srgbClr val="dfd5de"/>
                </a:solidFill>
                <a:latin typeface="Calibri"/>
              </a:rPr>
              <a:t>a</a:t>
            </a:r>
            <a:r>
              <a:rPr dirty="0" lang="en-US" spc="20" sz="2250">
                <a:solidFill>
                  <a:srgbClr val="dfd5de"/>
                </a:solidFill>
                <a:latin typeface="Calibri"/>
              </a:rPr>
              <a:t>c</a:t>
            </a:r>
            <a:r>
              <a:rPr dirty="0" lang="en-US" spc="-60" sz="2250">
                <a:solidFill>
                  <a:srgbClr val="dfd5de"/>
                </a:solidFill>
                <a:latin typeface="Calibri"/>
              </a:rPr>
              <a:t>h</a:t>
            </a:r>
            <a:r>
              <a:rPr dirty="0" lang="en-US" spc="5" sz="2250">
                <a:solidFill>
                  <a:srgbClr val="dfd5de"/>
                </a:solidFill>
                <a:latin typeface="Calibri"/>
              </a:rPr>
              <a:t>i</a:t>
            </a:r>
            <a:r>
              <a:rPr dirty="0" lang="en-US" spc="10" sz="2250">
                <a:solidFill>
                  <a:srgbClr val="dfd5de"/>
                </a:solidFill>
                <a:latin typeface="Calibri"/>
              </a:rPr>
              <a:t>n</a:t>
            </a:r>
            <a:r>
              <a:rPr dirty="0" lang="en-US" sz="2250">
                <a:solidFill>
                  <a:srgbClr val="dfd5de"/>
                </a:solidFill>
                <a:latin typeface="Calibri"/>
              </a:rPr>
              <a:t>e</a:t>
            </a:r>
            <a:r>
              <a:rPr dirty="0" lang="en-US" spc="-55" sz="22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25" sz="2250">
                <a:solidFill>
                  <a:srgbClr val="dfd5de"/>
                </a:solidFill>
                <a:latin typeface="Calibri"/>
              </a:rPr>
              <a:t>L</a:t>
            </a:r>
            <a:r>
              <a:rPr dirty="0" lang="en-US" sz="2250">
                <a:solidFill>
                  <a:srgbClr val="dfd5de"/>
                </a:solidFill>
                <a:latin typeface="Calibri"/>
              </a:rPr>
              <a:t>e</a:t>
            </a:r>
            <a:r>
              <a:rPr dirty="0" lang="en-US" spc="-25" sz="2250">
                <a:solidFill>
                  <a:srgbClr val="dfd5de"/>
                </a:solidFill>
                <a:latin typeface="Calibri"/>
              </a:rPr>
              <a:t>a</a:t>
            </a:r>
            <a:r>
              <a:rPr dirty="0" lang="en-US" spc="-40" sz="2250">
                <a:solidFill>
                  <a:srgbClr val="dfd5de"/>
                </a:solidFill>
                <a:latin typeface="Calibri"/>
              </a:rPr>
              <a:t>r</a:t>
            </a:r>
            <a:r>
              <a:rPr dirty="0" lang="en-US" spc="10" sz="2250">
                <a:solidFill>
                  <a:srgbClr val="dfd5de"/>
                </a:solidFill>
                <a:latin typeface="Calibri"/>
              </a:rPr>
              <a:t>n</a:t>
            </a:r>
            <a:r>
              <a:rPr dirty="0" lang="en-US" spc="5" sz="2250">
                <a:solidFill>
                  <a:srgbClr val="dfd5de"/>
                </a:solidFill>
                <a:latin typeface="Calibri"/>
              </a:rPr>
              <a:t>i</a:t>
            </a:r>
            <a:r>
              <a:rPr dirty="0" lang="en-US" spc="-60" sz="2250">
                <a:solidFill>
                  <a:srgbClr val="dfd5de"/>
                </a:solidFill>
                <a:latin typeface="Calibri"/>
              </a:rPr>
              <a:t>n</a:t>
            </a:r>
            <a:r>
              <a:rPr dirty="0" lang="en-US" sz="2250">
                <a:solidFill>
                  <a:srgbClr val="dfd5de"/>
                </a:solidFill>
                <a:latin typeface="Calibri"/>
              </a:rPr>
              <a:t>g</a:t>
            </a:r>
            <a:endParaRPr dirty="0" lang="en-US" sz="225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9" name="object 9">
            <a:extLst>
              <a:ext uri="{458A71A9-9749-4C8B-9170-A0BB3F7F4007}">
                <a16:creationId xmlns:a16="http://schemas.microsoft.com/office/drawing/2010/main" id="{540E9B18-2EB4-44DC-A288-1BFD58902FA9}"/>
              </a:ext>
            </a:extLst>
          </p:cNvPr>
          <p:cNvSpPr txBox="1"/>
          <p:nvPr/>
        </p:nvSpPr>
        <p:spPr>
          <a:xfrm rot="0">
            <a:off x="1610613" y="3961320"/>
            <a:ext cx="2263139" cy="1131569"/>
          </a:xfrm>
          <a:prstGeom prst="rect">
            <a:avLst/>
          </a:prstGeom>
        </p:spPr>
        <p:txBody>
          <a:bodyPr bIns="0" lIns="0" rIns="0" rtlCol="0" tIns="17145" vert="horz" wrap="square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135"/>
              </a:spcBef>
            </a:pPr>
            <a:r>
              <a:rPr dirty="0" lang="en-US" spc="-10" sz="1800">
                <a:solidFill>
                  <a:srgbClr val="dfd5de"/>
                </a:solidFill>
                <a:latin typeface="Calibri"/>
              </a:rPr>
              <a:t>Algorithms learn </a:t>
            </a:r>
            <a:r>
              <a:rPr dirty="0" lang="en-US" spc="-30" sz="1800">
                <a:solidFill>
                  <a:srgbClr val="dfd5de"/>
                </a:solidFill>
                <a:latin typeface="Calibri"/>
              </a:rPr>
              <a:t>from </a:t>
            </a:r>
            <a:r>
              <a:rPr dirty="0" lang="en-US" spc="-2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historical </a:t>
            </a:r>
            <a:r>
              <a:rPr dirty="0" lang="en-US" spc="-25" sz="1800">
                <a:solidFill>
                  <a:srgbClr val="dfd5de"/>
                </a:solidFill>
                <a:latin typeface="Calibri"/>
              </a:rPr>
              <a:t>data 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to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predict </a:t>
            </a:r>
            <a:r>
              <a:rPr dirty="0" lang="en-US" spc="-39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failures.</a:t>
            </a:r>
            <a:endParaRPr dirty="0" lang="en-US" spc="-15" sz="18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0" name="object 10">
            <a:extLst>
              <a:ext uri="{B67DDDC1-7C63-4DBB-9165-74F826033CFB}">
                <a16:creationId xmlns:a16="http://schemas.microsoft.com/office/drawing/2010/main" id="{ACA8BB38-CF9C-4E8A-B62B-F0633B56C254}"/>
              </a:ext>
            </a:extLst>
          </p:cNvPr>
          <p:cNvSpPr/>
          <p:nvPr/>
        </p:nvSpPr>
        <p:spPr>
          <a:xfrm rot="0">
            <a:off x="4686300" y="3486150"/>
            <a:ext cx="504825" cy="504825"/>
          </a:xfrm>
          <a:custGeom>
            <a:avLst/>
            <a:gdLst/>
            <a:ahLst/>
            <a:cxnLst/>
            <a:rect b="b" l="0" r="r" t="0"/>
            <a:pathLst>
              <a:path h="504825" w="504825">
                <a:moveTo>
                  <a:pt x="464438" y="0"/>
                </a:moveTo>
                <a:lnTo>
                  <a:pt x="40386" y="0"/>
                </a:lnTo>
                <a:lnTo>
                  <a:pt x="24645" y="3167"/>
                </a:lnTo>
                <a:lnTo>
                  <a:pt x="11811" y="11811"/>
                </a:lnTo>
                <a:lnTo>
                  <a:pt x="3167" y="24645"/>
                </a:lnTo>
                <a:lnTo>
                  <a:pt x="0" y="40386"/>
                </a:lnTo>
                <a:lnTo>
                  <a:pt x="0" y="464438"/>
                </a:lnTo>
                <a:lnTo>
                  <a:pt x="3167" y="480179"/>
                </a:lnTo>
                <a:lnTo>
                  <a:pt x="11811" y="493013"/>
                </a:lnTo>
                <a:lnTo>
                  <a:pt x="24645" y="501657"/>
                </a:lnTo>
                <a:lnTo>
                  <a:pt x="40386" y="504825"/>
                </a:lnTo>
                <a:lnTo>
                  <a:pt x="464438" y="504825"/>
                </a:lnTo>
                <a:lnTo>
                  <a:pt x="480179" y="501657"/>
                </a:lnTo>
                <a:lnTo>
                  <a:pt x="493013" y="493013"/>
                </a:lnTo>
                <a:lnTo>
                  <a:pt x="501657" y="480179"/>
                </a:lnTo>
                <a:lnTo>
                  <a:pt x="504825" y="464438"/>
                </a:lnTo>
                <a:lnTo>
                  <a:pt x="504825" y="40386"/>
                </a:lnTo>
                <a:lnTo>
                  <a:pt x="501657" y="24645"/>
                </a:lnTo>
                <a:lnTo>
                  <a:pt x="493013" y="11811"/>
                </a:lnTo>
                <a:lnTo>
                  <a:pt x="480179" y="3167"/>
                </a:lnTo>
                <a:lnTo>
                  <a:pt x="464438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1" name="object 11">
            <a:extLst>
              <a:ext uri="{295D5A2B-DB14-4483-8BFB-48575CD537B3}">
                <a16:creationId xmlns:a16="http://schemas.microsoft.com/office/drawing/2010/main" id="{B6D97BE1-AB6A-4869-BEE9-998BCF57FF3C}"/>
              </a:ext>
            </a:extLst>
          </p:cNvPr>
          <p:cNvSpPr txBox="1"/>
          <p:nvPr/>
        </p:nvSpPr>
        <p:spPr>
          <a:xfrm rot="0">
            <a:off x="4844415" y="3519106"/>
            <a:ext cx="199390" cy="43751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2700">
                <a:solidFill>
                  <a:srgbClr val="dfd5de"/>
                </a:solidFill>
                <a:latin typeface="Calibri"/>
              </a:rPr>
              <a:t>2</a:t>
            </a:r>
            <a:endParaRPr dirty="0" lang="en-US" sz="27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2" name="object 12">
            <a:extLst>
              <a:ext uri="{11CBE40A-A4C3-4BA3-B7BA-F79AC27C7965}">
                <a16:creationId xmlns:a16="http://schemas.microsoft.com/office/drawing/2010/main" id="{02E39635-A917-4736-ACBF-C4822DF75CA8}"/>
              </a:ext>
            </a:extLst>
          </p:cNvPr>
          <p:cNvSpPr txBox="1"/>
          <p:nvPr/>
        </p:nvSpPr>
        <p:spPr>
          <a:xfrm rot="0">
            <a:off x="5504815" y="3500691"/>
            <a:ext cx="2050414" cy="3689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15" sz="2250">
                <a:solidFill>
                  <a:srgbClr val="dfd5de"/>
                </a:solidFill>
                <a:latin typeface="Calibri"/>
              </a:rPr>
              <a:t>Statistical</a:t>
            </a:r>
            <a:r>
              <a:rPr dirty="0" lang="en-US" spc="-55" sz="22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2250">
                <a:solidFill>
                  <a:srgbClr val="dfd5de"/>
                </a:solidFill>
                <a:latin typeface="Calibri"/>
              </a:rPr>
              <a:t>Models</a:t>
            </a:r>
            <a:endParaRPr dirty="0" lang="en-US" spc="-15" sz="225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3" name="object 13">
            <a:extLst>
              <a:ext uri="{CDBA651B-17DB-4C20-81A4-F91468D179CE}">
                <a16:creationId xmlns:a16="http://schemas.microsoft.com/office/drawing/2010/main" id="{A4D8C03E-8611-4858-AB54-77621EE01988}"/>
              </a:ext>
            </a:extLst>
          </p:cNvPr>
          <p:cNvSpPr txBox="1"/>
          <p:nvPr/>
        </p:nvSpPr>
        <p:spPr>
          <a:xfrm rot="0">
            <a:off x="5504815" y="3961320"/>
            <a:ext cx="2714625" cy="76898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dirty="0" lang="en-US" spc="-15" sz="1800">
                <a:solidFill>
                  <a:srgbClr val="dfd5de"/>
                </a:solidFill>
                <a:latin typeface="Calibri"/>
              </a:rPr>
              <a:t>Analyze</a:t>
            </a:r>
            <a:r>
              <a:rPr dirty="0" lang="en-US" spc="-5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performance</a:t>
            </a:r>
            <a:r>
              <a:rPr dirty="0" lang="en-US" spc="-5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5" sz="1800">
                <a:solidFill>
                  <a:srgbClr val="dfd5de"/>
                </a:solidFill>
                <a:latin typeface="Calibri"/>
              </a:rPr>
              <a:t>metrics </a:t>
            </a:r>
            <a:r>
              <a:rPr dirty="0" lang="en-US" spc="-39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5" sz="1800">
                <a:solidFill>
                  <a:srgbClr val="dfd5de"/>
                </a:solidFill>
                <a:latin typeface="Calibri"/>
              </a:rPr>
              <a:t>metrics</a:t>
            </a:r>
            <a:r>
              <a:rPr dirty="0" lang="en-US" spc="-7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to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identify</a:t>
            </a:r>
            <a:r>
              <a:rPr dirty="0" lang="en-US" spc="-2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trends.</a:t>
            </a:r>
            <a:endParaRPr dirty="0" lang="en-US" spc="-15" sz="18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4" name="object 14">
            <a:extLst>
              <a:ext uri="{FF6A8874-9B8F-4753-A467-B50B78227075}">
                <a16:creationId xmlns:a16="http://schemas.microsoft.com/office/drawing/2010/main" id="{68CA8DAF-0D5D-43AD-B4AA-1B6496C59D0B}"/>
              </a:ext>
            </a:extLst>
          </p:cNvPr>
          <p:cNvSpPr/>
          <p:nvPr/>
        </p:nvSpPr>
        <p:spPr>
          <a:xfrm rot="0">
            <a:off x="790575" y="5543550"/>
            <a:ext cx="514350" cy="514350"/>
          </a:xfrm>
          <a:custGeom>
            <a:avLst/>
            <a:gdLst/>
            <a:ahLst/>
            <a:cxnLst/>
            <a:rect b="b" l="0" r="r" t="0"/>
            <a:pathLst>
              <a:path h="514350" w="514350">
                <a:moveTo>
                  <a:pt x="473202" y="0"/>
                </a:moveTo>
                <a:lnTo>
                  <a:pt x="41147" y="0"/>
                </a:lnTo>
                <a:lnTo>
                  <a:pt x="25133" y="3232"/>
                </a:lnTo>
                <a:lnTo>
                  <a:pt x="12053" y="12049"/>
                </a:lnTo>
                <a:lnTo>
                  <a:pt x="3234" y="25128"/>
                </a:lnTo>
                <a:lnTo>
                  <a:pt x="0" y="41148"/>
                </a:lnTo>
                <a:lnTo>
                  <a:pt x="0" y="473201"/>
                </a:lnTo>
                <a:lnTo>
                  <a:pt x="3234" y="489221"/>
                </a:lnTo>
                <a:lnTo>
                  <a:pt x="12053" y="502300"/>
                </a:lnTo>
                <a:lnTo>
                  <a:pt x="25133" y="511117"/>
                </a:lnTo>
                <a:lnTo>
                  <a:pt x="41147" y="514350"/>
                </a:lnTo>
                <a:lnTo>
                  <a:pt x="473202" y="514350"/>
                </a:lnTo>
                <a:lnTo>
                  <a:pt x="489221" y="511117"/>
                </a:lnTo>
                <a:lnTo>
                  <a:pt x="502300" y="502300"/>
                </a:lnTo>
                <a:lnTo>
                  <a:pt x="511117" y="489221"/>
                </a:lnTo>
                <a:lnTo>
                  <a:pt x="514350" y="473201"/>
                </a:lnTo>
                <a:lnTo>
                  <a:pt x="514350" y="41148"/>
                </a:lnTo>
                <a:lnTo>
                  <a:pt x="511117" y="25128"/>
                </a:lnTo>
                <a:lnTo>
                  <a:pt x="502300" y="12049"/>
                </a:lnTo>
                <a:lnTo>
                  <a:pt x="489221" y="3232"/>
                </a:lnTo>
                <a:lnTo>
                  <a:pt x="473202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5" name="object 15">
            <a:extLst>
              <a:ext uri="{865008C7-EB7A-4E66-82D3-8594F6AAAAE3}">
                <a16:creationId xmlns:a16="http://schemas.microsoft.com/office/drawing/2010/main" id="{F4D84B91-08E2-46D2-982F-31331C060174}"/>
              </a:ext>
            </a:extLst>
          </p:cNvPr>
          <p:cNvSpPr txBox="1"/>
          <p:nvPr/>
        </p:nvSpPr>
        <p:spPr>
          <a:xfrm rot="0">
            <a:off x="950277" y="5582602"/>
            <a:ext cx="199390" cy="43751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2700">
                <a:solidFill>
                  <a:srgbClr val="dfd5de"/>
                </a:solidFill>
                <a:latin typeface="Calibri"/>
              </a:rPr>
              <a:t>3</a:t>
            </a:r>
            <a:endParaRPr dirty="0" lang="en-US" sz="27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6" name="object 16">
            <a:extLst>
              <a:ext uri="{4E87C60E-0980-4DC1-A89E-7A7E44317F47}">
                <a16:creationId xmlns:a16="http://schemas.microsoft.com/office/drawing/2010/main" id="{A5F6CAAB-D976-4C3A-AE32-72E67F6B7CA0}"/>
              </a:ext>
            </a:extLst>
          </p:cNvPr>
          <p:cNvSpPr txBox="1"/>
          <p:nvPr/>
        </p:nvSpPr>
        <p:spPr>
          <a:xfrm rot="0">
            <a:off x="1610613" y="5564187"/>
            <a:ext cx="2231390" cy="3689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5" sz="2250">
                <a:solidFill>
                  <a:srgbClr val="dfd5de"/>
                </a:solidFill>
                <a:latin typeface="Calibri"/>
              </a:rPr>
              <a:t>Anomaly</a:t>
            </a:r>
            <a:r>
              <a:rPr dirty="0" lang="en-US" spc="-95" sz="22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2250">
                <a:solidFill>
                  <a:srgbClr val="dfd5de"/>
                </a:solidFill>
                <a:latin typeface="Calibri"/>
              </a:rPr>
              <a:t>Detection</a:t>
            </a:r>
            <a:endParaRPr dirty="0" lang="en-US" spc="-20" sz="225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17" name="object 17">
            <a:extLst>
              <a:ext uri="{D6BB2B85-79FF-46FD-886D-B5EFC81CD766}">
                <a16:creationId xmlns:a16="http://schemas.microsoft.com/office/drawing/2010/main" id="{F3F5A100-BFA6-4A11-B82F-C1CEAAD785BD}"/>
              </a:ext>
            </a:extLst>
          </p:cNvPr>
          <p:cNvSpPr txBox="1"/>
          <p:nvPr/>
        </p:nvSpPr>
        <p:spPr>
          <a:xfrm rot="0">
            <a:off x="1610613" y="6023854"/>
            <a:ext cx="6060440" cy="770255"/>
          </a:xfrm>
          <a:prstGeom prst="rect">
            <a:avLst/>
          </a:prstGeom>
        </p:spPr>
        <p:txBody>
          <a:bodyPr bIns="0" lIns="0" rIns="0" rtlCol="0" tIns="110489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lang="en-US" spc="-15" sz="1800">
                <a:solidFill>
                  <a:srgbClr val="dfd5de"/>
                </a:solidFill>
                <a:latin typeface="Calibri"/>
              </a:rPr>
              <a:t>Detect</a:t>
            </a:r>
            <a:r>
              <a:rPr dirty="0" lang="en-US" spc="-4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deviations</a:t>
            </a:r>
            <a:r>
              <a:rPr dirty="0" lang="en-US" spc="1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from</a:t>
            </a:r>
            <a:r>
              <a:rPr dirty="0" lang="en-US" spc="-5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normal</a:t>
            </a:r>
            <a:r>
              <a:rPr dirty="0" lang="en-US" spc="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behavior</a:t>
            </a:r>
            <a:r>
              <a:rPr dirty="0" lang="en-US" spc="1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to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signal</a:t>
            </a:r>
            <a:r>
              <a:rPr dirty="0" lang="en-US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potential</a:t>
            </a:r>
            <a:r>
              <a:rPr dirty="0" lang="en-US" spc="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5" sz="1800">
                <a:solidFill>
                  <a:srgbClr val="dfd5de"/>
                </a:solidFill>
                <a:latin typeface="Calibri"/>
              </a:rPr>
              <a:t>issues.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lang="en-US" spc="-5" sz="1800">
                <a:solidFill>
                  <a:srgbClr val="dfd5de"/>
                </a:solidFill>
                <a:latin typeface="Calibri"/>
              </a:rPr>
              <a:t>issues.</a:t>
            </a:r>
            <a:endParaRPr dirty="0" lang="en-US" spc="-5" sz="1800">
              <a:solidFill>
                <a:srgbClr val="dfd5de"/>
              </a:solidFill>
              <a:latin typeface="Calibri"/>
            </a:endParaRPr>
          </a:p>
        </p:txBody>
      </p:sp>
    </p:spTree>
    <p:extLst>
      <p:ext uri="{6EC4C0A4-D3C4-4B30-9B42-D1A48F409DE2}">
        <p14:creationId xmlns:p14="http://schemas.microsoft.com/office/powerpoint/2010/main" val="1722400876777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D7A93990-E07E-4FAE-92DE-FB7CCAD71F1A}">
                <a16:creationId xmlns:a16="http://schemas.microsoft.com/office/drawing/2010/main" id="{978945C5-F417-4C2A-8062-E5BE95E6697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73125" y="2542286"/>
            <a:ext cx="7882890" cy="712469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20"/>
              <a:t>Predictive</a:t>
            </a:r>
            <a:r>
              <a:rPr dirty="0" lang="en-US" spc="-70"/>
              <a:t> </a:t>
            </a:r>
            <a:r>
              <a:rPr dirty="0" lang="en-US" spc="-25"/>
              <a:t>Maintenance</a:t>
            </a:r>
            <a:r>
              <a:rPr dirty="0" lang="en-US" spc="-55"/>
              <a:t> </a:t>
            </a:r>
            <a:r>
              <a:rPr dirty="0" lang="en-US" spc="-35"/>
              <a:t>Strategies</a:t>
            </a:r>
            <a:endParaRPr dirty="0" lang="en-US" spc="-35"/>
          </a:p>
        </p:txBody>
      </p:sp>
      <p:sp>
        <p:nvSpPr>
          <p:cNvPr id="3" name="object 3">
            <a:extLst>
              <a:ext uri="{5266E7E8-4012-435A-80FD-7B2F31F71360}">
                <a16:creationId xmlns:a16="http://schemas.microsoft.com/office/drawing/2010/main" id="{AF4F2A60-FA35-4EA9-A367-0419D3382916}"/>
              </a:ext>
            </a:extLst>
          </p:cNvPr>
          <p:cNvSpPr txBox="1"/>
          <p:nvPr/>
        </p:nvSpPr>
        <p:spPr>
          <a:xfrm rot="0">
            <a:off x="873125" y="3838638"/>
            <a:ext cx="2962910" cy="3689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10" sz="2250">
                <a:solidFill>
                  <a:srgbClr val="96b8ff"/>
                </a:solidFill>
                <a:latin typeface="Calibri"/>
              </a:rPr>
              <a:t>Time-Based</a:t>
            </a:r>
            <a:r>
              <a:rPr dirty="0" lang="en-US" spc="-85" sz="2250">
                <a:solidFill>
                  <a:srgbClr val="96b8ff"/>
                </a:solidFill>
                <a:latin typeface="Calibri"/>
              </a:rPr>
              <a:t> </a:t>
            </a:r>
            <a:r>
              <a:rPr dirty="0" lang="en-US" spc="-10" sz="2250">
                <a:solidFill>
                  <a:srgbClr val="96b8ff"/>
                </a:solidFill>
                <a:latin typeface="Calibri"/>
              </a:rPr>
              <a:t>Maintenance</a:t>
            </a:r>
            <a:endParaRPr dirty="0" lang="en-US" spc="-10" sz="2250">
              <a:solidFill>
                <a:srgbClr val="96b8ff"/>
              </a:solidFill>
              <a:latin typeface="Calibri"/>
            </a:endParaRPr>
          </a:p>
        </p:txBody>
      </p:sp>
      <p:sp>
        <p:nvSpPr>
          <p:cNvPr id="4" name="object 4">
            <a:extLst>
              <a:ext uri="{848B027B-9A1E-4FDC-BB9F-3619EA8D34C6}">
                <a16:creationId xmlns:a16="http://schemas.microsoft.com/office/drawing/2010/main" id="{134BA49D-F7D8-43B4-8C2F-7E1E6B0E4603}"/>
              </a:ext>
            </a:extLst>
          </p:cNvPr>
          <p:cNvSpPr txBox="1"/>
          <p:nvPr/>
        </p:nvSpPr>
        <p:spPr>
          <a:xfrm rot="0">
            <a:off x="873125" y="4389238"/>
            <a:ext cx="3585845" cy="770255"/>
          </a:xfrm>
          <a:prstGeom prst="rect">
            <a:avLst/>
          </a:prstGeom>
        </p:spPr>
        <p:txBody>
          <a:bodyPr bIns="0" lIns="0" rIns="0" rtlCol="0" tIns="110489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lang="en-US" spc="-10" sz="1800">
                <a:solidFill>
                  <a:srgbClr val="dfd5de"/>
                </a:solidFill>
                <a:latin typeface="Calibri"/>
              </a:rPr>
              <a:t>Scheduled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 maintenance</a:t>
            </a:r>
            <a:r>
              <a:rPr dirty="0" lang="en-US" spc="-3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based </a:t>
            </a:r>
            <a:r>
              <a:rPr dirty="0" lang="en-US" spc="-30" sz="1800">
                <a:solidFill>
                  <a:srgbClr val="dfd5de"/>
                </a:solidFill>
                <a:latin typeface="Calibri"/>
              </a:rPr>
              <a:t>on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time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lang="en-US" sz="1800">
                <a:solidFill>
                  <a:srgbClr val="dfd5de"/>
                </a:solidFill>
                <a:latin typeface="Calibri"/>
              </a:rPr>
              <a:t>time</a:t>
            </a:r>
            <a:r>
              <a:rPr dirty="0" lang="en-US" spc="-6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intervals.</a:t>
            </a:r>
            <a:endParaRPr dirty="0" lang="en-US" spc="-15" sz="18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5" name="object 5">
            <a:extLst>
              <a:ext uri="{B57CAA68-8009-4E56-A09E-2AE1E8221D91}">
                <a16:creationId xmlns:a16="http://schemas.microsoft.com/office/drawing/2010/main" id="{66E1A67F-32A9-4D4E-94C3-D1BF801C58B3}"/>
              </a:ext>
            </a:extLst>
          </p:cNvPr>
          <p:cNvSpPr txBox="1"/>
          <p:nvPr/>
        </p:nvSpPr>
        <p:spPr>
          <a:xfrm rot="0">
            <a:off x="5415278" y="3838638"/>
            <a:ext cx="3510915" cy="721360"/>
          </a:xfrm>
          <a:prstGeom prst="rect">
            <a:avLst/>
          </a:prstGeom>
        </p:spPr>
        <p:txBody>
          <a:bodyPr bIns="0" lIns="0" rIns="0" rtlCol="0" tIns="3175" vert="horz" wrap="square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25"/>
              </a:spcBef>
            </a:pPr>
            <a:r>
              <a:rPr dirty="0" lang="en-US" spc="-10" sz="2250">
                <a:solidFill>
                  <a:srgbClr val="96b8ff"/>
                </a:solidFill>
                <a:latin typeface="Calibri"/>
              </a:rPr>
              <a:t>Condition-Based</a:t>
            </a:r>
            <a:r>
              <a:rPr dirty="0" lang="en-US" spc="-70" sz="2250">
                <a:solidFill>
                  <a:srgbClr val="96b8ff"/>
                </a:solidFill>
                <a:latin typeface="Calibri"/>
              </a:rPr>
              <a:t> </a:t>
            </a:r>
            <a:r>
              <a:rPr dirty="0" lang="en-US" spc="-15" sz="2250">
                <a:solidFill>
                  <a:srgbClr val="96b8ff"/>
                </a:solidFill>
                <a:latin typeface="Calibri"/>
              </a:rPr>
              <a:t>Maintenance </a:t>
            </a:r>
            <a:r>
              <a:rPr dirty="0" lang="en-US" spc="-490" sz="2250">
                <a:solidFill>
                  <a:srgbClr val="96b8ff"/>
                </a:solidFill>
                <a:latin typeface="Calibri"/>
              </a:rPr>
              <a:t> </a:t>
            </a:r>
            <a:r>
              <a:rPr dirty="0" lang="en-US" spc="-15" sz="2250">
                <a:solidFill>
                  <a:srgbClr val="96b8ff"/>
                </a:solidFill>
                <a:latin typeface="Calibri"/>
              </a:rPr>
              <a:t>Maintenance</a:t>
            </a:r>
            <a:endParaRPr dirty="0" lang="en-US" spc="-15" sz="2250">
              <a:solidFill>
                <a:srgbClr val="96b8ff"/>
              </a:solidFill>
              <a:latin typeface="Calibri"/>
            </a:endParaRPr>
          </a:p>
        </p:txBody>
      </p:sp>
      <p:sp>
        <p:nvSpPr>
          <p:cNvPr id="6" name="object 6">
            <a:extLst>
              <a:ext uri="{0E4B5417-2734-4787-B972-92F13B4DB197}">
                <a16:creationId xmlns:a16="http://schemas.microsoft.com/office/drawing/2010/main" id="{BA2577BE-F961-4489-9049-13056F1238FE}"/>
              </a:ext>
            </a:extLst>
          </p:cNvPr>
          <p:cNvSpPr txBox="1"/>
          <p:nvPr/>
        </p:nvSpPr>
        <p:spPr>
          <a:xfrm rot="0">
            <a:off x="5415278" y="4744148"/>
            <a:ext cx="3514090" cy="1132205"/>
          </a:xfrm>
          <a:prstGeom prst="rect">
            <a:avLst/>
          </a:prstGeom>
        </p:spPr>
        <p:txBody>
          <a:bodyPr bIns="0" lIns="0" rIns="0" rtlCol="0" tIns="17780" vert="horz" wrap="square">
            <a:spAutoFit/>
          </a:bodyPr>
          <a:lstStyle/>
          <a:p>
            <a:pPr algn="just" marL="12700" marR="5080">
              <a:lnSpc>
                <a:spcPct val="133000"/>
              </a:lnSpc>
              <a:spcBef>
                <a:spcPts val="140"/>
              </a:spcBef>
            </a:pPr>
            <a:r>
              <a:rPr dirty="0" lang="en-US" spc="-20" sz="1800">
                <a:solidFill>
                  <a:srgbClr val="dfd5de"/>
                </a:solidFill>
                <a:latin typeface="Calibri"/>
              </a:rPr>
              <a:t>Maintenance triggered </a:t>
            </a:r>
            <a:r>
              <a:rPr dirty="0" lang="en-US" spc="10" sz="1800">
                <a:solidFill>
                  <a:srgbClr val="dfd5de"/>
                </a:solidFill>
                <a:latin typeface="Calibri"/>
              </a:rPr>
              <a:t>by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sensor </a:t>
            </a:r>
            <a:r>
              <a:rPr dirty="0" lang="en-US" spc="-25" sz="1800">
                <a:solidFill>
                  <a:srgbClr val="dfd5de"/>
                </a:solidFill>
                <a:latin typeface="Calibri"/>
              </a:rPr>
              <a:t>data </a:t>
            </a:r>
            <a:r>
              <a:rPr dirty="0" lang="en-US" spc="-39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25" sz="1800">
                <a:solidFill>
                  <a:srgbClr val="dfd5de"/>
                </a:solidFill>
                <a:latin typeface="Calibri"/>
              </a:rPr>
              <a:t>data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indicating </a:t>
            </a:r>
            <a:r>
              <a:rPr dirty="0" lang="en-US" spc="-5" sz="1800">
                <a:solidFill>
                  <a:srgbClr val="dfd5de"/>
                </a:solidFill>
                <a:latin typeface="Calibri"/>
              </a:rPr>
              <a:t>that service 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is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needed. </a:t>
            </a:r>
            <a:r>
              <a:rPr dirty="0" lang="en-US" spc="-39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needed.</a:t>
            </a:r>
            <a:endParaRPr dirty="0" lang="en-US" spc="-10" sz="18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7" name="object 7">
            <a:extLst>
              <a:ext uri="{B537AC27-9226-4C82-A2A8-3A7279C7DF37}">
                <a16:creationId xmlns:a16="http://schemas.microsoft.com/office/drawing/2010/main" id="{23816F68-A351-4487-AC1F-CA8900939A09}"/>
              </a:ext>
            </a:extLst>
          </p:cNvPr>
          <p:cNvSpPr txBox="1"/>
          <p:nvPr/>
        </p:nvSpPr>
        <p:spPr>
          <a:xfrm rot="0">
            <a:off x="9957054" y="3838638"/>
            <a:ext cx="2760344" cy="3689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15" sz="2250">
                <a:solidFill>
                  <a:srgbClr val="96b8ff"/>
                </a:solidFill>
                <a:latin typeface="Calibri"/>
              </a:rPr>
              <a:t>Predictive</a:t>
            </a:r>
            <a:r>
              <a:rPr dirty="0" lang="en-US" spc="-55" sz="2250">
                <a:solidFill>
                  <a:srgbClr val="96b8ff"/>
                </a:solidFill>
                <a:latin typeface="Calibri"/>
              </a:rPr>
              <a:t> </a:t>
            </a:r>
            <a:r>
              <a:rPr dirty="0" lang="en-US" spc="-10" sz="2250">
                <a:solidFill>
                  <a:srgbClr val="96b8ff"/>
                </a:solidFill>
                <a:latin typeface="Calibri"/>
              </a:rPr>
              <a:t>Maintenance</a:t>
            </a:r>
            <a:endParaRPr dirty="0" lang="en-US" spc="-10" sz="2250">
              <a:solidFill>
                <a:srgbClr val="96b8ff"/>
              </a:solidFill>
              <a:latin typeface="Calibri"/>
            </a:endParaRPr>
          </a:p>
        </p:txBody>
      </p:sp>
      <p:sp>
        <p:nvSpPr>
          <p:cNvPr id="8" name="object 8">
            <a:extLst>
              <a:ext uri="{F779A40B-7E7E-480D-92F5-2ADED615851B}">
                <a16:creationId xmlns:a16="http://schemas.microsoft.com/office/drawing/2010/main" id="{65A1D0D7-5127-4767-A14B-5A2798D4355F}"/>
              </a:ext>
            </a:extLst>
          </p:cNvPr>
          <p:cNvSpPr txBox="1"/>
          <p:nvPr/>
        </p:nvSpPr>
        <p:spPr>
          <a:xfrm rot="0">
            <a:off x="9957054" y="4389238"/>
            <a:ext cx="3716654" cy="770255"/>
          </a:xfrm>
          <a:prstGeom prst="rect">
            <a:avLst/>
          </a:prstGeom>
        </p:spPr>
        <p:txBody>
          <a:bodyPr bIns="0" lIns="0" rIns="0" rtlCol="0" tIns="110489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lang="en-US" spc="-20" sz="1800">
                <a:solidFill>
                  <a:srgbClr val="dfd5de"/>
                </a:solidFill>
                <a:latin typeface="Calibri"/>
              </a:rPr>
              <a:t>Forecasting</a:t>
            </a:r>
            <a:r>
              <a:rPr dirty="0" lang="en-US" spc="5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maintenance</a:t>
            </a:r>
            <a:r>
              <a:rPr dirty="0" lang="en-US" spc="-3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5" sz="1800">
                <a:solidFill>
                  <a:srgbClr val="dfd5de"/>
                </a:solidFill>
                <a:latin typeface="Calibri"/>
              </a:rPr>
              <a:t>needs</a:t>
            </a:r>
            <a:r>
              <a:rPr dirty="0" lang="en-US" spc="-7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0" sz="1800">
                <a:solidFill>
                  <a:srgbClr val="dfd5de"/>
                </a:solidFill>
                <a:latin typeface="Calibri"/>
              </a:rPr>
              <a:t>through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lang="en-US" spc="-15" sz="1800">
                <a:solidFill>
                  <a:srgbClr val="dfd5de"/>
                </a:solidFill>
                <a:latin typeface="Calibri"/>
              </a:rPr>
              <a:t>advanced</a:t>
            </a:r>
            <a:r>
              <a:rPr dirty="0" lang="en-US" spc="-20" sz="18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-15" sz="1800">
                <a:solidFill>
                  <a:srgbClr val="dfd5de"/>
                </a:solidFill>
                <a:latin typeface="Calibri"/>
              </a:rPr>
              <a:t>analytics.</a:t>
            </a:r>
            <a:endParaRPr dirty="0" lang="en-US" spc="-15" sz="1800">
              <a:solidFill>
                <a:srgbClr val="dfd5de"/>
              </a:solidFill>
              <a:latin typeface="Calibri"/>
            </a:endParaRPr>
          </a:p>
        </p:txBody>
      </p:sp>
    </p:spTree>
    <p:extLst>
      <p:ext uri="{655C126D-CEB4-4B54-B3A4-35286E41C847}">
        <p14:creationId xmlns:p14="http://schemas.microsoft.com/office/powerpoint/2010/main" val="1722400876781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E57FADE-AD77-4CDA-9309-8C907036D9D7}">
                <a16:creationId xmlns:a16="http://schemas.microsoft.com/office/drawing/2010/main" id="{6F354129-4D54-4210-BF82-11733AB92A44}"/>
              </a:ext>
            </a:extLst>
          </p:cNvPr>
          <p:cNvGrpSpPr/>
          <p:nvPr/>
        </p:nvGrpSpPr>
        <p:grpSpPr>
          <a:xfrm rot="0"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>
              <a:extLst>
                <a:ext uri="{6E9FCC48-0B0B-4C80-8BDD-A845917D6C25}">
                  <a16:creationId xmlns:a16="http://schemas.microsoft.com/office/drawing/2010/main" id="{D509D25B-1A47-489E-AACD-D6AD84CF19B1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 rot="0">
              <a:off x="9144000" y="0"/>
              <a:ext cx="5486400" cy="8229598"/>
            </a:xfrm>
            <a:prstGeom prst="rect">
              <a:avLst/>
            </a:prstGeom>
            <a:noFill/>
          </p:spPr>
        </p:pic>
        <p:pic>
          <p:nvPicPr>
            <p:cNvPr id="4" name="object 4">
              <a:extLst>
                <a:ext uri="{58BAD8C3-3A14-4BC0-8AD7-7E9CDF6436D2}">
                  <a16:creationId xmlns:a16="http://schemas.microsoft.com/office/drawing/2010/main" id="{C1C5EF45-45D1-40E6-9042-554D0F2F452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 rot="0">
              <a:off x="9420225" y="2466975"/>
              <a:ext cx="4933950" cy="3295650"/>
            </a:xfrm>
            <a:prstGeom prst="rect">
              <a:avLst/>
            </a:prstGeom>
            <a:noFill/>
          </p:spPr>
        </p:pic>
      </p:grpSp>
      <p:sp>
        <p:nvSpPr>
          <p:cNvPr id="5" name="object 5">
            <a:extLst>
              <a:ext uri="{EE810289-F1B4-43D7-BA6F-C30AE5FA1ED3}">
                <a16:creationId xmlns:a16="http://schemas.microsoft.com/office/drawing/2010/main" id="{565C1868-7E65-4E08-9EE9-2809289A330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52487" y="603884"/>
            <a:ext cx="5827394" cy="1376045"/>
          </a:xfrm>
          <a:prstGeom prst="rect">
            <a:avLst/>
          </a:prstGeom>
        </p:spPr>
        <p:txBody>
          <a:bodyPr bIns="0" lIns="0" rIns="0" rtlCol="0" tIns="1270" vert="horz" wrap="square">
            <a:spAutoFit/>
          </a:bodyPr>
          <a:lstStyle/>
          <a:p>
            <a:pPr marL="12700" marR="5080">
              <a:lnSpc>
                <a:spcPts val="5410"/>
              </a:lnSpc>
              <a:spcBef>
                <a:spcPts val="10"/>
              </a:spcBef>
            </a:pPr>
            <a:r>
              <a:rPr dirty="0" lang="en-US" spc="-5" sz="4350"/>
              <a:t>Condition </a:t>
            </a:r>
            <a:r>
              <a:rPr dirty="0" lang="en-US" spc="-15" sz="4350"/>
              <a:t>Monitoring </a:t>
            </a:r>
            <a:r>
              <a:rPr dirty="0" lang="en-US" spc="10" sz="4350"/>
              <a:t>and </a:t>
            </a:r>
            <a:r>
              <a:rPr dirty="0" lang="en-US" spc="-969" sz="4350"/>
              <a:t> </a:t>
            </a:r>
            <a:r>
              <a:rPr dirty="0" lang="en-US" spc="-5" sz="4350"/>
              <a:t>Diagnostics</a:t>
            </a:r>
            <a:endParaRPr dirty="0" lang="en-US" spc="-5" sz="4350"/>
          </a:p>
        </p:txBody>
      </p:sp>
      <p:sp>
        <p:nvSpPr>
          <p:cNvPr id="6" name="object 6">
            <a:extLst>
              <a:ext uri="{2EDA54DF-DDDB-4787-8695-B1AE5B730069}">
                <a16:creationId xmlns:a16="http://schemas.microsoft.com/office/drawing/2010/main" id="{221413FF-7242-4CF4-B409-445F8CA74EB0}"/>
              </a:ext>
            </a:extLst>
          </p:cNvPr>
          <p:cNvSpPr txBox="1"/>
          <p:nvPr/>
        </p:nvSpPr>
        <p:spPr>
          <a:xfrm rot="0">
            <a:off x="2288794" y="2557716"/>
            <a:ext cx="4111625" cy="833755"/>
          </a:xfrm>
          <a:prstGeom prst="rect">
            <a:avLst/>
          </a:prstGeom>
        </p:spPr>
        <p:txBody>
          <a:bodyPr bIns="0" lIns="0" rIns="0" rtlCol="0" tIns="1587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lang="en-US" sz="2150">
                <a:solidFill>
                  <a:srgbClr val="dfd5de"/>
                </a:solidFill>
                <a:latin typeface="Calibri"/>
              </a:rPr>
              <a:t>Data</a:t>
            </a:r>
            <a:r>
              <a:rPr dirty="0" lang="en-US" spc="-55" sz="21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z="2150">
                <a:solidFill>
                  <a:srgbClr val="dfd5de"/>
                </a:solidFill>
                <a:latin typeface="Calibri"/>
              </a:rPr>
              <a:t>Gathering</a:t>
            </a: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lang="en-US" spc="5" sz="1700">
                <a:solidFill>
                  <a:srgbClr val="dfd5de"/>
                </a:solidFill>
                <a:latin typeface="Calibri"/>
              </a:rPr>
              <a:t>Sensors</a:t>
            </a:r>
            <a:r>
              <a:rPr dirty="0" lang="en-US" spc="-15" sz="17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10" sz="1700">
                <a:solidFill>
                  <a:srgbClr val="dfd5de"/>
                </a:solidFill>
                <a:latin typeface="Calibri"/>
              </a:rPr>
              <a:t>collect</a:t>
            </a:r>
            <a:r>
              <a:rPr dirty="0" lang="en-US" sz="17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15" sz="1700">
                <a:solidFill>
                  <a:srgbClr val="dfd5de"/>
                </a:solidFill>
                <a:latin typeface="Calibri"/>
              </a:rPr>
              <a:t>real-time</a:t>
            </a:r>
            <a:r>
              <a:rPr dirty="0" lang="en-US" spc="-45" sz="17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10" sz="1700">
                <a:solidFill>
                  <a:srgbClr val="dfd5de"/>
                </a:solidFill>
                <a:latin typeface="Calibri"/>
              </a:rPr>
              <a:t>data</a:t>
            </a:r>
            <a:r>
              <a:rPr dirty="0" lang="en-US" spc="-20" sz="17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5" sz="1700">
                <a:solidFill>
                  <a:srgbClr val="dfd5de"/>
                </a:solidFill>
                <a:latin typeface="Calibri"/>
              </a:rPr>
              <a:t>from</a:t>
            </a:r>
            <a:r>
              <a:rPr dirty="0" lang="en-US" spc="30" sz="17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15" sz="1700">
                <a:solidFill>
                  <a:srgbClr val="dfd5de"/>
                </a:solidFill>
                <a:latin typeface="Calibri"/>
              </a:rPr>
              <a:t>machines.</a:t>
            </a:r>
            <a:endParaRPr dirty="0" lang="en-US" spc="15" sz="1700">
              <a:solidFill>
                <a:srgbClr val="dfd5de"/>
              </a:solidFill>
              <a:latin typeface="Calibri"/>
            </a:endParaRPr>
          </a:p>
        </p:txBody>
      </p:sp>
      <p:pic>
        <p:nvPicPr>
          <p:cNvPr id="7" name="object 7">
            <a:extLst>
              <a:ext uri="{A4F34E3D-4749-47DA-930C-3240D4E5EF61}">
                <a16:creationId xmlns:a16="http://schemas.microsoft.com/office/drawing/2010/main" id="{2BA343CE-9D53-4592-822E-829AC650066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771525" y="2324100"/>
            <a:ext cx="1104900" cy="5295900"/>
          </a:xfrm>
          <a:prstGeom prst="rect">
            <a:avLst/>
          </a:prstGeom>
          <a:noFill/>
        </p:spPr>
      </p:pic>
      <p:sp>
        <p:nvSpPr>
          <p:cNvPr id="8" name="object 8">
            <a:extLst>
              <a:ext uri="{39F7F4A6-DA1A-4D19-9432-B95F7B298831}">
                <a16:creationId xmlns:a16="http://schemas.microsoft.com/office/drawing/2010/main" id="{372CEA9E-A582-422E-90FE-FF55491639CF}"/>
              </a:ext>
            </a:extLst>
          </p:cNvPr>
          <p:cNvSpPr txBox="1"/>
          <p:nvPr/>
        </p:nvSpPr>
        <p:spPr>
          <a:xfrm rot="0">
            <a:off x="2288794" y="4326952"/>
            <a:ext cx="4959985" cy="833755"/>
          </a:xfrm>
          <a:prstGeom prst="rect">
            <a:avLst/>
          </a:prstGeom>
        </p:spPr>
        <p:txBody>
          <a:bodyPr bIns="0" lIns="0" rIns="0" rtlCol="0" tIns="1587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lang="en-US" sz="2150">
                <a:solidFill>
                  <a:srgbClr val="dfd5de"/>
                </a:solidFill>
                <a:latin typeface="Calibri"/>
              </a:rPr>
              <a:t>Data</a:t>
            </a:r>
            <a:r>
              <a:rPr dirty="0" lang="en-US" spc="-60" sz="21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z="2150">
                <a:solidFill>
                  <a:srgbClr val="dfd5de"/>
                </a:solidFill>
                <a:latin typeface="Calibri"/>
              </a:rPr>
              <a:t>Analysis</a:t>
            </a: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lang="en-US" spc="10" sz="1700">
                <a:solidFill>
                  <a:srgbClr val="dfd5de"/>
                </a:solidFill>
                <a:latin typeface="Calibri"/>
              </a:rPr>
              <a:t>Analyzing</a:t>
            </a:r>
            <a:r>
              <a:rPr dirty="0" lang="en-US" spc="-5" sz="17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10" sz="1700">
                <a:solidFill>
                  <a:srgbClr val="dfd5de"/>
                </a:solidFill>
                <a:latin typeface="Calibri"/>
              </a:rPr>
              <a:t>sensor</a:t>
            </a:r>
            <a:r>
              <a:rPr dirty="0" lang="en-US" spc="-10" sz="17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10" sz="1700">
                <a:solidFill>
                  <a:srgbClr val="dfd5de"/>
                </a:solidFill>
                <a:latin typeface="Calibri"/>
              </a:rPr>
              <a:t>data</a:t>
            </a:r>
            <a:r>
              <a:rPr dirty="0" lang="en-US" spc="-10" sz="17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z="1700">
                <a:solidFill>
                  <a:srgbClr val="dfd5de"/>
                </a:solidFill>
                <a:latin typeface="Calibri"/>
              </a:rPr>
              <a:t>for</a:t>
            </a:r>
            <a:r>
              <a:rPr dirty="0" lang="en-US" spc="-10" sz="17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10" sz="1700">
                <a:solidFill>
                  <a:srgbClr val="dfd5de"/>
                </a:solidFill>
                <a:latin typeface="Calibri"/>
              </a:rPr>
              <a:t>insights</a:t>
            </a:r>
            <a:r>
              <a:rPr dirty="0" lang="en-US" spc="-5" sz="17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5" sz="1700">
                <a:solidFill>
                  <a:srgbClr val="dfd5de"/>
                </a:solidFill>
                <a:latin typeface="Calibri"/>
              </a:rPr>
              <a:t>on</a:t>
            </a:r>
            <a:r>
              <a:rPr dirty="0" lang="en-US" spc="-10" sz="17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20" sz="1700">
                <a:solidFill>
                  <a:srgbClr val="dfd5de"/>
                </a:solidFill>
                <a:latin typeface="Calibri"/>
              </a:rPr>
              <a:t>equipment</a:t>
            </a:r>
            <a:r>
              <a:rPr dirty="0" lang="en-US" spc="5" sz="17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z="1700">
                <a:solidFill>
                  <a:srgbClr val="dfd5de"/>
                </a:solidFill>
                <a:latin typeface="Calibri"/>
              </a:rPr>
              <a:t>status.</a:t>
            </a:r>
            <a:endParaRPr dirty="0" lang="en-US" sz="1700">
              <a:solidFill>
                <a:srgbClr val="dfd5de"/>
              </a:solidFill>
              <a:latin typeface="Calibri"/>
            </a:endParaRPr>
          </a:p>
        </p:txBody>
      </p:sp>
      <p:sp>
        <p:nvSpPr>
          <p:cNvPr id="9" name="object 9">
            <a:extLst>
              <a:ext uri="{9C0E5A02-0958-4FE6-B27F-8555DB93F6CD}">
                <a16:creationId xmlns:a16="http://schemas.microsoft.com/office/drawing/2010/main" id="{739B41A4-42C9-4B89-BADB-FC88FF4C8765}"/>
              </a:ext>
            </a:extLst>
          </p:cNvPr>
          <p:cNvSpPr txBox="1"/>
          <p:nvPr/>
        </p:nvSpPr>
        <p:spPr>
          <a:xfrm rot="0">
            <a:off x="2288794" y="6095936"/>
            <a:ext cx="4979670" cy="833755"/>
          </a:xfrm>
          <a:prstGeom prst="rect">
            <a:avLst/>
          </a:prstGeom>
        </p:spPr>
        <p:txBody>
          <a:bodyPr bIns="0" lIns="0" rIns="0" rtlCol="0" tIns="1587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lang="en-US" spc="5" sz="2150">
                <a:solidFill>
                  <a:srgbClr val="dfd5de"/>
                </a:solidFill>
                <a:latin typeface="Calibri"/>
              </a:rPr>
              <a:t>Maintenance</a:t>
            </a:r>
            <a:r>
              <a:rPr dirty="0" lang="en-US" spc="-30" sz="215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z="2150">
                <a:solidFill>
                  <a:srgbClr val="dfd5de"/>
                </a:solidFill>
                <a:latin typeface="Calibri"/>
              </a:rPr>
              <a:t>Action</a:t>
            </a: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lang="en-US" spc="15" sz="1700">
                <a:solidFill>
                  <a:srgbClr val="dfd5de"/>
                </a:solidFill>
                <a:latin typeface="Calibri"/>
              </a:rPr>
              <a:t>Carrying</a:t>
            </a:r>
            <a:r>
              <a:rPr dirty="0" lang="en-US" spc="-5" sz="17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5" sz="1700">
                <a:solidFill>
                  <a:srgbClr val="dfd5de"/>
                </a:solidFill>
                <a:latin typeface="Calibri"/>
              </a:rPr>
              <a:t>out </a:t>
            </a:r>
            <a:r>
              <a:rPr dirty="0" lang="en-US" spc="15" sz="1700">
                <a:solidFill>
                  <a:srgbClr val="dfd5de"/>
                </a:solidFill>
                <a:latin typeface="Calibri"/>
              </a:rPr>
              <a:t>scheduled</a:t>
            </a:r>
            <a:r>
              <a:rPr dirty="0" lang="en-US" spc="-10" sz="17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15" sz="1700">
                <a:solidFill>
                  <a:srgbClr val="dfd5de"/>
                </a:solidFill>
                <a:latin typeface="Calibri"/>
              </a:rPr>
              <a:t>maintenance</a:t>
            </a:r>
            <a:r>
              <a:rPr dirty="0" lang="en-US" spc="-45" sz="17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15" sz="1700">
                <a:solidFill>
                  <a:srgbClr val="dfd5de"/>
                </a:solidFill>
                <a:latin typeface="Calibri"/>
              </a:rPr>
              <a:t>based</a:t>
            </a:r>
            <a:r>
              <a:rPr dirty="0" lang="en-US" spc="-15" sz="17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45" sz="1700">
                <a:solidFill>
                  <a:srgbClr val="dfd5de"/>
                </a:solidFill>
                <a:latin typeface="Calibri"/>
              </a:rPr>
              <a:t>on</a:t>
            </a:r>
            <a:r>
              <a:rPr dirty="0" lang="en-US" spc="-10" sz="1700">
                <a:solidFill>
                  <a:srgbClr val="dfd5de"/>
                </a:solidFill>
                <a:latin typeface="Calibri"/>
              </a:rPr>
              <a:t> </a:t>
            </a:r>
            <a:r>
              <a:rPr dirty="0" lang="en-US" spc="5" sz="1700">
                <a:solidFill>
                  <a:srgbClr val="dfd5de"/>
                </a:solidFill>
                <a:latin typeface="Calibri"/>
              </a:rPr>
              <a:t>analysis.</a:t>
            </a:r>
            <a:endParaRPr dirty="0" lang="en-US" spc="5" sz="1700">
              <a:solidFill>
                <a:srgbClr val="dfd5de"/>
              </a:solidFill>
              <a:latin typeface="Calibri"/>
            </a:endParaRPr>
          </a:p>
        </p:txBody>
      </p:sp>
    </p:spTree>
    <p:extLst>
      <p:ext uri="{DE538D82-E1DA-44C9-9778-05E717F12D1A}">
        <p14:creationId xmlns:p14="http://schemas.microsoft.com/office/powerpoint/2010/main" val="1722400876784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0E5AC86F-C2D1-4530-8204-4474D38C4381}">
                <a16:creationId xmlns:a16="http://schemas.microsoft.com/office/drawing/2010/main" id="{34AE0FF0-754D-4299-ABE7-6B785AD0EF13}"/>
              </a:ext>
            </a:extLst>
          </p:cNvPr>
          <p:cNvGrpSpPr/>
          <p:nvPr/>
        </p:nvGrpSpPr>
        <p:grpSpPr>
          <a:xfrm rot="0"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>
              <a:extLst>
                <a:ext uri="{6C7E0E66-EBA3-4BC3-9A49-9768D7183E82}">
                  <a16:creationId xmlns:a16="http://schemas.microsoft.com/office/drawing/2010/main" id="{5ABDD66F-D2F8-42A1-B775-81EC3A50364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 rot="0">
              <a:off x="9144000" y="0"/>
              <a:ext cx="5486400" cy="8229598"/>
            </a:xfrm>
            <a:prstGeom prst="rect">
              <a:avLst/>
            </a:prstGeom>
            <a:noFill/>
          </p:spPr>
        </p:pic>
        <p:pic>
          <p:nvPicPr>
            <p:cNvPr id="4" name="object 4">
              <a:extLst>
                <a:ext uri="{3C093E46-A442-4729-A51F-6CD90D13616C}">
                  <a16:creationId xmlns:a16="http://schemas.microsoft.com/office/drawing/2010/main" id="{84D2A6AB-6F02-4B2C-8FB6-A2D0C50F72F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 rot="0">
              <a:off x="9429750" y="2133600"/>
              <a:ext cx="4914900" cy="3962400"/>
            </a:xfrm>
            <a:prstGeom prst="rect">
              <a:avLst/>
            </a:prstGeom>
            <a:noFill/>
          </p:spPr>
        </p:pic>
        <p:pic>
          <p:nvPicPr>
            <p:cNvPr id="5" name="object 5">
              <a:extLst>
                <a:ext uri="{59320F8D-A74F-407D-BBD0-885A5EF1D84E}">
                  <a16:creationId xmlns:a16="http://schemas.microsoft.com/office/drawing/2010/main" id="{097FE089-8337-40D7-BD79-BE98E2459683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 rot="0">
              <a:off x="9591675" y="2381250"/>
              <a:ext cx="4381500" cy="2428875"/>
            </a:xfrm>
            <a:prstGeom prst="rect">
              <a:avLst/>
            </a:prstGeom>
            <a:noFill/>
          </p:spPr>
        </p:pic>
      </p:grpSp>
      <p:sp>
        <p:nvSpPr>
          <p:cNvPr id="6" name="object 6">
            <a:extLst>
              <a:ext uri="{5DFDF0BA-6A5D-4818-A956-06F6A8074BFA}">
                <a16:creationId xmlns:a16="http://schemas.microsoft.com/office/drawing/2010/main" id="{3E4D0680-BE28-46F4-AC3A-ED27344334A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73125" y="1016634"/>
            <a:ext cx="6693534" cy="1427480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12700" marR="5080">
              <a:lnSpc>
                <a:spcPts val="5630"/>
              </a:lnSpc>
            </a:pPr>
            <a:r>
              <a:rPr dirty="0" lang="en-US" spc="-25"/>
              <a:t>Maintenance </a:t>
            </a:r>
            <a:r>
              <a:rPr dirty="0" lang="en-US" spc="-15"/>
              <a:t>Scheduling </a:t>
            </a:r>
            <a:r>
              <a:rPr dirty="0" lang="en-US" spc="-30"/>
              <a:t>and </a:t>
            </a:r>
            <a:r>
              <a:rPr dirty="0" lang="en-US" spc="-1005"/>
              <a:t> </a:t>
            </a:r>
            <a:r>
              <a:rPr dirty="0" lang="en-US" spc="-10"/>
              <a:t>and</a:t>
            </a:r>
            <a:r>
              <a:rPr dirty="0" lang="en-US" spc="-15"/>
              <a:t> </a:t>
            </a:r>
            <a:r>
              <a:rPr dirty="0" lang="en-US" spc="-20"/>
              <a:t>Planning</a:t>
            </a:r>
            <a:endParaRPr dirty="0" lang="en-US" spc="-20"/>
          </a:p>
        </p:txBody>
      </p:sp>
      <p:graphicFrame>
        <p:nvGraphicFramePr>
          <p:cNvPr id="7" name="object 7">
            <a:extLst>
              <a:ext uri="{A0E5185E-08B1-4221-9627-1BE311F17A9D}">
                <a16:creationId xmlns:a16="http://schemas.microsoft.com/office/drawing/2010/main" id="{D54C3C19-EB27-4BBE-BA6A-04CE42B558AE}"/>
              </a:ext>
            </a:extLst>
          </p:cNvPr>
          <p:cNvGraphicFramePr>
            <a:graphicFrameLocks noGrp="true"/>
          </p:cNvGraphicFramePr>
          <p:nvPr/>
        </p:nvGraphicFramePr>
        <p:xfrm rot="0">
          <a:off x="785553" y="2778267"/>
          <a:ext cx="7592695" cy="4432934"/>
        </p:xfrm>
        <a:graphic>
          <a:graphicData uri="http://schemas.openxmlformats.org/drawingml/2006/table">
            <a:tbl>
              <a:tblPr bandRow="1" firstRow="1">
                <a:tableStyleId>{3F4BFE80-0D99-4A6B-92C8-6608ED3B94B4}</a:tableStyleId>
              </a:tblPr>
              <a:tblGrid>
                <a:gridCol w="2494915"/>
                <a:gridCol w="2139950"/>
                <a:gridCol w="2927985"/>
              </a:tblGrid>
              <a:tr h="1014349">
                <a:tc>
                  <a:txBody>
                    <a:bodyPr rtlCol="0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lang="en-US" sz="1600">
                          <a:latin typeface="Times New Roman"/>
                        </a:rPr>
                        <a:t/>
                      </a:r>
                    </a:p>
                    <a:p>
                      <a:pPr marL="325754">
                        <a:lnSpc>
                          <a:spcPct val="100000"/>
                        </a:lnSpc>
                      </a:pPr>
                      <a:r>
                        <a:rPr dirty="0" lang="en-US" spc="-20" sz="1800">
                          <a:solidFill>
                            <a:srgbClr val="dfd5de"/>
                          </a:solidFill>
                          <a:latin typeface="Calibri"/>
                        </a:rPr>
                        <a:t>Factor</a:t>
                      </a:r>
                      <a:endParaRPr dirty="0" lang="en-US" spc="-20" sz="1800">
                        <a:solidFill>
                          <a:srgbClr val="dfd5de"/>
                        </a:solidFill>
                        <a:latin typeface="Calibri"/>
                      </a:endParaRPr>
                    </a:p>
                  </a:txBody>
                  <a:tcPr marB="0" marL="0" marR="0" marT="6350">
                    <a:lnL algn="ctr" cmpd="sng" w="28575">
                      <a:solidFill>
                        <a:srgbClr val="ffffff"/>
                      </a:solidFill>
                      <a:prstDash val="solid"/>
                      <a:headEnd/>
                      <a:tailEnd/>
                    </a:lnL>
                    <a:lnT algn="ctr" cmpd="sng" w="19050">
                      <a:solidFill>
                        <a:srgbClr val="ffffff"/>
                      </a:solidFill>
                      <a:prstDash val="solid"/>
                      <a:headEnd/>
                      <a:tailEnd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lang="en-US" sz="1600">
                          <a:latin typeface="Times New Roman"/>
                        </a:rPr>
                        <a:t/>
                      </a: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lang="en-US" spc="-15" sz="1800">
                          <a:solidFill>
                            <a:srgbClr val="dfd5de"/>
                          </a:solidFill>
                          <a:latin typeface="Calibri"/>
                        </a:rPr>
                        <a:t>Importance</a:t>
                      </a:r>
                      <a:endParaRPr dirty="0" lang="en-US" spc="-15" sz="1800">
                        <a:solidFill>
                          <a:srgbClr val="dfd5de"/>
                        </a:solidFill>
                        <a:latin typeface="Calibri"/>
                      </a:endParaRPr>
                    </a:p>
                  </a:txBody>
                  <a:tcPr marB="0" marL="0" marR="0" marT="6350">
                    <a:lnT algn="ctr" cmpd="sng" w="19050">
                      <a:solidFill>
                        <a:srgbClr val="ffffff"/>
                      </a:solidFill>
                      <a:prstDash val="solid"/>
                      <a:headEnd/>
                      <a:tailEnd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 marL="723900" marR="1266190">
                        <a:lnSpc>
                          <a:spcPct val="135000"/>
                        </a:lnSpc>
                        <a:spcBef>
                          <a:spcPts val="1120"/>
                        </a:spcBef>
                      </a:pPr>
                      <a:r>
                        <a:rPr dirty="0" lang="en-US" sz="1800">
                          <a:solidFill>
                            <a:srgbClr val="dfd5de"/>
                          </a:solidFill>
                          <a:latin typeface="Calibri"/>
                        </a:rPr>
                        <a:t>I</a:t>
                      </a:r>
                      <a:r>
                        <a:rPr dirty="0" lang="en-US" spc="-20" sz="1800">
                          <a:solidFill>
                            <a:srgbClr val="dfd5de"/>
                          </a:solidFill>
                          <a:latin typeface="Calibri"/>
                        </a:rPr>
                        <a:t>m</a:t>
                      </a:r>
                      <a:r>
                        <a:rPr dirty="0" lang="en-US" spc="25" sz="1800">
                          <a:solidFill>
                            <a:srgbClr val="dfd5de"/>
                          </a:solidFill>
                          <a:latin typeface="Calibri"/>
                        </a:rPr>
                        <a:t>p</a:t>
                      </a:r>
                      <a:r>
                        <a:rPr dirty="0" lang="en-US" spc="-40" sz="1800">
                          <a:solidFill>
                            <a:srgbClr val="dfd5de"/>
                          </a:solidFill>
                          <a:latin typeface="Calibri"/>
                        </a:rPr>
                        <a:t>a</a:t>
                      </a:r>
                      <a:r>
                        <a:rPr dirty="0" lang="en-US" spc="-15" sz="1800">
                          <a:solidFill>
                            <a:srgbClr val="dfd5de"/>
                          </a:solidFill>
                          <a:latin typeface="Calibri"/>
                        </a:rPr>
                        <a:t>c</a:t>
                      </a:r>
                      <a:r>
                        <a:rPr dirty="0" lang="en-US" sz="1800">
                          <a:solidFill>
                            <a:srgbClr val="dfd5de"/>
                          </a:solidFill>
                          <a:latin typeface="Calibri"/>
                        </a:rPr>
                        <a:t>t</a:t>
                      </a:r>
                      <a:r>
                        <a:rPr dirty="0" lang="en-US" spc="-40" sz="1800">
                          <a:solidFill>
                            <a:srgbClr val="dfd5de"/>
                          </a:solidFill>
                          <a:latin typeface="Calibri"/>
                        </a:rPr>
                        <a:t> </a:t>
                      </a:r>
                      <a:r>
                        <a:rPr dirty="0" lang="en-US" spc="20" sz="1800">
                          <a:solidFill>
                            <a:srgbClr val="dfd5de"/>
                          </a:solidFill>
                          <a:latin typeface="Calibri"/>
                        </a:rPr>
                        <a:t>o</a:t>
                      </a:r>
                      <a:r>
                        <a:rPr dirty="0" lang="en-US" sz="1800">
                          <a:solidFill>
                            <a:srgbClr val="dfd5de"/>
                          </a:solidFill>
                          <a:latin typeface="Calibri"/>
                        </a:rPr>
                        <a:t>n  </a:t>
                      </a:r>
                      <a:r>
                        <a:rPr dirty="0" lang="en-US" spc="5" sz="1800">
                          <a:solidFill>
                            <a:srgbClr val="dfd5de"/>
                          </a:solidFill>
                          <a:latin typeface="Calibri"/>
                        </a:rPr>
                        <a:t>O</a:t>
                      </a:r>
                      <a:r>
                        <a:rPr dirty="0" lang="en-US" spc="-50" sz="1800">
                          <a:solidFill>
                            <a:srgbClr val="dfd5de"/>
                          </a:solidFill>
                          <a:latin typeface="Calibri"/>
                        </a:rPr>
                        <a:t>p</a:t>
                      </a:r>
                      <a:r>
                        <a:rPr dirty="0" lang="en-US" sz="1800">
                          <a:solidFill>
                            <a:srgbClr val="dfd5de"/>
                          </a:solidFill>
                          <a:latin typeface="Calibri"/>
                        </a:rPr>
                        <a:t>e</a:t>
                      </a:r>
                      <a:r>
                        <a:rPr dirty="0" lang="en-US" spc="-30" sz="1800">
                          <a:solidFill>
                            <a:srgbClr val="dfd5de"/>
                          </a:solidFill>
                          <a:latin typeface="Calibri"/>
                        </a:rPr>
                        <a:t>r</a:t>
                      </a:r>
                      <a:r>
                        <a:rPr dirty="0" lang="en-US" spc="-40" sz="1800">
                          <a:solidFill>
                            <a:srgbClr val="dfd5de"/>
                          </a:solidFill>
                          <a:latin typeface="Calibri"/>
                        </a:rPr>
                        <a:t>a</a:t>
                      </a:r>
                      <a:r>
                        <a:rPr dirty="0" lang="en-US" sz="1800">
                          <a:solidFill>
                            <a:srgbClr val="dfd5de"/>
                          </a:solidFill>
                          <a:latin typeface="Calibri"/>
                        </a:rPr>
                        <a:t>t</a:t>
                      </a:r>
                      <a:r>
                        <a:rPr dirty="0" lang="en-US" spc="30" sz="1800">
                          <a:solidFill>
                            <a:srgbClr val="dfd5de"/>
                          </a:solidFill>
                          <a:latin typeface="Calibri"/>
                        </a:rPr>
                        <a:t>i</a:t>
                      </a:r>
                      <a:r>
                        <a:rPr dirty="0" lang="en-US" spc="-55" sz="1800">
                          <a:solidFill>
                            <a:srgbClr val="dfd5de"/>
                          </a:solidFill>
                          <a:latin typeface="Calibri"/>
                        </a:rPr>
                        <a:t>o</a:t>
                      </a:r>
                      <a:r>
                        <a:rPr dirty="0" lang="en-US" sz="1800">
                          <a:solidFill>
                            <a:srgbClr val="dfd5de"/>
                          </a:solidFill>
                          <a:latin typeface="Calibri"/>
                        </a:rPr>
                        <a:t>n</a:t>
                      </a:r>
                      <a:endParaRPr dirty="0" lang="en-US" sz="1800">
                        <a:solidFill>
                          <a:srgbClr val="dfd5de"/>
                        </a:solidFill>
                        <a:latin typeface="Calibri"/>
                      </a:endParaRPr>
                    </a:p>
                  </a:txBody>
                  <a:tcPr marB="0" marL="0" marR="0" marT="142240">
                    <a:lnR algn="ctr" cmpd="sng" w="28575">
                      <a:solidFill>
                        <a:srgbClr val="ffffff"/>
                      </a:solidFill>
                      <a:prstDash val="solid"/>
                      <a:headEnd/>
                      <a:tailEnd/>
                    </a:lnR>
                    <a:lnT algn="ctr" cmpd="sng" w="19050">
                      <a:solidFill>
                        <a:srgbClr val="ffffff"/>
                      </a:solidFill>
                      <a:prstDash val="solid"/>
                      <a:headEnd/>
                      <a:tailEnd/>
                    </a:lnT>
                    <a:solidFill>
                      <a:srgbClr val="ffffff"/>
                    </a:solidFill>
                  </a:tcPr>
                </a:tc>
              </a:tr>
              <a:tr h="1009650">
                <a:tc>
                  <a:txBody>
                    <a:bodyPr rtlCol="0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lang="en-US" sz="1600">
                          <a:latin typeface="Times New Roman"/>
                        </a:rPr>
                        <a:t/>
                      </a:r>
                    </a:p>
                    <a:p>
                      <a:pPr marL="325754">
                        <a:lnSpc>
                          <a:spcPct val="100000"/>
                        </a:lnSpc>
                      </a:pPr>
                      <a:r>
                        <a:rPr dirty="0" lang="en-US" spc="-10" sz="1800">
                          <a:solidFill>
                            <a:srgbClr val="dfd5de"/>
                          </a:solidFill>
                          <a:latin typeface="Calibri"/>
                        </a:rPr>
                        <a:t>Time</a:t>
                      </a:r>
                      <a:r>
                        <a:rPr dirty="0" lang="en-US" spc="-60" sz="1800">
                          <a:solidFill>
                            <a:srgbClr val="dfd5de"/>
                          </a:solidFill>
                          <a:latin typeface="Calibri"/>
                        </a:rPr>
                        <a:t> </a:t>
                      </a:r>
                      <a:r>
                        <a:rPr dirty="0" lang="en-US" spc="-10" sz="1800">
                          <a:solidFill>
                            <a:srgbClr val="dfd5de"/>
                          </a:solidFill>
                          <a:latin typeface="Calibri"/>
                        </a:rPr>
                        <a:t>Management</a:t>
                      </a:r>
                      <a:endParaRPr dirty="0" lang="en-US" spc="-10" sz="1800">
                        <a:solidFill>
                          <a:srgbClr val="dfd5de"/>
                        </a:solidFill>
                        <a:latin typeface="Calibri"/>
                      </a:endParaRPr>
                    </a:p>
                  </a:txBody>
                  <a:tcPr marB="0" marL="0" marR="0" marT="6350">
                    <a:lnL algn="ctr" cmpd="sng" w="28575">
                      <a:solidFill>
                        <a:srgbClr val="ffffff"/>
                      </a:solidFill>
                      <a:prstDash val="solid"/>
                      <a:headEnd/>
                      <a:tailEnd/>
                    </a:lnL>
                    <a:solidFill>
                      <a:srgbClr val="f5f5f5"/>
                    </a:solidFill>
                  </a:tcPr>
                </a:tc>
                <a:tc>
                  <a:txBody>
                    <a:bodyPr rtlCol="0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lang="en-US" sz="1600">
                          <a:latin typeface="Times New Roman"/>
                        </a:rPr>
                        <a:t/>
                      </a: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lang="en-US" sz="1800">
                          <a:solidFill>
                            <a:srgbClr val="dfd5de"/>
                          </a:solidFill>
                          <a:latin typeface="Calibri"/>
                        </a:rPr>
                        <a:t>High</a:t>
                      </a:r>
                      <a:endParaRPr dirty="0" lang="en-US" sz="1800">
                        <a:solidFill>
                          <a:srgbClr val="dfd5de"/>
                        </a:solidFill>
                        <a:latin typeface="Calibri"/>
                      </a:endParaRPr>
                    </a:p>
                  </a:txBody>
                  <a:tcPr marB="0" marL="0" marR="0" marT="6350">
                    <a:solidFill>
                      <a:srgbClr val="f5f5f5"/>
                    </a:solidFill>
                  </a:tcPr>
                </a:tc>
                <a:tc>
                  <a:txBody>
                    <a:bodyPr rtlCol="0"/>
                    <a:lstStyle/>
                    <a:p>
                      <a:pPr marL="723900" marR="1253489">
                        <a:lnSpc>
                          <a:spcPct val="135000"/>
                        </a:lnSpc>
                        <a:spcBef>
                          <a:spcPts val="1125"/>
                        </a:spcBef>
                      </a:pPr>
                      <a:r>
                        <a:rPr dirty="0" lang="en-US" spc="-45" sz="1800">
                          <a:solidFill>
                            <a:srgbClr val="dfd5de"/>
                          </a:solidFill>
                          <a:latin typeface="Calibri"/>
                        </a:rPr>
                        <a:t>M</a:t>
                      </a:r>
                      <a:r>
                        <a:rPr dirty="0" lang="en-US" spc="35" sz="1800">
                          <a:solidFill>
                            <a:srgbClr val="dfd5de"/>
                          </a:solidFill>
                          <a:latin typeface="Calibri"/>
                        </a:rPr>
                        <a:t>i</a:t>
                      </a:r>
                      <a:r>
                        <a:rPr dirty="0" lang="en-US" spc="-50" sz="1800">
                          <a:solidFill>
                            <a:srgbClr val="dfd5de"/>
                          </a:solidFill>
                          <a:latin typeface="Calibri"/>
                        </a:rPr>
                        <a:t>n</a:t>
                      </a:r>
                      <a:r>
                        <a:rPr dirty="0" lang="en-US" spc="35" sz="1800">
                          <a:solidFill>
                            <a:srgbClr val="dfd5de"/>
                          </a:solidFill>
                          <a:latin typeface="Calibri"/>
                        </a:rPr>
                        <a:t>i</a:t>
                      </a:r>
                      <a:r>
                        <a:rPr dirty="0" lang="en-US" spc="-15" sz="1800">
                          <a:solidFill>
                            <a:srgbClr val="dfd5de"/>
                          </a:solidFill>
                          <a:latin typeface="Calibri"/>
                        </a:rPr>
                        <a:t>m</a:t>
                      </a:r>
                      <a:r>
                        <a:rPr dirty="0" lang="en-US" spc="-40" sz="1800">
                          <a:solidFill>
                            <a:srgbClr val="dfd5de"/>
                          </a:solidFill>
                          <a:latin typeface="Calibri"/>
                        </a:rPr>
                        <a:t>iz</a:t>
                      </a:r>
                      <a:r>
                        <a:rPr dirty="0" lang="en-US" sz="1800">
                          <a:solidFill>
                            <a:srgbClr val="dfd5de"/>
                          </a:solidFill>
                          <a:latin typeface="Calibri"/>
                        </a:rPr>
                        <a:t>es  </a:t>
                      </a:r>
                      <a:r>
                        <a:rPr dirty="0" lang="en-US" spc="25" sz="1800">
                          <a:solidFill>
                            <a:srgbClr val="dfd5de"/>
                          </a:solidFill>
                          <a:latin typeface="Calibri"/>
                        </a:rPr>
                        <a:t>d</a:t>
                      </a:r>
                      <a:r>
                        <a:rPr dirty="0" lang="en-US" spc="-55" sz="1800">
                          <a:solidFill>
                            <a:srgbClr val="dfd5de"/>
                          </a:solidFill>
                          <a:latin typeface="Calibri"/>
                        </a:rPr>
                        <a:t>o</a:t>
                      </a:r>
                      <a:r>
                        <a:rPr dirty="0" lang="en-US" spc="-15" sz="1800">
                          <a:solidFill>
                            <a:srgbClr val="dfd5de"/>
                          </a:solidFill>
                          <a:latin typeface="Calibri"/>
                        </a:rPr>
                        <a:t>w</a:t>
                      </a:r>
                      <a:r>
                        <a:rPr dirty="0" lang="en-US" spc="-50" sz="1800">
                          <a:solidFill>
                            <a:srgbClr val="dfd5de"/>
                          </a:solidFill>
                          <a:latin typeface="Calibri"/>
                        </a:rPr>
                        <a:t>n</a:t>
                      </a:r>
                      <a:r>
                        <a:rPr dirty="0" lang="en-US" sz="1800">
                          <a:solidFill>
                            <a:srgbClr val="dfd5de"/>
                          </a:solidFill>
                          <a:latin typeface="Calibri"/>
                        </a:rPr>
                        <a:t>t</a:t>
                      </a:r>
                      <a:r>
                        <a:rPr dirty="0" lang="en-US" spc="30" sz="1800">
                          <a:solidFill>
                            <a:srgbClr val="dfd5de"/>
                          </a:solidFill>
                          <a:latin typeface="Calibri"/>
                        </a:rPr>
                        <a:t>i</a:t>
                      </a:r>
                      <a:r>
                        <a:rPr dirty="0" lang="en-US" spc="-15" sz="1800">
                          <a:solidFill>
                            <a:srgbClr val="dfd5de"/>
                          </a:solidFill>
                          <a:latin typeface="Calibri"/>
                        </a:rPr>
                        <a:t>m</a:t>
                      </a:r>
                      <a:r>
                        <a:rPr dirty="0" lang="en-US" sz="1800">
                          <a:solidFill>
                            <a:srgbClr val="dfd5de"/>
                          </a:solidFill>
                          <a:latin typeface="Calibri"/>
                        </a:rPr>
                        <a:t>e</a:t>
                      </a:r>
                      <a:endParaRPr dirty="0" lang="en-US" sz="1800">
                        <a:solidFill>
                          <a:srgbClr val="dfd5de"/>
                        </a:solidFill>
                        <a:latin typeface="Calibri"/>
                      </a:endParaRPr>
                    </a:p>
                  </a:txBody>
                  <a:tcPr marB="0" marL="0" marR="0" marT="142875">
                    <a:lnR algn="ctr" cmpd="sng" w="28575">
                      <a:solidFill>
                        <a:srgbClr val="ffffff"/>
                      </a:solidFill>
                      <a:prstDash val="solid"/>
                      <a:headEnd/>
                      <a:tailEnd/>
                    </a:lnR>
                    <a:solidFill>
                      <a:srgbClr val="f5f5f5"/>
                    </a:solidFill>
                  </a:tcPr>
                </a:tc>
              </a:tr>
              <a:tr h="1019175">
                <a:tc>
                  <a:txBody>
                    <a:bodyPr rtlCol="0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lang="en-US" sz="1650">
                          <a:latin typeface="Times New Roman"/>
                        </a:rPr>
                        <a:t/>
                      </a:r>
                    </a:p>
                    <a:p>
                      <a:pPr marL="325754">
                        <a:lnSpc>
                          <a:spcPct val="100000"/>
                        </a:lnSpc>
                      </a:pPr>
                      <a:r>
                        <a:rPr dirty="0" lang="en-US" spc="-15" sz="1800">
                          <a:solidFill>
                            <a:srgbClr val="dfd5de"/>
                          </a:solidFill>
                          <a:latin typeface="Calibri"/>
                        </a:rPr>
                        <a:t>Resource</a:t>
                      </a:r>
                      <a:r>
                        <a:rPr dirty="0" lang="en-US" spc="-45" sz="1800">
                          <a:solidFill>
                            <a:srgbClr val="dfd5de"/>
                          </a:solidFill>
                          <a:latin typeface="Calibri"/>
                        </a:rPr>
                        <a:t> </a:t>
                      </a:r>
                      <a:r>
                        <a:rPr dirty="0" lang="en-US" spc="-15" sz="1800">
                          <a:solidFill>
                            <a:srgbClr val="dfd5de"/>
                          </a:solidFill>
                          <a:latin typeface="Calibri"/>
                        </a:rPr>
                        <a:t>Allocation</a:t>
                      </a:r>
                      <a:endParaRPr dirty="0" lang="en-US" spc="-15" sz="1800">
                        <a:solidFill>
                          <a:srgbClr val="dfd5de"/>
                        </a:solidFill>
                        <a:latin typeface="Calibri"/>
                      </a:endParaRPr>
                    </a:p>
                  </a:txBody>
                  <a:tcPr marB="0" marL="0" marR="0" marT="3810">
                    <a:lnL algn="ctr" cmpd="sng" w="28575">
                      <a:solidFill>
                        <a:srgbClr val="ffffff"/>
                      </a:solidFill>
                      <a:prstDash val="solid"/>
                      <a:headEnd/>
                      <a:tailEnd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lang="en-US" sz="1650">
                          <a:latin typeface="Times New Roman"/>
                        </a:rPr>
                        <a:t/>
                      </a: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lang="en-US" spc="-5" sz="1800">
                          <a:solidFill>
                            <a:srgbClr val="dfd5de"/>
                          </a:solidFill>
                          <a:latin typeface="Calibri"/>
                        </a:rPr>
                        <a:t>Medium</a:t>
                      </a:r>
                      <a:endParaRPr dirty="0" lang="en-US" spc="-5" sz="1800">
                        <a:solidFill>
                          <a:srgbClr val="dfd5de"/>
                        </a:solidFill>
                        <a:latin typeface="Calibri"/>
                      </a:endParaRPr>
                    </a:p>
                  </a:txBody>
                  <a:tcPr marB="0" marL="0" marR="0" marT="3810"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 marL="723900" marR="383540">
                        <a:lnSpc>
                          <a:spcPct val="135000"/>
                        </a:lnSpc>
                        <a:spcBef>
                          <a:spcPts val="1160"/>
                        </a:spcBef>
                      </a:pPr>
                      <a:r>
                        <a:rPr dirty="0" lang="en-US" spc="-20" sz="1800">
                          <a:solidFill>
                            <a:srgbClr val="dfd5de"/>
                          </a:solidFill>
                          <a:latin typeface="Calibri"/>
                        </a:rPr>
                        <a:t>Efficient</a:t>
                      </a:r>
                      <a:r>
                        <a:rPr dirty="0" lang="en-US" spc="15" sz="1800">
                          <a:solidFill>
                            <a:srgbClr val="dfd5de"/>
                          </a:solidFill>
                          <a:latin typeface="Calibri"/>
                        </a:rPr>
                        <a:t> </a:t>
                      </a:r>
                      <a:r>
                        <a:rPr dirty="0" lang="en-US" spc="-5" sz="1800">
                          <a:solidFill>
                            <a:srgbClr val="dfd5de"/>
                          </a:solidFill>
                          <a:latin typeface="Calibri"/>
                        </a:rPr>
                        <a:t>use</a:t>
                      </a:r>
                      <a:r>
                        <a:rPr dirty="0" lang="en-US" spc="-50" sz="1800">
                          <a:solidFill>
                            <a:srgbClr val="dfd5de"/>
                          </a:solidFill>
                          <a:latin typeface="Calibri"/>
                        </a:rPr>
                        <a:t> </a:t>
                      </a:r>
                      <a:r>
                        <a:rPr dirty="0" lang="en-US" spc="-30" sz="1800">
                          <a:solidFill>
                            <a:srgbClr val="dfd5de"/>
                          </a:solidFill>
                          <a:latin typeface="Calibri"/>
                        </a:rPr>
                        <a:t>of</a:t>
                      </a:r>
                      <a:r>
                        <a:rPr dirty="0" lang="en-US" sz="1800">
                          <a:solidFill>
                            <a:srgbClr val="dfd5de"/>
                          </a:solidFill>
                          <a:latin typeface="Calibri"/>
                        </a:rPr>
                        <a:t> </a:t>
                      </a:r>
                      <a:r>
                        <a:rPr dirty="0" lang="en-US" spc="-25" sz="1800">
                          <a:solidFill>
                            <a:srgbClr val="dfd5de"/>
                          </a:solidFill>
                          <a:latin typeface="Calibri"/>
                        </a:rPr>
                        <a:t>staff </a:t>
                      </a:r>
                      <a:r>
                        <a:rPr dirty="0" lang="en-US" spc="-395" sz="1800">
                          <a:solidFill>
                            <a:srgbClr val="dfd5de"/>
                          </a:solidFill>
                          <a:latin typeface="Calibri"/>
                        </a:rPr>
                        <a:t> </a:t>
                      </a:r>
                      <a:r>
                        <a:rPr dirty="0" lang="en-US" spc="-5" sz="1800">
                          <a:solidFill>
                            <a:srgbClr val="dfd5de"/>
                          </a:solidFill>
                          <a:latin typeface="Calibri"/>
                        </a:rPr>
                        <a:t>and</a:t>
                      </a:r>
                      <a:r>
                        <a:rPr dirty="0" lang="en-US" spc="-15" sz="1800">
                          <a:solidFill>
                            <a:srgbClr val="dfd5de"/>
                          </a:solidFill>
                          <a:latin typeface="Calibri"/>
                        </a:rPr>
                        <a:t> </a:t>
                      </a:r>
                      <a:r>
                        <a:rPr dirty="0" lang="en-US" spc="-20" sz="1800">
                          <a:solidFill>
                            <a:srgbClr val="dfd5de"/>
                          </a:solidFill>
                          <a:latin typeface="Calibri"/>
                        </a:rPr>
                        <a:t>materials</a:t>
                      </a:r>
                      <a:endParaRPr dirty="0" lang="en-US" spc="-20" sz="1800">
                        <a:solidFill>
                          <a:srgbClr val="dfd5de"/>
                        </a:solidFill>
                        <a:latin typeface="Calibri"/>
                      </a:endParaRPr>
                    </a:p>
                  </a:txBody>
                  <a:tcPr marB="0" marL="0" marR="0" marT="147320">
                    <a:lnR algn="ctr" cmpd="sng" w="28575">
                      <a:solidFill>
                        <a:srgbClr val="ffffff"/>
                      </a:solidFill>
                      <a:prstDash val="solid"/>
                      <a:headEnd/>
                      <a:tailEnd/>
                    </a:lnR>
                    <a:solidFill>
                      <a:srgbClr val="ffffff"/>
                    </a:solidFill>
                  </a:tcPr>
                </a:tc>
              </a:tr>
              <a:tr h="1371600">
                <a:tc>
                  <a:txBody>
                    <a:bodyPr rtlCol="0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lang="en-US" sz="1600">
                          <a:latin typeface="Times New Roman"/>
                        </a:rPr>
                        <a:t/>
                      </a:r>
                    </a:p>
                    <a:p>
                      <a:pPr marL="325754">
                        <a:lnSpc>
                          <a:spcPct val="100000"/>
                        </a:lnSpc>
                      </a:pPr>
                      <a:r>
                        <a:rPr dirty="0" lang="en-US" spc="-10" sz="1800">
                          <a:solidFill>
                            <a:srgbClr val="dfd5de"/>
                          </a:solidFill>
                          <a:latin typeface="Calibri"/>
                        </a:rPr>
                        <a:t>Communication</a:t>
                      </a:r>
                      <a:endParaRPr dirty="0" lang="en-US" spc="-10" sz="1800">
                        <a:solidFill>
                          <a:srgbClr val="dfd5de"/>
                        </a:solidFill>
                        <a:latin typeface="Calibri"/>
                      </a:endParaRPr>
                    </a:p>
                  </a:txBody>
                  <a:tcPr marB="0" marL="0" marR="0" marT="6350">
                    <a:lnL algn="ctr" cmpd="sng" w="28575">
                      <a:solidFill>
                        <a:srgbClr val="ffffff"/>
                      </a:solidFill>
                      <a:prstDash val="solid"/>
                      <a:headEnd/>
                      <a:tailEnd/>
                    </a:lnL>
                    <a:solidFill>
                      <a:srgbClr val="f5f5f5"/>
                    </a:solidFill>
                  </a:tcPr>
                </a:tc>
                <a:tc>
                  <a:txBody>
                    <a:bodyPr rtlCol="0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lang="en-US" sz="1600">
                          <a:latin typeface="Times New Roman"/>
                        </a:rPr>
                        <a:t/>
                      </a: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lang="en-US" sz="1800">
                          <a:solidFill>
                            <a:srgbClr val="dfd5de"/>
                          </a:solidFill>
                          <a:latin typeface="Calibri"/>
                        </a:rPr>
                        <a:t>High</a:t>
                      </a:r>
                      <a:endParaRPr dirty="0" lang="en-US" sz="1800">
                        <a:solidFill>
                          <a:srgbClr val="dfd5de"/>
                        </a:solidFill>
                        <a:latin typeface="Calibri"/>
                      </a:endParaRPr>
                    </a:p>
                  </a:txBody>
                  <a:tcPr marB="0" marL="0" marR="0" marT="6350">
                    <a:solidFill>
                      <a:srgbClr val="f5f5f5"/>
                    </a:solidFill>
                  </a:tcPr>
                </a:tc>
                <a:tc>
                  <a:txBody>
                    <a:bodyPr rtlCol="0"/>
                    <a:lstStyle/>
                    <a:p>
                      <a:pPr marL="723900" marR="336549">
                        <a:lnSpc>
                          <a:spcPct val="133000"/>
                        </a:lnSpc>
                        <a:spcBef>
                          <a:spcPts val="1160"/>
                        </a:spcBef>
                      </a:pPr>
                      <a:r>
                        <a:rPr dirty="0" lang="en-US" spc="-20" sz="1800">
                          <a:solidFill>
                            <a:srgbClr val="dfd5de"/>
                          </a:solidFill>
                          <a:latin typeface="Calibri"/>
                        </a:rPr>
                        <a:t>Improves </a:t>
                      </a:r>
                      <a:r>
                        <a:rPr dirty="0" lang="en-US" spc="-15" sz="1800">
                          <a:solidFill>
                            <a:srgbClr val="dfd5de"/>
                          </a:solidFill>
                          <a:latin typeface="Calibri"/>
                        </a:rPr>
                        <a:t> </a:t>
                      </a:r>
                      <a:r>
                        <a:rPr dirty="0" lang="en-US" spc="-20" sz="1800">
                          <a:solidFill>
                            <a:srgbClr val="dfd5de"/>
                          </a:solidFill>
                          <a:latin typeface="Calibri"/>
                        </a:rPr>
                        <a:t>coordination </a:t>
                      </a:r>
                      <a:r>
                        <a:rPr dirty="0" lang="en-US" spc="-5" sz="1800">
                          <a:solidFill>
                            <a:srgbClr val="dfd5de"/>
                          </a:solidFill>
                          <a:latin typeface="Calibri"/>
                        </a:rPr>
                        <a:t>among </a:t>
                      </a:r>
                      <a:r>
                        <a:rPr dirty="0" lang="en-US" spc="-395" sz="1800">
                          <a:solidFill>
                            <a:srgbClr val="dfd5de"/>
                          </a:solidFill>
                          <a:latin typeface="Calibri"/>
                        </a:rPr>
                        <a:t> </a:t>
                      </a:r>
                      <a:r>
                        <a:rPr dirty="0" lang="en-US" spc="-10" sz="1800">
                          <a:solidFill>
                            <a:srgbClr val="dfd5de"/>
                          </a:solidFill>
                          <a:latin typeface="Calibri"/>
                        </a:rPr>
                        <a:t>teams</a:t>
                      </a:r>
                      <a:endParaRPr dirty="0" lang="en-US" spc="-10" sz="1800">
                        <a:solidFill>
                          <a:srgbClr val="dfd5de"/>
                        </a:solidFill>
                        <a:latin typeface="Calibri"/>
                      </a:endParaRPr>
                    </a:p>
                  </a:txBody>
                  <a:tcPr marB="0" marL="0" marR="0" marT="147320">
                    <a:lnR algn="ctr" cmpd="sng" w="28575">
                      <a:solidFill>
                        <a:srgbClr val="ffffff"/>
                      </a:solidFill>
                      <a:prstDash val="solid"/>
                      <a:headEnd/>
                      <a:tailEnd/>
                    </a:ln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23AA4D61-757D-4FE5-BD39-C28F9A12E31C}">
        <p14:creationId xmlns:p14="http://schemas.microsoft.com/office/powerpoint/2010/main" val="1722400876788"/>
      </p:ext>
    </p:extLst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2024-07-31T09:36:52Z</dcterms:created>
  <dcterms:modified xsi:type="dcterms:W3CDTF">2024-07-31T10:09:12Z</dcterms:modified>
</cp:coreProperties>
</file>