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63" r:id="rId3"/>
    <p:sldId id="258" r:id="rId4"/>
    <p:sldId id="257" r:id="rId6"/>
    <p:sldId id="259" r:id="rId7"/>
    <p:sldId id="256" r:id="rId8"/>
    <p:sldId id="260" r:id="rId9"/>
    <p:sldId id="261" r:id="rId10"/>
    <p:sldId id="262" r:id="rId11"/>
  </p:sldIdLst>
  <p:sldSz cx="12192000" cy="6858000"/>
  <p:notesSz cx="6858000" cy="9144000"/>
  <p:embeddedFontLst>
    <p:embeddedFont>
      <p:font typeface="Arial Rounded MT Bold" panose="020F0704030504030204" pitchFamily="3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18"/>
    <a:srgbClr val="FFCC00"/>
    <a:srgbClr val="4AB4E7"/>
    <a:srgbClr val="FF0B0B"/>
    <a:srgbClr val="0185C8"/>
    <a:srgbClr val="F3C300"/>
    <a:srgbClr val="000000"/>
    <a:srgbClr val="009F3E"/>
    <a:srgbClr val="E000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8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BFD65-D1C8-4FA7-86CD-D59A0DF0CED2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6FF42-8008-461F-AD20-B03A6C3D1FFA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6FF42-8008-461F-AD20-B03A6C3D1FF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6FF42-8008-461F-AD20-B03A6C3D1FF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6FF42-8008-461F-AD20-B03A6C3D1FF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6FF42-8008-461F-AD20-B03A6C3D1FF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6FF42-8008-461F-AD20-B03A6C3D1FF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6FF42-8008-461F-AD20-B03A6C3D1FF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6FF42-8008-461F-AD20-B03A6C3D1FF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35C0-0044-4585-A6EA-893E308170F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7CAC-31E6-4716-AB37-8780BF4930C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35C0-0044-4585-A6EA-893E308170F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7CAC-31E6-4716-AB37-8780BF4930C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35C0-0044-4585-A6EA-893E308170F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7CAC-31E6-4716-AB37-8780BF4930C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35C0-0044-4585-A6EA-893E308170F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7CAC-31E6-4716-AB37-8780BF4930C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35C0-0044-4585-A6EA-893E308170F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7CAC-31E6-4716-AB37-8780BF4930C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35C0-0044-4585-A6EA-893E308170F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7CAC-31E6-4716-AB37-8780BF4930C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35C0-0044-4585-A6EA-893E308170F4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7CAC-31E6-4716-AB37-8780BF4930C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35C0-0044-4585-A6EA-893E308170F4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7CAC-31E6-4716-AB37-8780BF4930C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35C0-0044-4585-A6EA-893E308170F4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7CAC-31E6-4716-AB37-8780BF4930C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35C0-0044-4585-A6EA-893E308170F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7CAC-31E6-4716-AB37-8780BF4930C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35C0-0044-4585-A6EA-893E308170F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7CAC-31E6-4716-AB37-8780BF4930C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8135C0-0044-4585-A6EA-893E308170F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787CAC-31E6-4716-AB37-8780BF4930C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ree - International Olympic Day PowerPoint Template and Google Slides Them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689" y="-67733"/>
            <a:ext cx="9234311" cy="692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/>
          <p:nvPr/>
        </p:nvSpPr>
        <p:spPr>
          <a:xfrm>
            <a:off x="0" y="0"/>
            <a:ext cx="12181194" cy="6858000"/>
          </a:xfrm>
          <a:custGeom>
            <a:avLst/>
            <a:gdLst>
              <a:gd name="connsiteX0" fmla="*/ 8081632 w 12192000"/>
              <a:gd name="connsiteY0" fmla="*/ 1148400 h 6858000"/>
              <a:gd name="connsiteX1" fmla="*/ 5801032 w 12192000"/>
              <a:gd name="connsiteY1" fmla="*/ 3429000 h 6858000"/>
              <a:gd name="connsiteX2" fmla="*/ 8081632 w 12192000"/>
              <a:gd name="connsiteY2" fmla="*/ 5709600 h 6858000"/>
              <a:gd name="connsiteX3" fmla="*/ 10362232 w 12192000"/>
              <a:gd name="connsiteY3" fmla="*/ 3429000 h 6858000"/>
              <a:gd name="connsiteX4" fmla="*/ 8081632 w 12192000"/>
              <a:gd name="connsiteY4" fmla="*/ 1148400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081632" y="1148400"/>
                </a:moveTo>
                <a:cubicBezTo>
                  <a:pt x="6822091" y="1148400"/>
                  <a:pt x="5801032" y="2169459"/>
                  <a:pt x="5801032" y="3429000"/>
                </a:cubicBezTo>
                <a:cubicBezTo>
                  <a:pt x="5801032" y="4688541"/>
                  <a:pt x="6822091" y="5709600"/>
                  <a:pt x="8081632" y="5709600"/>
                </a:cubicBezTo>
                <a:cubicBezTo>
                  <a:pt x="9341173" y="5709600"/>
                  <a:pt x="10362232" y="4688541"/>
                  <a:pt x="10362232" y="3429000"/>
                </a:cubicBezTo>
                <a:cubicBezTo>
                  <a:pt x="10362232" y="2169459"/>
                  <a:pt x="9341173" y="1148400"/>
                  <a:pt x="8081632" y="114840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2" name="AutoShape 14" descr="Are men able to compete in artistic swimming Olympics |2024?"/>
          <p:cNvSpPr>
            <a:spLocks noChangeAspect="1" noChangeArrowheads="1"/>
          </p:cNvSpPr>
          <p:nvPr/>
        </p:nvSpPr>
        <p:spPr bwMode="auto">
          <a:xfrm>
            <a:off x="2954594" y="503657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9" name="AutoShape 4" descr="Summer Smile"/>
          <p:cNvSpPr>
            <a:spLocks noChangeAspect="1" noChangeArrowheads="1"/>
          </p:cNvSpPr>
          <p:nvPr/>
        </p:nvSpPr>
        <p:spPr bwMode="auto">
          <a:xfrm>
            <a:off x="568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0" name="AutoShape 6" descr="2024 Summer Olympics PNG Images - CleanPNG / KissPNG"/>
          <p:cNvSpPr>
            <a:spLocks noChangeAspect="1" noChangeArrowheads="1"/>
          </p:cNvSpPr>
          <p:nvPr/>
        </p:nvSpPr>
        <p:spPr bwMode="auto">
          <a:xfrm>
            <a:off x="584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4" name="AutoShape 8" descr="Hungary to bid for 2024 Olympics Games - Budapest Business Journal"/>
          <p:cNvSpPr>
            <a:spLocks noChangeAspect="1" noChangeArrowheads="1"/>
          </p:cNvSpPr>
          <p:nvPr/>
        </p:nvSpPr>
        <p:spPr bwMode="auto">
          <a:xfrm>
            <a:off x="599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4908044" y="-5811476"/>
            <a:ext cx="2172711" cy="2209126"/>
          </a:xfrm>
          <a:prstGeom prst="ellipse">
            <a:avLst/>
          </a:prstGeom>
          <a:noFill/>
          <a:ln w="32385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Oval 21"/>
          <p:cNvSpPr/>
          <p:nvPr/>
        </p:nvSpPr>
        <p:spPr>
          <a:xfrm>
            <a:off x="-2501904" y="9399500"/>
            <a:ext cx="2172711" cy="2209126"/>
          </a:xfrm>
          <a:prstGeom prst="ellipse">
            <a:avLst/>
          </a:prstGeom>
          <a:noFill/>
          <a:ln w="323850">
            <a:solidFill>
              <a:srgbClr val="FF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Oval 19"/>
          <p:cNvSpPr/>
          <p:nvPr/>
        </p:nvSpPr>
        <p:spPr>
          <a:xfrm>
            <a:off x="14589170" y="9399500"/>
            <a:ext cx="2172711" cy="2209126"/>
          </a:xfrm>
          <a:prstGeom prst="ellipse">
            <a:avLst/>
          </a:prstGeom>
          <a:noFill/>
          <a:ln w="323850">
            <a:solidFill>
              <a:srgbClr val="00A2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50"/>
              </a:solidFill>
              <a:highlight>
                <a:srgbClr val="00FF00"/>
              </a:highlight>
            </a:endParaRPr>
          </a:p>
        </p:txBody>
      </p:sp>
      <p:sp>
        <p:nvSpPr>
          <p:cNvPr id="19" name="Oval 18"/>
          <p:cNvSpPr/>
          <p:nvPr/>
        </p:nvSpPr>
        <p:spPr>
          <a:xfrm>
            <a:off x="17350219" y="2629237"/>
            <a:ext cx="2172711" cy="2209126"/>
          </a:xfrm>
          <a:prstGeom prst="ellipse">
            <a:avLst/>
          </a:prstGeom>
          <a:noFill/>
          <a:ln w="323850">
            <a:solidFill>
              <a:srgbClr val="FF0B0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Oval 22"/>
          <p:cNvSpPr/>
          <p:nvPr/>
        </p:nvSpPr>
        <p:spPr>
          <a:xfrm>
            <a:off x="-7768373" y="2629237"/>
            <a:ext cx="2172711" cy="2209126"/>
          </a:xfrm>
          <a:prstGeom prst="ellipse">
            <a:avLst/>
          </a:prstGeom>
          <a:noFill/>
          <a:ln w="323850">
            <a:solidFill>
              <a:srgbClr val="4AB4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/>
          <p:nvPr/>
        </p:nvSpPr>
        <p:spPr>
          <a:xfrm>
            <a:off x="0" y="0"/>
            <a:ext cx="12181194" cy="6858000"/>
          </a:xfrm>
          <a:custGeom>
            <a:avLst/>
            <a:gdLst>
              <a:gd name="connsiteX0" fmla="*/ 8081632 w 12192000"/>
              <a:gd name="connsiteY0" fmla="*/ 1148400 h 6858000"/>
              <a:gd name="connsiteX1" fmla="*/ 5801032 w 12192000"/>
              <a:gd name="connsiteY1" fmla="*/ 3429000 h 6858000"/>
              <a:gd name="connsiteX2" fmla="*/ 8081632 w 12192000"/>
              <a:gd name="connsiteY2" fmla="*/ 5709600 h 6858000"/>
              <a:gd name="connsiteX3" fmla="*/ 10362232 w 12192000"/>
              <a:gd name="connsiteY3" fmla="*/ 3429000 h 6858000"/>
              <a:gd name="connsiteX4" fmla="*/ 8081632 w 12192000"/>
              <a:gd name="connsiteY4" fmla="*/ 1148400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081632" y="1148400"/>
                </a:moveTo>
                <a:cubicBezTo>
                  <a:pt x="6822091" y="1148400"/>
                  <a:pt x="5801032" y="2169459"/>
                  <a:pt x="5801032" y="3429000"/>
                </a:cubicBezTo>
                <a:cubicBezTo>
                  <a:pt x="5801032" y="4688541"/>
                  <a:pt x="6822091" y="5709600"/>
                  <a:pt x="8081632" y="5709600"/>
                </a:cubicBezTo>
                <a:cubicBezTo>
                  <a:pt x="9341173" y="5709600"/>
                  <a:pt x="10362232" y="4688541"/>
                  <a:pt x="10362232" y="3429000"/>
                </a:cubicBezTo>
                <a:cubicBezTo>
                  <a:pt x="10362232" y="2169459"/>
                  <a:pt x="9341173" y="1148400"/>
                  <a:pt x="8081632" y="114840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2" name="AutoShape 14" descr="Are men able to compete in artistic swimming Olympics |2024?"/>
          <p:cNvSpPr>
            <a:spLocks noChangeAspect="1" noChangeArrowheads="1"/>
          </p:cNvSpPr>
          <p:nvPr/>
        </p:nvSpPr>
        <p:spPr bwMode="auto">
          <a:xfrm>
            <a:off x="2954594" y="503657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9" name="AutoShape 4" descr="Summer Smile"/>
          <p:cNvSpPr>
            <a:spLocks noChangeAspect="1" noChangeArrowheads="1"/>
          </p:cNvSpPr>
          <p:nvPr/>
        </p:nvSpPr>
        <p:spPr bwMode="auto">
          <a:xfrm>
            <a:off x="5932851" y="35454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0" name="AutoShape 6" descr="2024 Summer Olympics PNG Images - CleanPNG / KissPNG"/>
          <p:cNvSpPr>
            <a:spLocks noChangeAspect="1" noChangeArrowheads="1"/>
          </p:cNvSpPr>
          <p:nvPr/>
        </p:nvSpPr>
        <p:spPr bwMode="auto">
          <a:xfrm>
            <a:off x="6085251" y="36978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4" name="AutoShape 8" descr="Hungary to bid for 2024 Olympics Games - Budapest Business Journal"/>
          <p:cNvSpPr>
            <a:spLocks noChangeAspect="1" noChangeArrowheads="1"/>
          </p:cNvSpPr>
          <p:nvPr/>
        </p:nvSpPr>
        <p:spPr bwMode="auto">
          <a:xfrm>
            <a:off x="6237651" y="38502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7697317" y="1729340"/>
            <a:ext cx="2172711" cy="2209126"/>
          </a:xfrm>
          <a:prstGeom prst="ellipse">
            <a:avLst/>
          </a:prstGeom>
          <a:noFill/>
          <a:ln w="323850">
            <a:solidFill>
              <a:srgbClr val="FF0B0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6332854" y="2834217"/>
            <a:ext cx="2172711" cy="2209126"/>
          </a:xfrm>
          <a:prstGeom prst="ellipse">
            <a:avLst/>
          </a:prstGeom>
          <a:noFill/>
          <a:ln w="323850">
            <a:solidFill>
              <a:srgbClr val="00A2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50"/>
              </a:solidFill>
              <a:highlight>
                <a:srgbClr val="00FF00"/>
              </a:highlight>
            </a:endParaRPr>
          </a:p>
        </p:txBody>
      </p:sp>
      <p:sp>
        <p:nvSpPr>
          <p:cNvPr id="21" name="Oval 20"/>
          <p:cNvSpPr/>
          <p:nvPr/>
        </p:nvSpPr>
        <p:spPr>
          <a:xfrm>
            <a:off x="5002496" y="1735315"/>
            <a:ext cx="2172711" cy="2209126"/>
          </a:xfrm>
          <a:prstGeom prst="ellipse">
            <a:avLst/>
          </a:prstGeom>
          <a:noFill/>
          <a:ln w="32385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Oval 21"/>
          <p:cNvSpPr/>
          <p:nvPr/>
        </p:nvSpPr>
        <p:spPr>
          <a:xfrm>
            <a:off x="3664059" y="2869015"/>
            <a:ext cx="2172711" cy="2209126"/>
          </a:xfrm>
          <a:prstGeom prst="ellipse">
            <a:avLst/>
          </a:prstGeom>
          <a:noFill/>
          <a:ln w="323850">
            <a:solidFill>
              <a:srgbClr val="FF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2312146" y="1747830"/>
            <a:ext cx="2172711" cy="2209126"/>
          </a:xfrm>
          <a:prstGeom prst="ellipse">
            <a:avLst/>
          </a:prstGeom>
          <a:noFill/>
          <a:ln w="323850">
            <a:solidFill>
              <a:srgbClr val="4AB4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/>
          <p:cNvSpPr/>
          <p:nvPr/>
        </p:nvSpPr>
        <p:spPr>
          <a:xfrm>
            <a:off x="0" y="0"/>
            <a:ext cx="12181194" cy="6858000"/>
          </a:xfrm>
          <a:custGeom>
            <a:avLst/>
            <a:gdLst>
              <a:gd name="connsiteX0" fmla="*/ 8081632 w 12192000"/>
              <a:gd name="connsiteY0" fmla="*/ 1148400 h 6858000"/>
              <a:gd name="connsiteX1" fmla="*/ 5801032 w 12192000"/>
              <a:gd name="connsiteY1" fmla="*/ 3429000 h 6858000"/>
              <a:gd name="connsiteX2" fmla="*/ 8081632 w 12192000"/>
              <a:gd name="connsiteY2" fmla="*/ 5709600 h 6858000"/>
              <a:gd name="connsiteX3" fmla="*/ 10362232 w 12192000"/>
              <a:gd name="connsiteY3" fmla="*/ 3429000 h 6858000"/>
              <a:gd name="connsiteX4" fmla="*/ 8081632 w 12192000"/>
              <a:gd name="connsiteY4" fmla="*/ 1148400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081632" y="1148400"/>
                </a:moveTo>
                <a:cubicBezTo>
                  <a:pt x="6822091" y="1148400"/>
                  <a:pt x="5801032" y="2169459"/>
                  <a:pt x="5801032" y="3429000"/>
                </a:cubicBezTo>
                <a:cubicBezTo>
                  <a:pt x="5801032" y="4688541"/>
                  <a:pt x="6822091" y="5709600"/>
                  <a:pt x="8081632" y="5709600"/>
                </a:cubicBezTo>
                <a:cubicBezTo>
                  <a:pt x="9341173" y="5709600"/>
                  <a:pt x="10362232" y="4688541"/>
                  <a:pt x="10362232" y="3429000"/>
                </a:cubicBezTo>
                <a:cubicBezTo>
                  <a:pt x="10362232" y="2169459"/>
                  <a:pt x="9341173" y="1148400"/>
                  <a:pt x="8081632" y="114840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18" name="Picture 17" descr="A green outline of a map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7466">
            <a:off x="6691880" y="3413217"/>
            <a:ext cx="1454658" cy="1324183"/>
          </a:xfrm>
          <a:prstGeom prst="rect">
            <a:avLst/>
          </a:prstGeom>
        </p:spPr>
      </p:pic>
      <p:pic>
        <p:nvPicPr>
          <p:cNvPr id="16" name="Picture 15" descr="A yellow map of asia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02">
            <a:off x="3938268" y="3427211"/>
            <a:ext cx="1679432" cy="1536501"/>
          </a:xfrm>
          <a:prstGeom prst="rect">
            <a:avLst/>
          </a:prstGeom>
        </p:spPr>
      </p:pic>
      <p:pic>
        <p:nvPicPr>
          <p:cNvPr id="8" name="Picture 7" descr="A black background with a black border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011" y="1922408"/>
            <a:ext cx="1767737" cy="1954331"/>
          </a:xfrm>
          <a:prstGeom prst="rect">
            <a:avLst/>
          </a:prstGeom>
        </p:spPr>
      </p:pic>
      <p:sp>
        <p:nvSpPr>
          <p:cNvPr id="12" name="AutoShape 14" descr="Are men able to compete in artistic swimming Olympics |2024?"/>
          <p:cNvSpPr>
            <a:spLocks noChangeAspect="1" noChangeArrowheads="1"/>
          </p:cNvSpPr>
          <p:nvPr/>
        </p:nvSpPr>
        <p:spPr bwMode="auto">
          <a:xfrm>
            <a:off x="2954594" y="503657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9" name="AutoShape 4" descr="Summer Smile"/>
          <p:cNvSpPr>
            <a:spLocks noChangeAspect="1" noChangeArrowheads="1"/>
          </p:cNvSpPr>
          <p:nvPr/>
        </p:nvSpPr>
        <p:spPr bwMode="auto">
          <a:xfrm>
            <a:off x="5932851" y="35454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0" name="AutoShape 6" descr="2024 Summer Olympics PNG Images - CleanPNG / KissPNG"/>
          <p:cNvSpPr>
            <a:spLocks noChangeAspect="1" noChangeArrowheads="1"/>
          </p:cNvSpPr>
          <p:nvPr/>
        </p:nvSpPr>
        <p:spPr bwMode="auto">
          <a:xfrm>
            <a:off x="6085251" y="36978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4" name="AutoShape 8" descr="Hungary to bid for 2024 Olympics Games - Budapest Business Journal"/>
          <p:cNvSpPr>
            <a:spLocks noChangeAspect="1" noChangeArrowheads="1"/>
          </p:cNvSpPr>
          <p:nvPr/>
        </p:nvSpPr>
        <p:spPr bwMode="auto">
          <a:xfrm>
            <a:off x="6237651" y="38502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7697317" y="1729340"/>
            <a:ext cx="2172711" cy="2209126"/>
          </a:xfrm>
          <a:prstGeom prst="ellipse">
            <a:avLst/>
          </a:prstGeom>
          <a:noFill/>
          <a:ln w="323850">
            <a:solidFill>
              <a:srgbClr val="FF0B0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6332854" y="2834217"/>
            <a:ext cx="2172711" cy="2209126"/>
          </a:xfrm>
          <a:prstGeom prst="ellipse">
            <a:avLst/>
          </a:prstGeom>
          <a:noFill/>
          <a:ln w="323850">
            <a:solidFill>
              <a:srgbClr val="00A2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50"/>
              </a:solidFill>
              <a:highlight>
                <a:srgbClr val="00FF00"/>
              </a:highlight>
            </a:endParaRPr>
          </a:p>
        </p:txBody>
      </p:sp>
      <p:sp>
        <p:nvSpPr>
          <p:cNvPr id="21" name="Oval 20"/>
          <p:cNvSpPr/>
          <p:nvPr/>
        </p:nvSpPr>
        <p:spPr>
          <a:xfrm>
            <a:off x="5002496" y="1735315"/>
            <a:ext cx="2172711" cy="2209126"/>
          </a:xfrm>
          <a:prstGeom prst="ellipse">
            <a:avLst/>
          </a:prstGeom>
          <a:noFill/>
          <a:ln w="32385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 descr="A map of europe with blue lines&#10;&#10;Description automatically generate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687" y="1922408"/>
            <a:ext cx="2328633" cy="1669512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3664059" y="2869015"/>
            <a:ext cx="2172711" cy="2209126"/>
          </a:xfrm>
          <a:prstGeom prst="ellipse">
            <a:avLst/>
          </a:prstGeom>
          <a:noFill/>
          <a:ln w="323850">
            <a:solidFill>
              <a:srgbClr val="FF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2312146" y="1747830"/>
            <a:ext cx="2172711" cy="2209126"/>
          </a:xfrm>
          <a:prstGeom prst="ellipse">
            <a:avLst/>
          </a:prstGeom>
          <a:noFill/>
          <a:ln w="323850">
            <a:solidFill>
              <a:srgbClr val="4AB4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231" y="1684029"/>
            <a:ext cx="3106669" cy="23313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651496" y="1150372"/>
            <a:ext cx="4826688" cy="19265085"/>
            <a:chOff x="5343486" y="816075"/>
            <a:chExt cx="5436870" cy="19687872"/>
          </a:xfrm>
        </p:grpSpPr>
        <p:pic>
          <p:nvPicPr>
            <p:cNvPr id="1026" name="Picture 2" descr="Simone Biles makes Olympic return with podium training at Paris 2024 - BBC  Sport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5476" y="816075"/>
              <a:ext cx="5216434" cy="4682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A beginner's guide to Olympic artistic swimming | 2024olympics |  postregister.com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44"/>
            <a:stretch>
              <a:fillRect/>
            </a:stretch>
          </p:blipFill>
          <p:spPr bwMode="auto">
            <a:xfrm>
              <a:off x="5343488" y="5791200"/>
              <a:ext cx="5436868" cy="476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WATCH: Noah Lyles wins Olympic 100m gold by 0.005 seconds at Paris 2024  Olympics in closest finish in modern history | Sports News - News9liv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3486" y="10553700"/>
              <a:ext cx="5436868" cy="4975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Paris, France, 5 August, 2024. Team Italy during the Cycling Track Men's  Team Pursuit Qualifying heats at the Paris 2024 Olympic Games at the  National Velodrome on August 05, 2024 in Paris,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3486" y="15528823"/>
              <a:ext cx="5436868" cy="4975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Freeform: Shape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081632 w 12192000"/>
              <a:gd name="connsiteY0" fmla="*/ 1148400 h 6858000"/>
              <a:gd name="connsiteX1" fmla="*/ 5801032 w 12192000"/>
              <a:gd name="connsiteY1" fmla="*/ 3429000 h 6858000"/>
              <a:gd name="connsiteX2" fmla="*/ 8081632 w 12192000"/>
              <a:gd name="connsiteY2" fmla="*/ 5709600 h 6858000"/>
              <a:gd name="connsiteX3" fmla="*/ 10362232 w 12192000"/>
              <a:gd name="connsiteY3" fmla="*/ 3429000 h 6858000"/>
              <a:gd name="connsiteX4" fmla="*/ 8081632 w 12192000"/>
              <a:gd name="connsiteY4" fmla="*/ 1148400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081632" y="1148400"/>
                </a:moveTo>
                <a:cubicBezTo>
                  <a:pt x="6822091" y="1148400"/>
                  <a:pt x="5801032" y="2169459"/>
                  <a:pt x="5801032" y="3429000"/>
                </a:cubicBezTo>
                <a:cubicBezTo>
                  <a:pt x="5801032" y="4688541"/>
                  <a:pt x="6822091" y="5709600"/>
                  <a:pt x="8081632" y="5709600"/>
                </a:cubicBezTo>
                <a:cubicBezTo>
                  <a:pt x="9341173" y="5709600"/>
                  <a:pt x="10362232" y="4688541"/>
                  <a:pt x="10362232" y="3429000"/>
                </a:cubicBezTo>
                <a:cubicBezTo>
                  <a:pt x="10362232" y="2169459"/>
                  <a:pt x="9341173" y="1148400"/>
                  <a:pt x="8081632" y="114840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2" name="AutoShape 14" descr="Are men able to compete in artistic swimming Olympics |2024?"/>
          <p:cNvSpPr>
            <a:spLocks noChangeAspect="1" noChangeArrowheads="1"/>
          </p:cNvSpPr>
          <p:nvPr/>
        </p:nvSpPr>
        <p:spPr bwMode="auto">
          <a:xfrm>
            <a:off x="2954594" y="503657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390523" y="2348252"/>
            <a:ext cx="4758809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300" b="1" dirty="0">
                <a:solidFill>
                  <a:schemeClr val="accent4"/>
                </a:solidFill>
                <a:latin typeface="Arial Rounded MT Bold" panose="020F0704030504030204" pitchFamily="34" charset="0"/>
              </a:rPr>
              <a:t>GYMNASTICS</a:t>
            </a:r>
            <a:endParaRPr lang="en-IN" sz="5300" b="1" dirty="0">
              <a:solidFill>
                <a:schemeClr val="accent4"/>
              </a:solidFill>
              <a:latin typeface="Arial Rounded MT Bold" panose="020F0704030504030204" pitchFamily="34" charset="0"/>
            </a:endParaRPr>
          </a:p>
          <a:p>
            <a:pPr algn="ctr"/>
            <a:endParaRPr lang="en-IN" b="1" dirty="0"/>
          </a:p>
          <a:p>
            <a:pPr algn="ctr"/>
            <a:r>
              <a:rPr lang="en-IN" b="1" dirty="0"/>
              <a:t>Olympic   gymnastics   includes   artists</a:t>
            </a:r>
            <a:endParaRPr lang="en-IN" b="1" dirty="0"/>
          </a:p>
          <a:p>
            <a:pPr algn="ctr"/>
            <a:r>
              <a:rPr lang="en-IN" b="1" dirty="0"/>
              <a:t>routines    on    apparatus,    rhythmic  </a:t>
            </a:r>
            <a:endParaRPr lang="en-IN" b="1" dirty="0"/>
          </a:p>
          <a:p>
            <a:pPr algn="ctr"/>
            <a:r>
              <a:rPr lang="en-IN" b="1" dirty="0"/>
              <a:t>performances    with    ribbons    and   hoop</a:t>
            </a:r>
            <a:endParaRPr lang="en-IN" b="1" dirty="0"/>
          </a:p>
          <a:p>
            <a:pPr algn="ctr"/>
            <a:r>
              <a:rPr lang="en-IN" b="1" dirty="0"/>
              <a:t>and    trampoline    acrobatics.</a:t>
            </a:r>
            <a:endParaRPr lang="en-I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06976" y="7555695"/>
            <a:ext cx="4523283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300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AQUATICS</a:t>
            </a:r>
            <a:endParaRPr lang="en-IN" sz="5300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  <a:p>
            <a:pPr algn="ctr"/>
            <a:endParaRPr lang="en-IN" b="1" dirty="0"/>
          </a:p>
          <a:p>
            <a:pPr algn="ctr"/>
            <a:r>
              <a:rPr lang="en-IN" b="1" dirty="0"/>
              <a:t>Olympic   aquatics   features   swimming</a:t>
            </a:r>
            <a:endParaRPr lang="en-IN" b="1" dirty="0"/>
          </a:p>
          <a:p>
            <a:pPr algn="ctr"/>
            <a:r>
              <a:rPr lang="en-IN" b="1" dirty="0"/>
              <a:t>races,   diving   from   platforms,   artistic</a:t>
            </a:r>
            <a:endParaRPr lang="en-IN" b="1" dirty="0"/>
          </a:p>
          <a:p>
            <a:pPr algn="ctr"/>
            <a:r>
              <a:rPr lang="en-IN" b="1" dirty="0"/>
              <a:t>synchronized    swimming     and    water</a:t>
            </a:r>
            <a:endParaRPr lang="en-IN" b="1" dirty="0"/>
          </a:p>
          <a:p>
            <a:pPr algn="ctr"/>
            <a:r>
              <a:rPr lang="en-IN" b="1" dirty="0"/>
              <a:t>polo    matches.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1450" y="12216990"/>
            <a:ext cx="4875317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ATHLETICS</a:t>
            </a:r>
            <a:endParaRPr lang="en-IN" sz="5300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  <a:p>
            <a:pPr algn="ctr"/>
            <a:endParaRPr lang="en-IN" b="1" dirty="0"/>
          </a:p>
          <a:p>
            <a:pPr algn="ctr"/>
            <a:r>
              <a:rPr lang="en-IN" b="1" dirty="0"/>
              <a:t>Olympic    athletics     covers     running,</a:t>
            </a:r>
            <a:endParaRPr lang="en-IN" b="1" dirty="0"/>
          </a:p>
          <a:p>
            <a:pPr algn="ctr"/>
            <a:r>
              <a:rPr lang="en-IN" b="1" dirty="0"/>
              <a:t>jumping     and     throwing     events,     plus</a:t>
            </a:r>
            <a:endParaRPr lang="en-IN" b="1" dirty="0"/>
          </a:p>
          <a:p>
            <a:pPr algn="ctr"/>
            <a:r>
              <a:rPr lang="en-IN" b="1" dirty="0"/>
              <a:t>combined   events  like   the   decathlon   and</a:t>
            </a:r>
            <a:endParaRPr lang="en-IN" b="1" dirty="0"/>
          </a:p>
          <a:p>
            <a:pPr algn="ctr"/>
            <a:r>
              <a:rPr lang="en-IN" b="1" dirty="0"/>
              <a:t> heptathlon.   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1450" y="16955642"/>
            <a:ext cx="4758809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300" b="1" dirty="0">
                <a:solidFill>
                  <a:srgbClr val="00B050"/>
                </a:solidFill>
                <a:latin typeface="Arial Rounded MT Bold" panose="020F0704030504030204" pitchFamily="34" charset="0"/>
              </a:rPr>
              <a:t>CYCLING</a:t>
            </a:r>
            <a:endParaRPr lang="en-IN" sz="5300" b="1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 algn="ctr"/>
            <a:endParaRPr lang="en-IN" b="1" dirty="0"/>
          </a:p>
          <a:p>
            <a:pPr algn="ctr"/>
            <a:r>
              <a:rPr lang="en-IN" b="1" dirty="0"/>
              <a:t>Olympic   cycling    includes   road   races,</a:t>
            </a:r>
            <a:endParaRPr lang="en-IN" b="1" dirty="0"/>
          </a:p>
          <a:p>
            <a:pPr algn="ctr"/>
            <a:r>
              <a:rPr lang="en-IN" b="1" dirty="0"/>
              <a:t>track   events   in    velodromes,   mountain</a:t>
            </a:r>
            <a:endParaRPr lang="en-IN" b="1" dirty="0"/>
          </a:p>
          <a:p>
            <a:pPr algn="ctr"/>
            <a:r>
              <a:rPr lang="en-IN" b="1" dirty="0"/>
              <a:t>biking   on   rough   terrain  and   BMX   racing</a:t>
            </a:r>
            <a:endParaRPr lang="en-IN" b="1" dirty="0"/>
          </a:p>
          <a:p>
            <a:pPr algn="ctr"/>
            <a:r>
              <a:rPr lang="en-IN" b="1" dirty="0"/>
              <a:t>on    dirt    tracks. </a:t>
            </a:r>
            <a:endParaRPr lang="en-IN" b="1" dirty="0"/>
          </a:p>
        </p:txBody>
      </p:sp>
      <p:sp>
        <p:nvSpPr>
          <p:cNvPr id="5" name="AutoShape 14" descr="Are men able to compete in artistic swimming Olympics |2024?"/>
          <p:cNvSpPr>
            <a:spLocks noChangeAspect="1" noChangeArrowheads="1"/>
          </p:cNvSpPr>
          <p:nvPr/>
        </p:nvSpPr>
        <p:spPr bwMode="auto">
          <a:xfrm>
            <a:off x="7078701" y="3093536"/>
            <a:ext cx="677114" cy="67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7" name="AutoShape 4" descr="Summer Smile"/>
          <p:cNvSpPr>
            <a:spLocks noChangeAspect="1" noChangeArrowheads="1"/>
          </p:cNvSpPr>
          <p:nvPr/>
        </p:nvSpPr>
        <p:spPr bwMode="auto">
          <a:xfrm>
            <a:off x="13694910" y="3093536"/>
            <a:ext cx="677114" cy="67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8" name="AutoShape 6" descr="2024 Summer Olympics PNG Images - CleanPNG / KissPNG"/>
          <p:cNvSpPr>
            <a:spLocks noChangeAspect="1" noChangeArrowheads="1"/>
          </p:cNvSpPr>
          <p:nvPr/>
        </p:nvSpPr>
        <p:spPr bwMode="auto">
          <a:xfrm>
            <a:off x="14033467" y="3093536"/>
            <a:ext cx="677114" cy="67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9" name="AutoShape 8" descr="Hungary to bid for 2024 Olympics Games - Budapest Business Journal"/>
          <p:cNvSpPr>
            <a:spLocks noChangeAspect="1" noChangeArrowheads="1"/>
          </p:cNvSpPr>
          <p:nvPr/>
        </p:nvSpPr>
        <p:spPr bwMode="auto">
          <a:xfrm>
            <a:off x="14372024" y="3093536"/>
            <a:ext cx="677114" cy="67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21661264" y="1024396"/>
            <a:ext cx="4826686" cy="4862741"/>
          </a:xfrm>
          <a:prstGeom prst="ellipse">
            <a:avLst/>
          </a:prstGeom>
          <a:noFill/>
          <a:ln w="323850">
            <a:solidFill>
              <a:srgbClr val="FF0B0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17673072" y="985341"/>
            <a:ext cx="4826686" cy="4862741"/>
          </a:xfrm>
          <a:prstGeom prst="ellipse">
            <a:avLst/>
          </a:prstGeom>
          <a:noFill/>
          <a:ln w="323850">
            <a:solidFill>
              <a:srgbClr val="00A2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50"/>
              </a:solidFill>
              <a:highlight>
                <a:srgbClr val="00FF00"/>
              </a:highlight>
            </a:endParaRPr>
          </a:p>
        </p:txBody>
      </p:sp>
      <p:sp>
        <p:nvSpPr>
          <p:cNvPr id="13" name="Oval 12"/>
          <p:cNvSpPr/>
          <p:nvPr/>
        </p:nvSpPr>
        <p:spPr>
          <a:xfrm>
            <a:off x="13684879" y="1009918"/>
            <a:ext cx="4826686" cy="4862741"/>
          </a:xfrm>
          <a:prstGeom prst="ellipse">
            <a:avLst/>
          </a:prstGeom>
          <a:noFill/>
          <a:ln w="32385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9645380" y="997629"/>
            <a:ext cx="4826686" cy="4862741"/>
          </a:xfrm>
          <a:prstGeom prst="ellipse">
            <a:avLst/>
          </a:prstGeom>
          <a:noFill/>
          <a:ln w="323850">
            <a:solidFill>
              <a:srgbClr val="FF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5651500" y="997629"/>
            <a:ext cx="4826686" cy="4862741"/>
          </a:xfrm>
          <a:prstGeom prst="ellipse">
            <a:avLst/>
          </a:prstGeom>
          <a:noFill/>
          <a:ln w="323850">
            <a:solidFill>
              <a:srgbClr val="4AB4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100401" y="953612"/>
            <a:ext cx="5303081" cy="5065047"/>
          </a:xfrm>
          <a:prstGeom prst="ellipse">
            <a:avLst/>
          </a:prstGeom>
          <a:noFill/>
          <a:ln w="76200">
            <a:solidFill>
              <a:srgbClr val="4AB4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-666044" y="209509"/>
            <a:ext cx="6897511" cy="6552536"/>
          </a:xfrm>
          <a:prstGeom prst="ellipse">
            <a:avLst/>
          </a:prstGeom>
          <a:noFill/>
          <a:ln w="76200">
            <a:solidFill>
              <a:srgbClr val="4AB4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-1492878" y="-609600"/>
            <a:ext cx="8571580" cy="8165294"/>
          </a:xfrm>
          <a:prstGeom prst="ellipse">
            <a:avLst/>
          </a:prstGeom>
          <a:noFill/>
          <a:ln w="76200">
            <a:solidFill>
              <a:srgbClr val="4AB4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7292622" y="209509"/>
            <a:ext cx="469618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b="1" dirty="0"/>
              <a:t>THE   OLYMPIC   GAMES</a:t>
            </a:r>
            <a:endParaRPr lang="en-IN" sz="2300" b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693870" y="-2774543"/>
            <a:ext cx="4826686" cy="19265085"/>
            <a:chOff x="5372607" y="816075"/>
            <a:chExt cx="5436867" cy="19687872"/>
          </a:xfrm>
        </p:grpSpPr>
        <p:pic>
          <p:nvPicPr>
            <p:cNvPr id="1026" name="Picture 2" descr="Simone Biles makes Olympic return with podium training at Paris 2024 - BBC  Sport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5476" y="816075"/>
              <a:ext cx="5216434" cy="4682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A beginner's guide to Olympic artistic swimming | 2024olympics |  postregister.com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44"/>
            <a:stretch>
              <a:fillRect/>
            </a:stretch>
          </p:blipFill>
          <p:spPr bwMode="auto">
            <a:xfrm>
              <a:off x="5445476" y="5474784"/>
              <a:ext cx="5239815" cy="4228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WATCH: Noah Lyles wins Olympic 100m gold by 0.005 seconds at Paris 2024  Olympics in closest finish in modern history | Sports News - News9liv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2607" y="10553700"/>
              <a:ext cx="5436867" cy="4975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Paris, France, 5 August, 2024. Team Italy during the Cycling Track Men's  Team Pursuit Qualifying heats at the Paris 2024 Olympic Games at the  National Velodrome on August 05, 2024 in Paris,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2607" y="15528823"/>
              <a:ext cx="5436867" cy="4975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Freeform: Shape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081632 w 12192000"/>
              <a:gd name="connsiteY0" fmla="*/ 1148400 h 6858000"/>
              <a:gd name="connsiteX1" fmla="*/ 5801032 w 12192000"/>
              <a:gd name="connsiteY1" fmla="*/ 3429000 h 6858000"/>
              <a:gd name="connsiteX2" fmla="*/ 8081632 w 12192000"/>
              <a:gd name="connsiteY2" fmla="*/ 5709600 h 6858000"/>
              <a:gd name="connsiteX3" fmla="*/ 10362232 w 12192000"/>
              <a:gd name="connsiteY3" fmla="*/ 3429000 h 6858000"/>
              <a:gd name="connsiteX4" fmla="*/ 8081632 w 12192000"/>
              <a:gd name="connsiteY4" fmla="*/ 1148400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081632" y="1148400"/>
                </a:moveTo>
                <a:cubicBezTo>
                  <a:pt x="6822091" y="1148400"/>
                  <a:pt x="5801032" y="2169459"/>
                  <a:pt x="5801032" y="3429000"/>
                </a:cubicBezTo>
                <a:cubicBezTo>
                  <a:pt x="5801032" y="4688541"/>
                  <a:pt x="6822091" y="5709600"/>
                  <a:pt x="8081632" y="5709600"/>
                </a:cubicBezTo>
                <a:cubicBezTo>
                  <a:pt x="9341173" y="5709600"/>
                  <a:pt x="10362232" y="4688541"/>
                  <a:pt x="10362232" y="3429000"/>
                </a:cubicBezTo>
                <a:cubicBezTo>
                  <a:pt x="10362232" y="2169459"/>
                  <a:pt x="9341173" y="1148400"/>
                  <a:pt x="8081632" y="114840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2" name="AutoShape 14" descr="Are men able to compete in artistic swimming Olympics |2024?"/>
          <p:cNvSpPr>
            <a:spLocks noChangeAspect="1" noChangeArrowheads="1"/>
          </p:cNvSpPr>
          <p:nvPr/>
        </p:nvSpPr>
        <p:spPr bwMode="auto">
          <a:xfrm>
            <a:off x="2954594" y="503657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0" y="-3379615"/>
            <a:ext cx="4758809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300" b="1" dirty="0">
                <a:solidFill>
                  <a:schemeClr val="accent4"/>
                </a:solidFill>
                <a:latin typeface="Arial Rounded MT Bold" panose="020F0704030504030204" pitchFamily="34" charset="0"/>
              </a:rPr>
              <a:t>GYMNASTICS</a:t>
            </a:r>
            <a:endParaRPr lang="en-IN" sz="5300" b="1" dirty="0">
              <a:solidFill>
                <a:schemeClr val="accent4"/>
              </a:solidFill>
              <a:latin typeface="Arial Rounded MT Bold" panose="020F0704030504030204" pitchFamily="34" charset="0"/>
            </a:endParaRPr>
          </a:p>
          <a:p>
            <a:pPr algn="ctr"/>
            <a:endParaRPr lang="en-IN" b="1" dirty="0"/>
          </a:p>
          <a:p>
            <a:pPr algn="ctr"/>
            <a:r>
              <a:rPr lang="en-IN" b="1" dirty="0"/>
              <a:t>Olympic   gymnastics   includes   artists</a:t>
            </a:r>
            <a:endParaRPr lang="en-IN" b="1" dirty="0"/>
          </a:p>
          <a:p>
            <a:pPr algn="ctr"/>
            <a:r>
              <a:rPr lang="en-IN" b="1" dirty="0"/>
              <a:t>routines    on    apparatus,    rhythmic  </a:t>
            </a:r>
            <a:endParaRPr lang="en-IN" b="1" dirty="0"/>
          </a:p>
          <a:p>
            <a:pPr algn="ctr"/>
            <a:r>
              <a:rPr lang="en-IN" b="1" dirty="0"/>
              <a:t>performances    with    ribbons    and   hoop</a:t>
            </a:r>
            <a:endParaRPr lang="en-IN" b="1" dirty="0"/>
          </a:p>
          <a:p>
            <a:pPr algn="ctr"/>
            <a:r>
              <a:rPr lang="en-IN" b="1" dirty="0"/>
              <a:t>and    trampoline    acrobatics.</a:t>
            </a:r>
            <a:endParaRPr lang="en-I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66816" y="2326579"/>
            <a:ext cx="4523283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300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AQUATICS</a:t>
            </a:r>
            <a:endParaRPr lang="en-IN" sz="5300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  <a:p>
            <a:pPr algn="ctr"/>
            <a:endParaRPr lang="en-IN" b="1" dirty="0"/>
          </a:p>
          <a:p>
            <a:pPr algn="ctr"/>
            <a:r>
              <a:rPr lang="en-IN" b="1" dirty="0"/>
              <a:t>Olympic   aquatics   features   swimming</a:t>
            </a:r>
            <a:endParaRPr lang="en-IN" b="1" dirty="0"/>
          </a:p>
          <a:p>
            <a:pPr algn="ctr"/>
            <a:r>
              <a:rPr lang="en-IN" b="1" dirty="0"/>
              <a:t>races,   diving   from   platforms,   artistic</a:t>
            </a:r>
            <a:endParaRPr lang="en-IN" b="1" dirty="0"/>
          </a:p>
          <a:p>
            <a:pPr algn="ctr"/>
            <a:r>
              <a:rPr lang="en-IN" b="1" dirty="0"/>
              <a:t>synchronized    swimming     and    water</a:t>
            </a:r>
            <a:endParaRPr lang="en-IN" b="1" dirty="0"/>
          </a:p>
          <a:p>
            <a:pPr algn="ctr"/>
            <a:r>
              <a:rPr lang="en-IN" b="1" dirty="0"/>
              <a:t>polo    matches.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8133390"/>
            <a:ext cx="4875317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ATHLETICS</a:t>
            </a:r>
            <a:endParaRPr lang="en-IN" sz="5300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  <a:p>
            <a:pPr algn="ctr"/>
            <a:endParaRPr lang="en-IN" b="1" dirty="0"/>
          </a:p>
          <a:p>
            <a:pPr algn="ctr"/>
            <a:r>
              <a:rPr lang="en-IN" b="1" dirty="0"/>
              <a:t>Olympic    athletics     covers     running,</a:t>
            </a:r>
            <a:endParaRPr lang="en-IN" b="1" dirty="0"/>
          </a:p>
          <a:p>
            <a:pPr algn="ctr"/>
            <a:r>
              <a:rPr lang="en-IN" b="1" dirty="0"/>
              <a:t>jumping     and     throwing     events,     plus</a:t>
            </a:r>
            <a:endParaRPr lang="en-IN" b="1" dirty="0"/>
          </a:p>
          <a:p>
            <a:pPr algn="ctr"/>
            <a:r>
              <a:rPr lang="en-IN" b="1" dirty="0"/>
              <a:t>combined   events  like   the   decathlon   and</a:t>
            </a:r>
            <a:endParaRPr lang="en-IN" b="1" dirty="0"/>
          </a:p>
          <a:p>
            <a:pPr algn="ctr"/>
            <a:r>
              <a:rPr lang="en-IN" b="1" dirty="0"/>
              <a:t> heptathlon.   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731864"/>
            <a:ext cx="4758809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300" b="1" dirty="0">
                <a:solidFill>
                  <a:srgbClr val="00B050"/>
                </a:solidFill>
                <a:latin typeface="Arial Rounded MT Bold" panose="020F0704030504030204" pitchFamily="34" charset="0"/>
              </a:rPr>
              <a:t>CYCLING</a:t>
            </a:r>
            <a:endParaRPr lang="en-IN" sz="5300" b="1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 algn="ctr"/>
            <a:endParaRPr lang="en-IN" b="1" dirty="0"/>
          </a:p>
          <a:p>
            <a:pPr algn="ctr"/>
            <a:r>
              <a:rPr lang="en-IN" b="1" dirty="0"/>
              <a:t>Olympic   cycling    includes   road   races,</a:t>
            </a:r>
            <a:endParaRPr lang="en-IN" b="1" dirty="0"/>
          </a:p>
          <a:p>
            <a:pPr algn="ctr"/>
            <a:r>
              <a:rPr lang="en-IN" b="1" dirty="0"/>
              <a:t>track   events   in    velodromes,   mountain</a:t>
            </a:r>
            <a:endParaRPr lang="en-IN" b="1" dirty="0"/>
          </a:p>
          <a:p>
            <a:pPr algn="ctr"/>
            <a:r>
              <a:rPr lang="en-IN" b="1" dirty="0"/>
              <a:t>biking   on   rough   terrain  and   BMX   racing</a:t>
            </a:r>
            <a:endParaRPr lang="en-IN" b="1" dirty="0"/>
          </a:p>
          <a:p>
            <a:pPr algn="ctr"/>
            <a:r>
              <a:rPr lang="en-IN" b="1" dirty="0"/>
              <a:t>on    dirt    tracks. </a:t>
            </a:r>
            <a:endParaRPr lang="en-IN" b="1" dirty="0"/>
          </a:p>
        </p:txBody>
      </p:sp>
      <p:sp>
        <p:nvSpPr>
          <p:cNvPr id="5" name="AutoShape 14" descr="Are men able to compete in artistic swimming Olympics |2024?"/>
          <p:cNvSpPr>
            <a:spLocks noChangeAspect="1" noChangeArrowheads="1"/>
          </p:cNvSpPr>
          <p:nvPr/>
        </p:nvSpPr>
        <p:spPr bwMode="auto">
          <a:xfrm>
            <a:off x="7078701" y="3093536"/>
            <a:ext cx="677114" cy="67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7" name="AutoShape 4" descr="Summer Smile"/>
          <p:cNvSpPr>
            <a:spLocks noChangeAspect="1" noChangeArrowheads="1"/>
          </p:cNvSpPr>
          <p:nvPr/>
        </p:nvSpPr>
        <p:spPr bwMode="auto">
          <a:xfrm>
            <a:off x="13694910" y="3093536"/>
            <a:ext cx="677114" cy="67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8" name="AutoShape 6" descr="2024 Summer Olympics PNG Images - CleanPNG / KissPNG"/>
          <p:cNvSpPr>
            <a:spLocks noChangeAspect="1" noChangeArrowheads="1"/>
          </p:cNvSpPr>
          <p:nvPr/>
        </p:nvSpPr>
        <p:spPr bwMode="auto">
          <a:xfrm>
            <a:off x="14033467" y="3093536"/>
            <a:ext cx="677114" cy="67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9" name="AutoShape 8" descr="Hungary to bid for 2024 Olympics Games - Budapest Business Journal"/>
          <p:cNvSpPr>
            <a:spLocks noChangeAspect="1" noChangeArrowheads="1"/>
          </p:cNvSpPr>
          <p:nvPr/>
        </p:nvSpPr>
        <p:spPr bwMode="auto">
          <a:xfrm>
            <a:off x="14372024" y="3093536"/>
            <a:ext cx="677114" cy="67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17709753" y="1024396"/>
            <a:ext cx="4826686" cy="4862741"/>
          </a:xfrm>
          <a:prstGeom prst="ellipse">
            <a:avLst/>
          </a:prstGeom>
          <a:noFill/>
          <a:ln w="323850">
            <a:solidFill>
              <a:srgbClr val="FF0B0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13721561" y="985341"/>
            <a:ext cx="4826686" cy="4862741"/>
          </a:xfrm>
          <a:prstGeom prst="ellipse">
            <a:avLst/>
          </a:prstGeom>
          <a:noFill/>
          <a:ln w="323850">
            <a:solidFill>
              <a:srgbClr val="00A2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50"/>
              </a:solidFill>
              <a:highlight>
                <a:srgbClr val="00FF00"/>
              </a:highlight>
            </a:endParaRPr>
          </a:p>
        </p:txBody>
      </p:sp>
      <p:sp>
        <p:nvSpPr>
          <p:cNvPr id="13" name="Oval 12"/>
          <p:cNvSpPr/>
          <p:nvPr/>
        </p:nvSpPr>
        <p:spPr>
          <a:xfrm>
            <a:off x="9733368" y="1009918"/>
            <a:ext cx="4826686" cy="4862741"/>
          </a:xfrm>
          <a:prstGeom prst="ellipse">
            <a:avLst/>
          </a:prstGeom>
          <a:noFill/>
          <a:ln w="32385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5693869" y="997629"/>
            <a:ext cx="4826686" cy="4862741"/>
          </a:xfrm>
          <a:prstGeom prst="ellipse">
            <a:avLst/>
          </a:prstGeom>
          <a:noFill/>
          <a:ln w="323850">
            <a:solidFill>
              <a:srgbClr val="FF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-8129802" y="997629"/>
            <a:ext cx="4826686" cy="4862741"/>
          </a:xfrm>
          <a:prstGeom prst="ellipse">
            <a:avLst/>
          </a:prstGeom>
          <a:noFill/>
          <a:ln w="323850">
            <a:solidFill>
              <a:srgbClr val="4AB4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100401" y="953612"/>
            <a:ext cx="5303081" cy="5065047"/>
          </a:xfrm>
          <a:prstGeom prst="ellipse">
            <a:avLst/>
          </a:prstGeom>
          <a:noFill/>
          <a:ln w="76200">
            <a:solidFill>
              <a:srgbClr val="FF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-666044" y="209509"/>
            <a:ext cx="6897511" cy="6552536"/>
          </a:xfrm>
          <a:prstGeom prst="ellipse">
            <a:avLst/>
          </a:prstGeom>
          <a:noFill/>
          <a:ln w="76200">
            <a:solidFill>
              <a:srgbClr val="FF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-1492878" y="-609600"/>
            <a:ext cx="8571580" cy="8165294"/>
          </a:xfrm>
          <a:prstGeom prst="ellipse">
            <a:avLst/>
          </a:prstGeom>
          <a:noFill/>
          <a:ln w="76200">
            <a:solidFill>
              <a:srgbClr val="FF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7292622" y="209509"/>
            <a:ext cx="469618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b="1" dirty="0"/>
              <a:t>THE   OLYMPIC   GAMES</a:t>
            </a:r>
            <a:endParaRPr lang="en-IN" sz="2300" b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651226" y="-7477168"/>
            <a:ext cx="4823774" cy="19265085"/>
            <a:chOff x="5324573" y="816075"/>
            <a:chExt cx="5433587" cy="19687872"/>
          </a:xfrm>
        </p:grpSpPr>
        <p:pic>
          <p:nvPicPr>
            <p:cNvPr id="1026" name="Picture 2" descr="Simone Biles makes Olympic return with podium training at Paris 2024 - BBC  Sport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5476" y="816075"/>
              <a:ext cx="5216434" cy="4682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A beginner's guide to Olympic artistic swimming | 2024olympics |  postregister.com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44"/>
            <a:stretch>
              <a:fillRect/>
            </a:stretch>
          </p:blipFill>
          <p:spPr bwMode="auto">
            <a:xfrm>
              <a:off x="5445476" y="5474784"/>
              <a:ext cx="5239815" cy="4228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WATCH: Noah Lyles wins Olympic 100m gold by 0.005 seconds at Paris 2024  Olympics in closest finish in modern history | Sports News - News9liv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5476" y="9489418"/>
              <a:ext cx="5312684" cy="519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Paris, France, 5 August, 2024. Team Italy during the Cycling Track Men's  Team Pursuit Qualifying heats at the Paris 2024 Olympic Games at the  National Velodrome on August 05, 2024 in Paris,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4573" y="15528823"/>
              <a:ext cx="5433587" cy="4975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Freeform: Shape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081632 w 12192000"/>
              <a:gd name="connsiteY0" fmla="*/ 1148400 h 6858000"/>
              <a:gd name="connsiteX1" fmla="*/ 5801032 w 12192000"/>
              <a:gd name="connsiteY1" fmla="*/ 3429000 h 6858000"/>
              <a:gd name="connsiteX2" fmla="*/ 8081632 w 12192000"/>
              <a:gd name="connsiteY2" fmla="*/ 5709600 h 6858000"/>
              <a:gd name="connsiteX3" fmla="*/ 10362232 w 12192000"/>
              <a:gd name="connsiteY3" fmla="*/ 3429000 h 6858000"/>
              <a:gd name="connsiteX4" fmla="*/ 8081632 w 12192000"/>
              <a:gd name="connsiteY4" fmla="*/ 1148400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081632" y="1148400"/>
                </a:moveTo>
                <a:cubicBezTo>
                  <a:pt x="6822091" y="1148400"/>
                  <a:pt x="5801032" y="2169459"/>
                  <a:pt x="5801032" y="3429000"/>
                </a:cubicBezTo>
                <a:cubicBezTo>
                  <a:pt x="5801032" y="4688541"/>
                  <a:pt x="6822091" y="5709600"/>
                  <a:pt x="8081632" y="5709600"/>
                </a:cubicBezTo>
                <a:cubicBezTo>
                  <a:pt x="9341173" y="5709600"/>
                  <a:pt x="10362232" y="4688541"/>
                  <a:pt x="10362232" y="3429000"/>
                </a:cubicBezTo>
                <a:cubicBezTo>
                  <a:pt x="10362232" y="2169459"/>
                  <a:pt x="9341173" y="1148400"/>
                  <a:pt x="8081632" y="114840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2" name="AutoShape 14" descr="Are men able to compete in artistic swimming Olympics |2024?"/>
          <p:cNvSpPr>
            <a:spLocks noChangeAspect="1" noChangeArrowheads="1"/>
          </p:cNvSpPr>
          <p:nvPr/>
        </p:nvSpPr>
        <p:spPr bwMode="auto">
          <a:xfrm>
            <a:off x="2954594" y="503657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0" y="-8147555"/>
            <a:ext cx="4758809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300" b="1" dirty="0">
                <a:solidFill>
                  <a:schemeClr val="accent4"/>
                </a:solidFill>
                <a:latin typeface="Arial Rounded MT Bold" panose="020F0704030504030204" pitchFamily="34" charset="0"/>
              </a:rPr>
              <a:t>GYMNASTICS</a:t>
            </a:r>
            <a:endParaRPr lang="en-IN" sz="5300" b="1" dirty="0">
              <a:solidFill>
                <a:schemeClr val="accent4"/>
              </a:solidFill>
              <a:latin typeface="Arial Rounded MT Bold" panose="020F0704030504030204" pitchFamily="34" charset="0"/>
            </a:endParaRPr>
          </a:p>
          <a:p>
            <a:pPr algn="ctr"/>
            <a:endParaRPr lang="en-IN" b="1" dirty="0"/>
          </a:p>
          <a:p>
            <a:pPr algn="ctr"/>
            <a:r>
              <a:rPr lang="en-IN" b="1" dirty="0"/>
              <a:t>Olympic   gymnastics   includes   artists</a:t>
            </a:r>
            <a:endParaRPr lang="en-IN" b="1" dirty="0"/>
          </a:p>
          <a:p>
            <a:pPr algn="ctr"/>
            <a:r>
              <a:rPr lang="en-IN" b="1" dirty="0"/>
              <a:t>routines    on    apparatus,    rhythmic  </a:t>
            </a:r>
            <a:endParaRPr lang="en-IN" b="1" dirty="0"/>
          </a:p>
          <a:p>
            <a:pPr algn="ctr"/>
            <a:r>
              <a:rPr lang="en-IN" b="1" dirty="0"/>
              <a:t>performances    with    ribbons    and   hoop</a:t>
            </a:r>
            <a:endParaRPr lang="en-IN" b="1" dirty="0"/>
          </a:p>
          <a:p>
            <a:pPr algn="ctr"/>
            <a:r>
              <a:rPr lang="en-IN" b="1" dirty="0"/>
              <a:t>and    trampoline    acrobatics.</a:t>
            </a:r>
            <a:endParaRPr lang="en-I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5526" y="-3316557"/>
            <a:ext cx="4523283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300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AQUATICS</a:t>
            </a:r>
            <a:endParaRPr lang="en-IN" sz="5300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  <a:p>
            <a:pPr algn="ctr"/>
            <a:endParaRPr lang="en-IN" b="1" dirty="0"/>
          </a:p>
          <a:p>
            <a:pPr algn="ctr"/>
            <a:r>
              <a:rPr lang="en-IN" b="1" dirty="0"/>
              <a:t>Olympic   aquatics   features   swimming</a:t>
            </a:r>
            <a:endParaRPr lang="en-IN" b="1" dirty="0"/>
          </a:p>
          <a:p>
            <a:pPr algn="ctr"/>
            <a:r>
              <a:rPr lang="en-IN" b="1" dirty="0"/>
              <a:t>races,   diving   from   platforms,   artistic</a:t>
            </a:r>
            <a:endParaRPr lang="en-IN" b="1" dirty="0"/>
          </a:p>
          <a:p>
            <a:pPr algn="ctr"/>
            <a:r>
              <a:rPr lang="en-IN" b="1" dirty="0"/>
              <a:t>synchronized    swimming     and    water</a:t>
            </a:r>
            <a:endParaRPr lang="en-IN" b="1" dirty="0"/>
          </a:p>
          <a:p>
            <a:pPr algn="ctr"/>
            <a:r>
              <a:rPr lang="en-IN" b="1" dirty="0"/>
              <a:t>polo    matches.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0210" y="2273665"/>
            <a:ext cx="4875317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ATHLETICS</a:t>
            </a:r>
            <a:endParaRPr lang="en-IN" sz="5300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  <a:p>
            <a:pPr algn="ctr"/>
            <a:endParaRPr lang="en-IN" b="1" dirty="0"/>
          </a:p>
          <a:p>
            <a:pPr algn="ctr"/>
            <a:r>
              <a:rPr lang="en-IN" b="1" dirty="0"/>
              <a:t>Olympic    athletics     covers     running,</a:t>
            </a:r>
            <a:endParaRPr lang="en-IN" b="1" dirty="0"/>
          </a:p>
          <a:p>
            <a:pPr algn="ctr"/>
            <a:r>
              <a:rPr lang="en-IN" b="1" dirty="0"/>
              <a:t>jumping     and     throwing     events,     plus</a:t>
            </a:r>
            <a:endParaRPr lang="en-IN" b="1" dirty="0"/>
          </a:p>
          <a:p>
            <a:pPr algn="ctr"/>
            <a:r>
              <a:rPr lang="en-IN" b="1" dirty="0"/>
              <a:t>combined   events  like   the   decathlon   and</a:t>
            </a:r>
            <a:endParaRPr lang="en-IN" b="1" dirty="0"/>
          </a:p>
          <a:p>
            <a:pPr algn="ctr"/>
            <a:r>
              <a:rPr lang="en-IN" b="1" dirty="0"/>
              <a:t> heptathlon.   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8205699"/>
            <a:ext cx="4758809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300" b="1" dirty="0">
                <a:solidFill>
                  <a:srgbClr val="00B050"/>
                </a:solidFill>
                <a:latin typeface="Arial Rounded MT Bold" panose="020F0704030504030204" pitchFamily="34" charset="0"/>
              </a:rPr>
              <a:t>CYCLING</a:t>
            </a:r>
            <a:endParaRPr lang="en-IN" sz="5300" b="1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 algn="ctr"/>
            <a:endParaRPr lang="en-IN" b="1" dirty="0"/>
          </a:p>
          <a:p>
            <a:pPr algn="ctr"/>
            <a:r>
              <a:rPr lang="en-IN" b="1" dirty="0"/>
              <a:t>Olympic   cycling    includes   road   races,</a:t>
            </a:r>
            <a:endParaRPr lang="en-IN" b="1" dirty="0"/>
          </a:p>
          <a:p>
            <a:pPr algn="ctr"/>
            <a:r>
              <a:rPr lang="en-IN" b="1" dirty="0"/>
              <a:t>track   events   in    velodromes,   mountain</a:t>
            </a:r>
            <a:endParaRPr lang="en-IN" b="1" dirty="0"/>
          </a:p>
          <a:p>
            <a:pPr algn="ctr"/>
            <a:r>
              <a:rPr lang="en-IN" b="1" dirty="0"/>
              <a:t>biking   on   rough   terrain  and   BMX   racing</a:t>
            </a:r>
            <a:endParaRPr lang="en-IN" b="1" dirty="0"/>
          </a:p>
          <a:p>
            <a:pPr algn="ctr"/>
            <a:r>
              <a:rPr lang="en-IN" b="1" dirty="0"/>
              <a:t>on    dirt    tracks. </a:t>
            </a:r>
            <a:endParaRPr lang="en-IN" b="1" dirty="0"/>
          </a:p>
        </p:txBody>
      </p:sp>
      <p:sp>
        <p:nvSpPr>
          <p:cNvPr id="5" name="AutoShape 14" descr="Are men able to compete in artistic swimming Olympics |2024?"/>
          <p:cNvSpPr>
            <a:spLocks noChangeAspect="1" noChangeArrowheads="1"/>
          </p:cNvSpPr>
          <p:nvPr/>
        </p:nvSpPr>
        <p:spPr bwMode="auto">
          <a:xfrm>
            <a:off x="7078701" y="3093536"/>
            <a:ext cx="677114" cy="67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7" name="AutoShape 4" descr="Summer Smile"/>
          <p:cNvSpPr>
            <a:spLocks noChangeAspect="1" noChangeArrowheads="1"/>
          </p:cNvSpPr>
          <p:nvPr/>
        </p:nvSpPr>
        <p:spPr bwMode="auto">
          <a:xfrm>
            <a:off x="13694910" y="3093536"/>
            <a:ext cx="677114" cy="67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8" name="AutoShape 6" descr="2024 Summer Olympics PNG Images - CleanPNG / KissPNG"/>
          <p:cNvSpPr>
            <a:spLocks noChangeAspect="1" noChangeArrowheads="1"/>
          </p:cNvSpPr>
          <p:nvPr/>
        </p:nvSpPr>
        <p:spPr bwMode="auto">
          <a:xfrm>
            <a:off x="14033467" y="3093536"/>
            <a:ext cx="677114" cy="67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9" name="AutoShape 8" descr="Hungary to bid for 2024 Olympics Games - Budapest Business Journal"/>
          <p:cNvSpPr>
            <a:spLocks noChangeAspect="1" noChangeArrowheads="1"/>
          </p:cNvSpPr>
          <p:nvPr/>
        </p:nvSpPr>
        <p:spPr bwMode="auto">
          <a:xfrm>
            <a:off x="14372024" y="3093536"/>
            <a:ext cx="677114" cy="67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13627611" y="1024396"/>
            <a:ext cx="4826686" cy="4862741"/>
          </a:xfrm>
          <a:prstGeom prst="ellipse">
            <a:avLst/>
          </a:prstGeom>
          <a:noFill/>
          <a:ln w="323850">
            <a:solidFill>
              <a:srgbClr val="FF0B0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9639419" y="985341"/>
            <a:ext cx="4826686" cy="4862741"/>
          </a:xfrm>
          <a:prstGeom prst="ellipse">
            <a:avLst/>
          </a:prstGeom>
          <a:noFill/>
          <a:ln w="323850">
            <a:solidFill>
              <a:srgbClr val="00A2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50"/>
              </a:solidFill>
              <a:highlight>
                <a:srgbClr val="00FF00"/>
              </a:highlight>
            </a:endParaRPr>
          </a:p>
        </p:txBody>
      </p:sp>
      <p:sp>
        <p:nvSpPr>
          <p:cNvPr id="13" name="Oval 12"/>
          <p:cNvSpPr/>
          <p:nvPr/>
        </p:nvSpPr>
        <p:spPr>
          <a:xfrm>
            <a:off x="5651226" y="1009918"/>
            <a:ext cx="4826686" cy="4862741"/>
          </a:xfrm>
          <a:prstGeom prst="ellipse">
            <a:avLst/>
          </a:prstGeom>
          <a:noFill/>
          <a:ln w="32385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-8082761" y="1024396"/>
            <a:ext cx="4826686" cy="4862741"/>
          </a:xfrm>
          <a:prstGeom prst="ellipse">
            <a:avLst/>
          </a:prstGeom>
          <a:noFill/>
          <a:ln w="323850">
            <a:solidFill>
              <a:srgbClr val="FF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-8129802" y="997629"/>
            <a:ext cx="4826686" cy="4862741"/>
          </a:xfrm>
          <a:prstGeom prst="ellipse">
            <a:avLst/>
          </a:prstGeom>
          <a:noFill/>
          <a:ln w="323850">
            <a:solidFill>
              <a:srgbClr val="4AB4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100401" y="953612"/>
            <a:ext cx="5303081" cy="5065047"/>
          </a:xfrm>
          <a:prstGeom prst="ellipse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-666044" y="209509"/>
            <a:ext cx="6897511" cy="6552536"/>
          </a:xfrm>
          <a:prstGeom prst="ellipse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-1492878" y="-609600"/>
            <a:ext cx="8571580" cy="8165294"/>
          </a:xfrm>
          <a:prstGeom prst="ellipse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7292622" y="209509"/>
            <a:ext cx="469618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b="1" dirty="0"/>
              <a:t>THE   OLYMPIC   GAMES</a:t>
            </a:r>
            <a:endParaRPr lang="en-IN" sz="2300" b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758560" y="-13094192"/>
            <a:ext cx="4716441" cy="19260489"/>
            <a:chOff x="5445475" y="816075"/>
            <a:chExt cx="5312685" cy="19683172"/>
          </a:xfrm>
        </p:grpSpPr>
        <p:pic>
          <p:nvPicPr>
            <p:cNvPr id="1026" name="Picture 2" descr="Simone Biles makes Olympic return with podium training at Paris 2024 - BBC  Sport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5476" y="816075"/>
              <a:ext cx="5216434" cy="4682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A beginner's guide to Olympic artistic swimming | 2024olympics |  postregister.com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44"/>
            <a:stretch>
              <a:fillRect/>
            </a:stretch>
          </p:blipFill>
          <p:spPr bwMode="auto">
            <a:xfrm>
              <a:off x="5445476" y="5474784"/>
              <a:ext cx="5239815" cy="4228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WATCH: Noah Lyles wins Olympic 100m gold by 0.005 seconds at Paris 2024  Olympics in closest finish in modern history | Sports News - News9liv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5476" y="9489418"/>
              <a:ext cx="5312684" cy="519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Paris, France, 5 August, 2024. Team Italy during the Cycling Track Men's  Team Pursuit Qualifying heats at the Paris 2024 Olympic Games at the  National Velodrome on August 05, 2024 in Paris,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5475" y="15228460"/>
              <a:ext cx="5312683" cy="5270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Freeform: Shape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081632 w 12192000"/>
              <a:gd name="connsiteY0" fmla="*/ 1148400 h 6858000"/>
              <a:gd name="connsiteX1" fmla="*/ 5801032 w 12192000"/>
              <a:gd name="connsiteY1" fmla="*/ 3429000 h 6858000"/>
              <a:gd name="connsiteX2" fmla="*/ 8081632 w 12192000"/>
              <a:gd name="connsiteY2" fmla="*/ 5709600 h 6858000"/>
              <a:gd name="connsiteX3" fmla="*/ 10362232 w 12192000"/>
              <a:gd name="connsiteY3" fmla="*/ 3429000 h 6858000"/>
              <a:gd name="connsiteX4" fmla="*/ 8081632 w 12192000"/>
              <a:gd name="connsiteY4" fmla="*/ 1148400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081632" y="1148400"/>
                </a:moveTo>
                <a:cubicBezTo>
                  <a:pt x="6822091" y="1148400"/>
                  <a:pt x="5801032" y="2169459"/>
                  <a:pt x="5801032" y="3429000"/>
                </a:cubicBezTo>
                <a:cubicBezTo>
                  <a:pt x="5801032" y="4688541"/>
                  <a:pt x="6822091" y="5709600"/>
                  <a:pt x="8081632" y="5709600"/>
                </a:cubicBezTo>
                <a:cubicBezTo>
                  <a:pt x="9341173" y="5709600"/>
                  <a:pt x="10362232" y="4688541"/>
                  <a:pt x="10362232" y="3429000"/>
                </a:cubicBezTo>
                <a:cubicBezTo>
                  <a:pt x="10362232" y="2169459"/>
                  <a:pt x="9341173" y="1148400"/>
                  <a:pt x="8081632" y="114840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2" name="AutoShape 14" descr="Are men able to compete in artistic swimming Olympics |2024?"/>
          <p:cNvSpPr>
            <a:spLocks noChangeAspect="1" noChangeArrowheads="1"/>
          </p:cNvSpPr>
          <p:nvPr/>
        </p:nvSpPr>
        <p:spPr bwMode="auto">
          <a:xfrm>
            <a:off x="2954594" y="503657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0" y="-12719553"/>
            <a:ext cx="4758809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300" b="1" dirty="0">
                <a:solidFill>
                  <a:schemeClr val="accent4"/>
                </a:solidFill>
                <a:latin typeface="Arial Rounded MT Bold" panose="020F0704030504030204" pitchFamily="34" charset="0"/>
              </a:rPr>
              <a:t>GYMNASTICS</a:t>
            </a:r>
            <a:endParaRPr lang="en-IN" sz="5300" b="1" dirty="0">
              <a:solidFill>
                <a:schemeClr val="accent4"/>
              </a:solidFill>
              <a:latin typeface="Arial Rounded MT Bold" panose="020F0704030504030204" pitchFamily="34" charset="0"/>
            </a:endParaRPr>
          </a:p>
          <a:p>
            <a:pPr algn="ctr"/>
            <a:endParaRPr lang="en-IN" b="1" dirty="0"/>
          </a:p>
          <a:p>
            <a:pPr algn="ctr"/>
            <a:r>
              <a:rPr lang="en-IN" b="1" dirty="0"/>
              <a:t>Olympic   gymnastics   includes   artists</a:t>
            </a:r>
            <a:endParaRPr lang="en-IN" b="1" dirty="0"/>
          </a:p>
          <a:p>
            <a:pPr algn="ctr"/>
            <a:r>
              <a:rPr lang="en-IN" b="1" dirty="0"/>
              <a:t>routines    on    apparatus,    rhythmic  </a:t>
            </a:r>
            <a:endParaRPr lang="en-IN" b="1" dirty="0"/>
          </a:p>
          <a:p>
            <a:pPr algn="ctr"/>
            <a:r>
              <a:rPr lang="en-IN" b="1" dirty="0"/>
              <a:t>performances    with    ribbons    and   hoop</a:t>
            </a:r>
            <a:endParaRPr lang="en-IN" b="1" dirty="0"/>
          </a:p>
          <a:p>
            <a:pPr algn="ctr"/>
            <a:r>
              <a:rPr lang="en-IN" b="1" dirty="0"/>
              <a:t>and    trampoline    acrobatics.</a:t>
            </a:r>
            <a:endParaRPr lang="en-I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5526" y="-7008021"/>
            <a:ext cx="4523283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300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AQUATICS</a:t>
            </a:r>
            <a:endParaRPr lang="en-IN" sz="5300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  <a:p>
            <a:pPr algn="ctr"/>
            <a:endParaRPr lang="en-IN" b="1" dirty="0"/>
          </a:p>
          <a:p>
            <a:pPr algn="ctr"/>
            <a:r>
              <a:rPr lang="en-IN" b="1" dirty="0"/>
              <a:t>Olympic   aquatics   features   swimming</a:t>
            </a:r>
            <a:endParaRPr lang="en-IN" b="1" dirty="0"/>
          </a:p>
          <a:p>
            <a:pPr algn="ctr"/>
            <a:r>
              <a:rPr lang="en-IN" b="1" dirty="0"/>
              <a:t>races,   diving   from   platforms,   artistic</a:t>
            </a:r>
            <a:endParaRPr lang="en-IN" b="1" dirty="0"/>
          </a:p>
          <a:p>
            <a:pPr algn="ctr"/>
            <a:r>
              <a:rPr lang="en-IN" b="1" dirty="0"/>
              <a:t>synchronized    swimming     and    water</a:t>
            </a:r>
            <a:endParaRPr lang="en-IN" b="1" dirty="0"/>
          </a:p>
          <a:p>
            <a:pPr algn="ctr"/>
            <a:r>
              <a:rPr lang="en-IN" b="1" dirty="0"/>
              <a:t>polo    matches.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314" y="-3261127"/>
            <a:ext cx="4875317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ATHLETICS</a:t>
            </a:r>
            <a:endParaRPr lang="en-IN" sz="5300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  <a:p>
            <a:pPr algn="ctr"/>
            <a:endParaRPr lang="en-IN" b="1" dirty="0"/>
          </a:p>
          <a:p>
            <a:pPr algn="ctr"/>
            <a:r>
              <a:rPr lang="en-IN" b="1" dirty="0"/>
              <a:t>Olympic    athletics     covers     running,</a:t>
            </a:r>
            <a:endParaRPr lang="en-IN" b="1" dirty="0"/>
          </a:p>
          <a:p>
            <a:pPr algn="ctr"/>
            <a:r>
              <a:rPr lang="en-IN" b="1" dirty="0"/>
              <a:t>jumping     and     throwing     events,     plus</a:t>
            </a:r>
            <a:endParaRPr lang="en-IN" b="1" dirty="0"/>
          </a:p>
          <a:p>
            <a:pPr algn="ctr"/>
            <a:r>
              <a:rPr lang="en-IN" b="1" dirty="0"/>
              <a:t>combined   events  like   the   decathlon   and</a:t>
            </a:r>
            <a:endParaRPr lang="en-IN" b="1" dirty="0"/>
          </a:p>
          <a:p>
            <a:pPr algn="ctr"/>
            <a:r>
              <a:rPr lang="en-IN" b="1" dirty="0"/>
              <a:t> heptathlon.   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72536" y="2371587"/>
            <a:ext cx="4758809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300" b="1" dirty="0">
                <a:solidFill>
                  <a:srgbClr val="00B050"/>
                </a:solidFill>
                <a:latin typeface="Arial Rounded MT Bold" panose="020F0704030504030204" pitchFamily="34" charset="0"/>
              </a:rPr>
              <a:t>CYCLING</a:t>
            </a:r>
            <a:endParaRPr lang="en-IN" sz="5300" b="1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 algn="ctr"/>
            <a:endParaRPr lang="en-IN" b="1" dirty="0"/>
          </a:p>
          <a:p>
            <a:pPr algn="ctr"/>
            <a:r>
              <a:rPr lang="en-IN" b="1" dirty="0"/>
              <a:t>Olympic   cycling    includes   road   races,</a:t>
            </a:r>
            <a:endParaRPr lang="en-IN" b="1" dirty="0"/>
          </a:p>
          <a:p>
            <a:pPr algn="ctr"/>
            <a:r>
              <a:rPr lang="en-IN" b="1" dirty="0"/>
              <a:t>track   events   in    velodromes,   mountain</a:t>
            </a:r>
            <a:endParaRPr lang="en-IN" b="1" dirty="0"/>
          </a:p>
          <a:p>
            <a:pPr algn="ctr"/>
            <a:r>
              <a:rPr lang="en-IN" b="1" dirty="0"/>
              <a:t>biking   on   rough   terrain  and   BMX   racing</a:t>
            </a:r>
            <a:endParaRPr lang="en-IN" b="1" dirty="0"/>
          </a:p>
          <a:p>
            <a:pPr algn="ctr"/>
            <a:r>
              <a:rPr lang="en-IN" b="1" dirty="0"/>
              <a:t>on    dirt    tracks. </a:t>
            </a:r>
            <a:endParaRPr lang="en-IN" b="1" dirty="0"/>
          </a:p>
        </p:txBody>
      </p:sp>
      <p:sp>
        <p:nvSpPr>
          <p:cNvPr id="5" name="AutoShape 14" descr="Are men able to compete in artistic swimming Olympics |2024?"/>
          <p:cNvSpPr>
            <a:spLocks noChangeAspect="1" noChangeArrowheads="1"/>
          </p:cNvSpPr>
          <p:nvPr/>
        </p:nvSpPr>
        <p:spPr bwMode="auto">
          <a:xfrm>
            <a:off x="7078701" y="3093536"/>
            <a:ext cx="677114" cy="67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7" name="AutoShape 4" descr="Summer Smile"/>
          <p:cNvSpPr>
            <a:spLocks noChangeAspect="1" noChangeArrowheads="1"/>
          </p:cNvSpPr>
          <p:nvPr/>
        </p:nvSpPr>
        <p:spPr bwMode="auto">
          <a:xfrm>
            <a:off x="13694910" y="3093536"/>
            <a:ext cx="677114" cy="67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8" name="AutoShape 6" descr="2024 Summer Olympics PNG Images - CleanPNG / KissPNG"/>
          <p:cNvSpPr>
            <a:spLocks noChangeAspect="1" noChangeArrowheads="1"/>
          </p:cNvSpPr>
          <p:nvPr/>
        </p:nvSpPr>
        <p:spPr bwMode="auto">
          <a:xfrm>
            <a:off x="14033467" y="3093536"/>
            <a:ext cx="677114" cy="67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9" name="AutoShape 8" descr="Hungary to bid for 2024 Olympics Games - Budapest Business Journal"/>
          <p:cNvSpPr>
            <a:spLocks noChangeAspect="1" noChangeArrowheads="1"/>
          </p:cNvSpPr>
          <p:nvPr/>
        </p:nvSpPr>
        <p:spPr bwMode="auto">
          <a:xfrm>
            <a:off x="14372024" y="3093536"/>
            <a:ext cx="677114" cy="67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9643444" y="1024396"/>
            <a:ext cx="4826686" cy="4862741"/>
          </a:xfrm>
          <a:prstGeom prst="ellipse">
            <a:avLst/>
          </a:prstGeom>
          <a:noFill/>
          <a:ln w="323850">
            <a:solidFill>
              <a:srgbClr val="FF0B0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5655252" y="985341"/>
            <a:ext cx="4826686" cy="4862741"/>
          </a:xfrm>
          <a:prstGeom prst="ellipse">
            <a:avLst/>
          </a:prstGeom>
          <a:noFill/>
          <a:ln w="323850">
            <a:solidFill>
              <a:srgbClr val="00A2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50"/>
              </a:solidFill>
              <a:highlight>
                <a:srgbClr val="00FF00"/>
              </a:highlight>
            </a:endParaRPr>
          </a:p>
        </p:txBody>
      </p:sp>
      <p:sp>
        <p:nvSpPr>
          <p:cNvPr id="13" name="Oval 12"/>
          <p:cNvSpPr/>
          <p:nvPr/>
        </p:nvSpPr>
        <p:spPr>
          <a:xfrm>
            <a:off x="-8130074" y="1009918"/>
            <a:ext cx="4826686" cy="4862741"/>
          </a:xfrm>
          <a:prstGeom prst="ellipse">
            <a:avLst/>
          </a:prstGeom>
          <a:noFill/>
          <a:ln w="32385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-8082761" y="1024396"/>
            <a:ext cx="4826686" cy="4862741"/>
          </a:xfrm>
          <a:prstGeom prst="ellipse">
            <a:avLst/>
          </a:prstGeom>
          <a:noFill/>
          <a:ln w="323850">
            <a:solidFill>
              <a:srgbClr val="FF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-8129802" y="997629"/>
            <a:ext cx="4826686" cy="4862741"/>
          </a:xfrm>
          <a:prstGeom prst="ellipse">
            <a:avLst/>
          </a:prstGeom>
          <a:noFill/>
          <a:ln w="323850">
            <a:solidFill>
              <a:srgbClr val="4AB4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100401" y="953612"/>
            <a:ext cx="5303081" cy="5065047"/>
          </a:xfrm>
          <a:prstGeom prst="ellipse">
            <a:avLst/>
          </a:prstGeom>
          <a:noFill/>
          <a:ln w="76200">
            <a:solidFill>
              <a:srgbClr val="00A2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-666044" y="209509"/>
            <a:ext cx="6897511" cy="6552536"/>
          </a:xfrm>
          <a:prstGeom prst="ellipse">
            <a:avLst/>
          </a:prstGeom>
          <a:noFill/>
          <a:ln w="76200">
            <a:solidFill>
              <a:srgbClr val="00A2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-1492878" y="-609600"/>
            <a:ext cx="8571580" cy="8165294"/>
          </a:xfrm>
          <a:prstGeom prst="ellipse">
            <a:avLst/>
          </a:prstGeom>
          <a:noFill/>
          <a:ln w="76200">
            <a:solidFill>
              <a:srgbClr val="00A2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7292622" y="209509"/>
            <a:ext cx="469618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b="1" dirty="0"/>
              <a:t>THE   OLYMPIC   GAMES</a:t>
            </a:r>
            <a:endParaRPr lang="en-IN" sz="2300" b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2696</Words>
  <Application>WPS Presentation</Application>
  <PresentationFormat>Widescreen</PresentationFormat>
  <Paragraphs>120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Arial Rounded MT Bold</vt:lpstr>
      <vt:lpstr>Microsoft YaHei</vt:lpstr>
      <vt:lpstr>Arial Unicode MS</vt:lpstr>
      <vt:lpstr>Aptos Display</vt:lpstr>
      <vt:lpstr>Segoe Print</vt:lpstr>
      <vt:lpstr>Aptos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 Gupta</dc:creator>
  <cp:lastModifiedBy>seaem</cp:lastModifiedBy>
  <cp:revision>5</cp:revision>
  <dcterms:created xsi:type="dcterms:W3CDTF">2024-08-12T19:51:00Z</dcterms:created>
  <dcterms:modified xsi:type="dcterms:W3CDTF">2024-08-13T13:41:23Z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4A76C81CD56C43B3A48E650C76696B6B_12</vt:lpwstr>
  </property>
  <property fmtid="{D5CDD505-2E9C-101B-9397-08002B2CF9AE}" pid="3" name="KSOProductBuildVer">
    <vt:lpwstr>1033-12.2.0.17153</vt:lpwstr>
  </property>
</Properties>
</file>