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6" r:id="rId4"/>
    <p:sldId id="259" r:id="rId5"/>
    <p:sldId id="282" r:id="rId6"/>
    <p:sldId id="258" r:id="rId7"/>
    <p:sldId id="261" r:id="rId8"/>
    <p:sldId id="278" r:id="rId9"/>
    <p:sldId id="284" r:id="rId10"/>
    <p:sldId id="263" r:id="rId11"/>
    <p:sldId id="265" r:id="rId12"/>
    <p:sldId id="279" r:id="rId13"/>
    <p:sldId id="268" r:id="rId14"/>
    <p:sldId id="283" r:id="rId15"/>
    <p:sldId id="285" r:id="rId16"/>
    <p:sldId id="266" r:id="rId17"/>
    <p:sldId id="267" r:id="rId18"/>
    <p:sldId id="273" r:id="rId19"/>
    <p:sldId id="271" r:id="rId20"/>
    <p:sldId id="277" r:id="rId21"/>
    <p:sldId id="281" r:id="rId22"/>
    <p:sldId id="275" r:id="rId23"/>
  </p:sldIdLst>
  <p:sldSz cx="9144000" cy="5143500" type="screen16x9"/>
  <p:notesSz cx="6858000" cy="9144000"/>
  <p:embeddedFontLst>
    <p:embeddedFont>
      <p:font typeface="Agency FB" panose="020B0503020202020204" pitchFamily="34" charset="0"/>
      <p:regular r:id="rId25"/>
      <p:bold r:id="rId26"/>
    </p:embeddedFont>
    <p:embeddedFont>
      <p:font typeface="Constantia" panose="02030602050306030303" pitchFamily="18" charset="0"/>
      <p:regular r:id="rId27"/>
      <p:bold r:id="rId28"/>
      <p:italic r:id="rId29"/>
      <p:boldItalic r:id="rId30"/>
    </p:embeddedFont>
    <p:embeddedFont>
      <p:font typeface="EB Garamond" panose="00000500000000000000" pitchFamily="2"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2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8D9B3B-4F9D-46F0-9602-CC9E240EF969}" type="doc">
      <dgm:prSet loTypeId="urn:microsoft.com/office/officeart/2005/8/layout/hProcess11" loCatId="process" qsTypeId="urn:microsoft.com/office/officeart/2005/8/quickstyle/simple1" qsCatId="simple" csTypeId="urn:microsoft.com/office/officeart/2005/8/colors/colorful2" csCatId="colorful" phldr="1"/>
      <dgm:spPr/>
      <dgm:t>
        <a:bodyPr/>
        <a:lstStyle/>
        <a:p>
          <a:endParaRPr lang="en-IN"/>
        </a:p>
      </dgm:t>
    </dgm:pt>
    <dgm:pt modelId="{12300F0E-AEA8-43E0-B042-ADCB3FFE37E1}">
      <dgm:prSet custT="1"/>
      <dgm:spPr/>
      <dgm:t>
        <a:bodyPr/>
        <a:lstStyle/>
        <a:p>
          <a:r>
            <a:rPr lang="en-IN" sz="1050" b="1" i="0" u="sng" dirty="0">
              <a:solidFill>
                <a:schemeClr val="bg1"/>
              </a:solidFill>
            </a:rPr>
            <a:t>Data processing- 1 :</a:t>
          </a:r>
        </a:p>
        <a:p>
          <a:r>
            <a:rPr lang="en-IN" sz="1050" b="0" i="0" dirty="0">
              <a:solidFill>
                <a:schemeClr val="accent5">
                  <a:lumMod val="75000"/>
                </a:schemeClr>
              </a:solidFill>
            </a:rPr>
            <a:t>In this first part we’ve removed unnecessary features, renaming columns. Since there are large number of columns with null values</a:t>
          </a:r>
          <a:endParaRPr lang="en-IN" sz="1050" dirty="0">
            <a:solidFill>
              <a:schemeClr val="accent5">
                <a:lumMod val="75000"/>
              </a:schemeClr>
            </a:solidFill>
          </a:endParaRPr>
        </a:p>
      </dgm:t>
    </dgm:pt>
    <dgm:pt modelId="{A84FC436-482B-4550-BF45-08E8CF174D43}" type="parTrans" cxnId="{14E0895B-8702-49B5-881A-32620AD75AF2}">
      <dgm:prSet/>
      <dgm:spPr/>
      <dgm:t>
        <a:bodyPr/>
        <a:lstStyle/>
        <a:p>
          <a:endParaRPr lang="en-IN"/>
        </a:p>
      </dgm:t>
    </dgm:pt>
    <dgm:pt modelId="{72717925-72AC-40EE-A910-7800E268CF79}" type="sibTrans" cxnId="{14E0895B-8702-49B5-881A-32620AD75AF2}">
      <dgm:prSet/>
      <dgm:spPr/>
      <dgm:t>
        <a:bodyPr/>
        <a:lstStyle/>
        <a:p>
          <a:endParaRPr lang="en-IN"/>
        </a:p>
      </dgm:t>
    </dgm:pt>
    <dgm:pt modelId="{DB28B632-98C3-4B0F-A3BD-5CE6501422FA}">
      <dgm:prSet custT="1"/>
      <dgm:spPr/>
      <dgm:t>
        <a:bodyPr/>
        <a:lstStyle/>
        <a:p>
          <a:r>
            <a:rPr lang="en-IN" sz="1050" b="1" i="0" u="sng" dirty="0">
              <a:solidFill>
                <a:schemeClr val="bg1"/>
              </a:solidFill>
            </a:rPr>
            <a:t>EDA : </a:t>
          </a:r>
        </a:p>
        <a:p>
          <a:r>
            <a:rPr lang="en-IN" sz="1050" b="0" i="0" dirty="0">
              <a:solidFill>
                <a:srgbClr val="002060"/>
              </a:solidFill>
            </a:rPr>
            <a:t>In this part, we will handle missing values and see the distribution of data. We also compare independent variable.</a:t>
          </a:r>
          <a:endParaRPr lang="en-IN" sz="1050" dirty="0">
            <a:solidFill>
              <a:srgbClr val="002060"/>
            </a:solidFill>
          </a:endParaRPr>
        </a:p>
      </dgm:t>
    </dgm:pt>
    <dgm:pt modelId="{14BFA8BE-824F-4000-ACD3-7A49B2A1A6C7}" type="parTrans" cxnId="{AEF59C3F-67DB-4189-9E4C-2A750236CC64}">
      <dgm:prSet/>
      <dgm:spPr/>
      <dgm:t>
        <a:bodyPr/>
        <a:lstStyle/>
        <a:p>
          <a:endParaRPr lang="en-IN"/>
        </a:p>
      </dgm:t>
    </dgm:pt>
    <dgm:pt modelId="{116771A1-A9BC-4EE4-8284-E50FF2F77524}" type="sibTrans" cxnId="{AEF59C3F-67DB-4189-9E4C-2A750236CC64}">
      <dgm:prSet/>
      <dgm:spPr/>
      <dgm:t>
        <a:bodyPr/>
        <a:lstStyle/>
        <a:p>
          <a:endParaRPr lang="en-IN"/>
        </a:p>
      </dgm:t>
    </dgm:pt>
    <dgm:pt modelId="{56929C10-056D-4C01-8C0B-8D55F7AC5EC0}">
      <dgm:prSet custT="1"/>
      <dgm:spPr/>
      <dgm:t>
        <a:bodyPr/>
        <a:lstStyle/>
        <a:p>
          <a:r>
            <a:rPr lang="en-IN" sz="1050" b="1" i="0" u="sng" dirty="0">
              <a:solidFill>
                <a:schemeClr val="bg1"/>
              </a:solidFill>
            </a:rPr>
            <a:t>Popularity based approach:  </a:t>
          </a:r>
        </a:p>
        <a:p>
          <a:r>
            <a:rPr lang="en-IN" sz="1050" b="0" i="0" dirty="0">
              <a:solidFill>
                <a:schemeClr val="accent1">
                  <a:lumMod val="50000"/>
                </a:schemeClr>
              </a:solidFill>
            </a:rPr>
            <a:t>In this part we will try to capture all the important, interesting features in a data set with respect to an outcome variable.</a:t>
          </a:r>
          <a:endParaRPr lang="en-IN" sz="1050" dirty="0">
            <a:solidFill>
              <a:schemeClr val="accent1">
                <a:lumMod val="50000"/>
              </a:schemeClr>
            </a:solidFill>
          </a:endParaRPr>
        </a:p>
      </dgm:t>
    </dgm:pt>
    <dgm:pt modelId="{7C73EB94-AF0B-4696-90CA-5A28720CFCEE}" type="parTrans" cxnId="{005E6B44-1765-4FDF-8CE1-8A20A50EB75D}">
      <dgm:prSet/>
      <dgm:spPr/>
      <dgm:t>
        <a:bodyPr/>
        <a:lstStyle/>
        <a:p>
          <a:endParaRPr lang="en-IN"/>
        </a:p>
      </dgm:t>
    </dgm:pt>
    <dgm:pt modelId="{C76FC823-AB1D-4CF1-830B-A1C0CBA94263}" type="sibTrans" cxnId="{005E6B44-1765-4FDF-8CE1-8A20A50EB75D}">
      <dgm:prSet/>
      <dgm:spPr/>
      <dgm:t>
        <a:bodyPr/>
        <a:lstStyle/>
        <a:p>
          <a:endParaRPr lang="en-IN"/>
        </a:p>
      </dgm:t>
    </dgm:pt>
    <dgm:pt modelId="{6E2AB552-2A80-4DC8-A41A-041456E49B23}">
      <dgm:prSet custT="1"/>
      <dgm:spPr/>
      <dgm:t>
        <a:bodyPr/>
        <a:lstStyle/>
        <a:p>
          <a:r>
            <a:rPr lang="en-IN" sz="1050" b="1" i="0" u="sng" dirty="0">
              <a:solidFill>
                <a:schemeClr val="bg1"/>
              </a:solidFill>
            </a:rPr>
            <a:t>Collaborative based approach:  </a:t>
          </a:r>
        </a:p>
        <a:p>
          <a:r>
            <a:rPr lang="en-IN" sz="1050" b="0" i="0" dirty="0">
              <a:solidFill>
                <a:schemeClr val="accent6">
                  <a:lumMod val="50000"/>
                </a:schemeClr>
              </a:solidFill>
            </a:rPr>
            <a:t>In this part we will try to capture small glance on collaborative approach and explain about there types.</a:t>
          </a:r>
          <a:endParaRPr lang="en-IN" sz="1050" dirty="0">
            <a:solidFill>
              <a:schemeClr val="accent6">
                <a:lumMod val="50000"/>
              </a:schemeClr>
            </a:solidFill>
          </a:endParaRPr>
        </a:p>
      </dgm:t>
    </dgm:pt>
    <dgm:pt modelId="{E5DD39B8-965B-46AD-83C2-96B9E3B1A434}" type="parTrans" cxnId="{BFC34BD5-FF16-442E-902B-90EB2404A1C6}">
      <dgm:prSet/>
      <dgm:spPr/>
      <dgm:t>
        <a:bodyPr/>
        <a:lstStyle/>
        <a:p>
          <a:endParaRPr lang="en-IN"/>
        </a:p>
      </dgm:t>
    </dgm:pt>
    <dgm:pt modelId="{2F2B415B-5173-47A6-B489-420B1F8BB32E}" type="sibTrans" cxnId="{BFC34BD5-FF16-442E-902B-90EB2404A1C6}">
      <dgm:prSet/>
      <dgm:spPr/>
      <dgm:t>
        <a:bodyPr/>
        <a:lstStyle/>
        <a:p>
          <a:endParaRPr lang="en-IN"/>
        </a:p>
      </dgm:t>
    </dgm:pt>
    <dgm:pt modelId="{8AA572EC-60DC-4821-A714-18C0E35C9584}">
      <dgm:prSet custT="1"/>
      <dgm:spPr/>
      <dgm:t>
        <a:bodyPr/>
        <a:lstStyle/>
        <a:p>
          <a:r>
            <a:rPr lang="en-IN" sz="1050" b="1" i="0" u="sng" dirty="0">
              <a:solidFill>
                <a:schemeClr val="bg1"/>
              </a:solidFill>
            </a:rPr>
            <a:t>Conclusion:  </a:t>
          </a:r>
        </a:p>
        <a:p>
          <a:r>
            <a:rPr lang="en-IN" sz="1050" b="0" i="0" dirty="0">
              <a:solidFill>
                <a:schemeClr val="accent4"/>
              </a:solidFill>
            </a:rPr>
            <a:t>In this part we will give a conclusion whether these two algorithms are giving good results or not.</a:t>
          </a:r>
          <a:endParaRPr lang="en-IN" sz="1050" dirty="0">
            <a:solidFill>
              <a:schemeClr val="accent4"/>
            </a:solidFill>
          </a:endParaRPr>
        </a:p>
      </dgm:t>
    </dgm:pt>
    <dgm:pt modelId="{CA07E74B-1B1D-4216-9390-B077C7276ED5}" type="parTrans" cxnId="{9624ACC1-28DC-4CC6-B5BC-38E2228677EE}">
      <dgm:prSet/>
      <dgm:spPr/>
      <dgm:t>
        <a:bodyPr/>
        <a:lstStyle/>
        <a:p>
          <a:endParaRPr lang="en-IN"/>
        </a:p>
      </dgm:t>
    </dgm:pt>
    <dgm:pt modelId="{16407154-D3CB-4355-8EFB-AC0EF2A694E5}" type="sibTrans" cxnId="{9624ACC1-28DC-4CC6-B5BC-38E2228677EE}">
      <dgm:prSet/>
      <dgm:spPr/>
      <dgm:t>
        <a:bodyPr/>
        <a:lstStyle/>
        <a:p>
          <a:endParaRPr lang="en-IN"/>
        </a:p>
      </dgm:t>
    </dgm:pt>
    <dgm:pt modelId="{FDB907EA-D083-4EF1-8587-B42C38F5E5ED}" type="pres">
      <dgm:prSet presAssocID="{498D9B3B-4F9D-46F0-9602-CC9E240EF969}" presName="Name0" presStyleCnt="0">
        <dgm:presLayoutVars>
          <dgm:dir/>
          <dgm:resizeHandles val="exact"/>
        </dgm:presLayoutVars>
      </dgm:prSet>
      <dgm:spPr/>
    </dgm:pt>
    <dgm:pt modelId="{42E30541-5D92-4A85-9AA8-4B41C94242CC}" type="pres">
      <dgm:prSet presAssocID="{498D9B3B-4F9D-46F0-9602-CC9E240EF969}" presName="arrow" presStyleLbl="bgShp" presStyleIdx="0" presStyleCnt="1"/>
      <dgm:spPr/>
    </dgm:pt>
    <dgm:pt modelId="{8F15AA0D-EE9A-4F12-A296-505A850A38FA}" type="pres">
      <dgm:prSet presAssocID="{498D9B3B-4F9D-46F0-9602-CC9E240EF969}" presName="points" presStyleCnt="0"/>
      <dgm:spPr/>
    </dgm:pt>
    <dgm:pt modelId="{B1F28DBC-8211-4E8D-A3FE-37DF9F6C932B}" type="pres">
      <dgm:prSet presAssocID="{12300F0E-AEA8-43E0-B042-ADCB3FFE37E1}" presName="compositeA" presStyleCnt="0"/>
      <dgm:spPr/>
    </dgm:pt>
    <dgm:pt modelId="{88E5D895-A394-4C87-90B0-26A883FE8BBF}" type="pres">
      <dgm:prSet presAssocID="{12300F0E-AEA8-43E0-B042-ADCB3FFE37E1}" presName="textA" presStyleLbl="revTx" presStyleIdx="0" presStyleCnt="5">
        <dgm:presLayoutVars>
          <dgm:bulletEnabled val="1"/>
        </dgm:presLayoutVars>
      </dgm:prSet>
      <dgm:spPr/>
    </dgm:pt>
    <dgm:pt modelId="{EEF30382-3B02-4596-9E8F-443EC07A51B7}" type="pres">
      <dgm:prSet presAssocID="{12300F0E-AEA8-43E0-B042-ADCB3FFE37E1}" presName="circleA" presStyleLbl="node1" presStyleIdx="0" presStyleCnt="5"/>
      <dgm:spPr/>
    </dgm:pt>
    <dgm:pt modelId="{DC987034-E017-4E16-AF0D-0B5199BB9719}" type="pres">
      <dgm:prSet presAssocID="{12300F0E-AEA8-43E0-B042-ADCB3FFE37E1}" presName="spaceA" presStyleCnt="0"/>
      <dgm:spPr/>
    </dgm:pt>
    <dgm:pt modelId="{37C488A7-C845-436D-99EC-2EE22883A408}" type="pres">
      <dgm:prSet presAssocID="{72717925-72AC-40EE-A910-7800E268CF79}" presName="space" presStyleCnt="0"/>
      <dgm:spPr/>
    </dgm:pt>
    <dgm:pt modelId="{FB3121AA-EC95-4D69-AE1D-82F77DD527FC}" type="pres">
      <dgm:prSet presAssocID="{DB28B632-98C3-4B0F-A3BD-5CE6501422FA}" presName="compositeB" presStyleCnt="0"/>
      <dgm:spPr/>
    </dgm:pt>
    <dgm:pt modelId="{6617B4BE-05A1-42B8-9998-2DBE7101441A}" type="pres">
      <dgm:prSet presAssocID="{DB28B632-98C3-4B0F-A3BD-5CE6501422FA}" presName="textB" presStyleLbl="revTx" presStyleIdx="1" presStyleCnt="5">
        <dgm:presLayoutVars>
          <dgm:bulletEnabled val="1"/>
        </dgm:presLayoutVars>
      </dgm:prSet>
      <dgm:spPr/>
    </dgm:pt>
    <dgm:pt modelId="{1F926877-5C9C-4296-8DB8-4F6C24379981}" type="pres">
      <dgm:prSet presAssocID="{DB28B632-98C3-4B0F-A3BD-5CE6501422FA}" presName="circleB" presStyleLbl="node1" presStyleIdx="1" presStyleCnt="5"/>
      <dgm:spPr/>
    </dgm:pt>
    <dgm:pt modelId="{E1F0C51E-E6E6-468D-9D57-EF773A0BA234}" type="pres">
      <dgm:prSet presAssocID="{DB28B632-98C3-4B0F-A3BD-5CE6501422FA}" presName="spaceB" presStyleCnt="0"/>
      <dgm:spPr/>
    </dgm:pt>
    <dgm:pt modelId="{841C200B-FCA8-43AC-9CF5-99B694547557}" type="pres">
      <dgm:prSet presAssocID="{116771A1-A9BC-4EE4-8284-E50FF2F77524}" presName="space" presStyleCnt="0"/>
      <dgm:spPr/>
    </dgm:pt>
    <dgm:pt modelId="{E350D94A-DA09-4593-A612-29CB0F19A765}" type="pres">
      <dgm:prSet presAssocID="{56929C10-056D-4C01-8C0B-8D55F7AC5EC0}" presName="compositeA" presStyleCnt="0"/>
      <dgm:spPr/>
    </dgm:pt>
    <dgm:pt modelId="{245528F1-14CA-46D1-9142-89046EC9CD31}" type="pres">
      <dgm:prSet presAssocID="{56929C10-056D-4C01-8C0B-8D55F7AC5EC0}" presName="textA" presStyleLbl="revTx" presStyleIdx="2" presStyleCnt="5">
        <dgm:presLayoutVars>
          <dgm:bulletEnabled val="1"/>
        </dgm:presLayoutVars>
      </dgm:prSet>
      <dgm:spPr/>
    </dgm:pt>
    <dgm:pt modelId="{810A5F5A-9E05-4913-9F83-15DE2B8F5501}" type="pres">
      <dgm:prSet presAssocID="{56929C10-056D-4C01-8C0B-8D55F7AC5EC0}" presName="circleA" presStyleLbl="node1" presStyleIdx="2" presStyleCnt="5"/>
      <dgm:spPr/>
    </dgm:pt>
    <dgm:pt modelId="{456C8A61-2D1A-4AEC-8DD1-521BFB23D8F0}" type="pres">
      <dgm:prSet presAssocID="{56929C10-056D-4C01-8C0B-8D55F7AC5EC0}" presName="spaceA" presStyleCnt="0"/>
      <dgm:spPr/>
    </dgm:pt>
    <dgm:pt modelId="{A60D3143-B7A2-4D52-A9B7-637CA2D077ED}" type="pres">
      <dgm:prSet presAssocID="{C76FC823-AB1D-4CF1-830B-A1C0CBA94263}" presName="space" presStyleCnt="0"/>
      <dgm:spPr/>
    </dgm:pt>
    <dgm:pt modelId="{9B7E7548-0D89-4037-BC97-5616A151768E}" type="pres">
      <dgm:prSet presAssocID="{6E2AB552-2A80-4DC8-A41A-041456E49B23}" presName="compositeB" presStyleCnt="0"/>
      <dgm:spPr/>
    </dgm:pt>
    <dgm:pt modelId="{31BB9249-6312-4C5A-AD6A-F1C989150DAE}" type="pres">
      <dgm:prSet presAssocID="{6E2AB552-2A80-4DC8-A41A-041456E49B23}" presName="textB" presStyleLbl="revTx" presStyleIdx="3" presStyleCnt="5">
        <dgm:presLayoutVars>
          <dgm:bulletEnabled val="1"/>
        </dgm:presLayoutVars>
      </dgm:prSet>
      <dgm:spPr/>
    </dgm:pt>
    <dgm:pt modelId="{6D844109-33C9-4E97-8997-566F12722D41}" type="pres">
      <dgm:prSet presAssocID="{6E2AB552-2A80-4DC8-A41A-041456E49B23}" presName="circleB" presStyleLbl="node1" presStyleIdx="3" presStyleCnt="5"/>
      <dgm:spPr/>
    </dgm:pt>
    <dgm:pt modelId="{6FB5DF74-9CFA-4056-A1C7-ED831C813208}" type="pres">
      <dgm:prSet presAssocID="{6E2AB552-2A80-4DC8-A41A-041456E49B23}" presName="spaceB" presStyleCnt="0"/>
      <dgm:spPr/>
    </dgm:pt>
    <dgm:pt modelId="{5481E333-BC18-4065-9F13-B8AAF916AF63}" type="pres">
      <dgm:prSet presAssocID="{2F2B415B-5173-47A6-B489-420B1F8BB32E}" presName="space" presStyleCnt="0"/>
      <dgm:spPr/>
    </dgm:pt>
    <dgm:pt modelId="{3E715BAC-1823-4E46-B80A-8A0A8B2F5658}" type="pres">
      <dgm:prSet presAssocID="{8AA572EC-60DC-4821-A714-18C0E35C9584}" presName="compositeA" presStyleCnt="0"/>
      <dgm:spPr/>
    </dgm:pt>
    <dgm:pt modelId="{137A5D1A-8BDE-48A5-B0E3-0AF110179F0B}" type="pres">
      <dgm:prSet presAssocID="{8AA572EC-60DC-4821-A714-18C0E35C9584}" presName="textA" presStyleLbl="revTx" presStyleIdx="4" presStyleCnt="5">
        <dgm:presLayoutVars>
          <dgm:bulletEnabled val="1"/>
        </dgm:presLayoutVars>
      </dgm:prSet>
      <dgm:spPr/>
    </dgm:pt>
    <dgm:pt modelId="{5E6B522D-70AF-4DF5-BF28-EA87DD57AE5A}" type="pres">
      <dgm:prSet presAssocID="{8AA572EC-60DC-4821-A714-18C0E35C9584}" presName="circleA" presStyleLbl="node1" presStyleIdx="4" presStyleCnt="5"/>
      <dgm:spPr/>
    </dgm:pt>
    <dgm:pt modelId="{378399E9-1595-4B70-BC08-D100A5412DEC}" type="pres">
      <dgm:prSet presAssocID="{8AA572EC-60DC-4821-A714-18C0E35C9584}" presName="spaceA" presStyleCnt="0"/>
      <dgm:spPr/>
    </dgm:pt>
  </dgm:ptLst>
  <dgm:cxnLst>
    <dgm:cxn modelId="{0336141E-C632-420F-A213-2E7BC537C513}" type="presOf" srcId="{8AA572EC-60DC-4821-A714-18C0E35C9584}" destId="{137A5D1A-8BDE-48A5-B0E3-0AF110179F0B}" srcOrd="0" destOrd="0" presId="urn:microsoft.com/office/officeart/2005/8/layout/hProcess11"/>
    <dgm:cxn modelId="{1EBD2225-DAE2-45BD-A436-5AC6D4E39927}" type="presOf" srcId="{DB28B632-98C3-4B0F-A3BD-5CE6501422FA}" destId="{6617B4BE-05A1-42B8-9998-2DBE7101441A}" srcOrd="0" destOrd="0" presId="urn:microsoft.com/office/officeart/2005/8/layout/hProcess11"/>
    <dgm:cxn modelId="{AEF59C3F-67DB-4189-9E4C-2A750236CC64}" srcId="{498D9B3B-4F9D-46F0-9602-CC9E240EF969}" destId="{DB28B632-98C3-4B0F-A3BD-5CE6501422FA}" srcOrd="1" destOrd="0" parTransId="{14BFA8BE-824F-4000-ACD3-7A49B2A1A6C7}" sibTransId="{116771A1-A9BC-4EE4-8284-E50FF2F77524}"/>
    <dgm:cxn modelId="{14E0895B-8702-49B5-881A-32620AD75AF2}" srcId="{498D9B3B-4F9D-46F0-9602-CC9E240EF969}" destId="{12300F0E-AEA8-43E0-B042-ADCB3FFE37E1}" srcOrd="0" destOrd="0" parTransId="{A84FC436-482B-4550-BF45-08E8CF174D43}" sibTransId="{72717925-72AC-40EE-A910-7800E268CF79}"/>
    <dgm:cxn modelId="{005E6B44-1765-4FDF-8CE1-8A20A50EB75D}" srcId="{498D9B3B-4F9D-46F0-9602-CC9E240EF969}" destId="{56929C10-056D-4C01-8C0B-8D55F7AC5EC0}" srcOrd="2" destOrd="0" parTransId="{7C73EB94-AF0B-4696-90CA-5A28720CFCEE}" sibTransId="{C76FC823-AB1D-4CF1-830B-A1C0CBA94263}"/>
    <dgm:cxn modelId="{67A41E57-B26D-474A-AAC0-99BEED59F352}" type="presOf" srcId="{6E2AB552-2A80-4DC8-A41A-041456E49B23}" destId="{31BB9249-6312-4C5A-AD6A-F1C989150DAE}" srcOrd="0" destOrd="0" presId="urn:microsoft.com/office/officeart/2005/8/layout/hProcess11"/>
    <dgm:cxn modelId="{35C62AB0-AF4D-404C-8DDC-3358ABA26D6C}" type="presOf" srcId="{498D9B3B-4F9D-46F0-9602-CC9E240EF969}" destId="{FDB907EA-D083-4EF1-8587-B42C38F5E5ED}" srcOrd="0" destOrd="0" presId="urn:microsoft.com/office/officeart/2005/8/layout/hProcess11"/>
    <dgm:cxn modelId="{724D2FBE-0408-40A6-89CF-77DB498DD4D8}" type="presOf" srcId="{12300F0E-AEA8-43E0-B042-ADCB3FFE37E1}" destId="{88E5D895-A394-4C87-90B0-26A883FE8BBF}" srcOrd="0" destOrd="0" presId="urn:microsoft.com/office/officeart/2005/8/layout/hProcess11"/>
    <dgm:cxn modelId="{9624ACC1-28DC-4CC6-B5BC-38E2228677EE}" srcId="{498D9B3B-4F9D-46F0-9602-CC9E240EF969}" destId="{8AA572EC-60DC-4821-A714-18C0E35C9584}" srcOrd="4" destOrd="0" parTransId="{CA07E74B-1B1D-4216-9390-B077C7276ED5}" sibTransId="{16407154-D3CB-4355-8EFB-AC0EF2A694E5}"/>
    <dgm:cxn modelId="{A55364CB-90DF-47AF-BD90-CC7D8620ED1D}" type="presOf" srcId="{56929C10-056D-4C01-8C0B-8D55F7AC5EC0}" destId="{245528F1-14CA-46D1-9142-89046EC9CD31}" srcOrd="0" destOrd="0" presId="urn:microsoft.com/office/officeart/2005/8/layout/hProcess11"/>
    <dgm:cxn modelId="{BFC34BD5-FF16-442E-902B-90EB2404A1C6}" srcId="{498D9B3B-4F9D-46F0-9602-CC9E240EF969}" destId="{6E2AB552-2A80-4DC8-A41A-041456E49B23}" srcOrd="3" destOrd="0" parTransId="{E5DD39B8-965B-46AD-83C2-96B9E3B1A434}" sibTransId="{2F2B415B-5173-47A6-B489-420B1F8BB32E}"/>
    <dgm:cxn modelId="{AF12F7A2-745C-4143-AF57-9EE4684A18E4}" type="presParOf" srcId="{FDB907EA-D083-4EF1-8587-B42C38F5E5ED}" destId="{42E30541-5D92-4A85-9AA8-4B41C94242CC}" srcOrd="0" destOrd="0" presId="urn:microsoft.com/office/officeart/2005/8/layout/hProcess11"/>
    <dgm:cxn modelId="{25CF0D76-BDE2-4712-B870-754E14168006}" type="presParOf" srcId="{FDB907EA-D083-4EF1-8587-B42C38F5E5ED}" destId="{8F15AA0D-EE9A-4F12-A296-505A850A38FA}" srcOrd="1" destOrd="0" presId="urn:microsoft.com/office/officeart/2005/8/layout/hProcess11"/>
    <dgm:cxn modelId="{DD13F46B-B179-4CF9-882B-AAF4B125CC60}" type="presParOf" srcId="{8F15AA0D-EE9A-4F12-A296-505A850A38FA}" destId="{B1F28DBC-8211-4E8D-A3FE-37DF9F6C932B}" srcOrd="0" destOrd="0" presId="urn:microsoft.com/office/officeart/2005/8/layout/hProcess11"/>
    <dgm:cxn modelId="{F57C60DA-A850-4495-B41E-F69AD67D4551}" type="presParOf" srcId="{B1F28DBC-8211-4E8D-A3FE-37DF9F6C932B}" destId="{88E5D895-A394-4C87-90B0-26A883FE8BBF}" srcOrd="0" destOrd="0" presId="urn:microsoft.com/office/officeart/2005/8/layout/hProcess11"/>
    <dgm:cxn modelId="{F17C51EB-4195-44DF-A66B-B2AAD014684F}" type="presParOf" srcId="{B1F28DBC-8211-4E8D-A3FE-37DF9F6C932B}" destId="{EEF30382-3B02-4596-9E8F-443EC07A51B7}" srcOrd="1" destOrd="0" presId="urn:microsoft.com/office/officeart/2005/8/layout/hProcess11"/>
    <dgm:cxn modelId="{2F726819-0DEE-4D72-A620-5E5E691BE0BD}" type="presParOf" srcId="{B1F28DBC-8211-4E8D-A3FE-37DF9F6C932B}" destId="{DC987034-E017-4E16-AF0D-0B5199BB9719}" srcOrd="2" destOrd="0" presId="urn:microsoft.com/office/officeart/2005/8/layout/hProcess11"/>
    <dgm:cxn modelId="{F62D9C07-541C-4308-A224-03C785B49571}" type="presParOf" srcId="{8F15AA0D-EE9A-4F12-A296-505A850A38FA}" destId="{37C488A7-C845-436D-99EC-2EE22883A408}" srcOrd="1" destOrd="0" presId="urn:microsoft.com/office/officeart/2005/8/layout/hProcess11"/>
    <dgm:cxn modelId="{3285E71F-002F-482A-B684-376736CC09DE}" type="presParOf" srcId="{8F15AA0D-EE9A-4F12-A296-505A850A38FA}" destId="{FB3121AA-EC95-4D69-AE1D-82F77DD527FC}" srcOrd="2" destOrd="0" presId="urn:microsoft.com/office/officeart/2005/8/layout/hProcess11"/>
    <dgm:cxn modelId="{6D08B6F3-3BB6-456A-BFC4-DD71CCF1518F}" type="presParOf" srcId="{FB3121AA-EC95-4D69-AE1D-82F77DD527FC}" destId="{6617B4BE-05A1-42B8-9998-2DBE7101441A}" srcOrd="0" destOrd="0" presId="urn:microsoft.com/office/officeart/2005/8/layout/hProcess11"/>
    <dgm:cxn modelId="{6E23D488-64D1-4366-85CD-FFF02FD939D8}" type="presParOf" srcId="{FB3121AA-EC95-4D69-AE1D-82F77DD527FC}" destId="{1F926877-5C9C-4296-8DB8-4F6C24379981}" srcOrd="1" destOrd="0" presId="urn:microsoft.com/office/officeart/2005/8/layout/hProcess11"/>
    <dgm:cxn modelId="{8D5FB2CA-1435-42CD-B91D-CE336EB2D4FE}" type="presParOf" srcId="{FB3121AA-EC95-4D69-AE1D-82F77DD527FC}" destId="{E1F0C51E-E6E6-468D-9D57-EF773A0BA234}" srcOrd="2" destOrd="0" presId="urn:microsoft.com/office/officeart/2005/8/layout/hProcess11"/>
    <dgm:cxn modelId="{DCF19D87-1E56-4E2C-B433-67009CA3CA40}" type="presParOf" srcId="{8F15AA0D-EE9A-4F12-A296-505A850A38FA}" destId="{841C200B-FCA8-43AC-9CF5-99B694547557}" srcOrd="3" destOrd="0" presId="urn:microsoft.com/office/officeart/2005/8/layout/hProcess11"/>
    <dgm:cxn modelId="{847D03C6-65FD-4C08-B022-A71660087765}" type="presParOf" srcId="{8F15AA0D-EE9A-4F12-A296-505A850A38FA}" destId="{E350D94A-DA09-4593-A612-29CB0F19A765}" srcOrd="4" destOrd="0" presId="urn:microsoft.com/office/officeart/2005/8/layout/hProcess11"/>
    <dgm:cxn modelId="{C1021D7B-996A-4548-8370-EF3926DCC257}" type="presParOf" srcId="{E350D94A-DA09-4593-A612-29CB0F19A765}" destId="{245528F1-14CA-46D1-9142-89046EC9CD31}" srcOrd="0" destOrd="0" presId="urn:microsoft.com/office/officeart/2005/8/layout/hProcess11"/>
    <dgm:cxn modelId="{19504534-6937-402D-9CE1-8347DBFDE4B0}" type="presParOf" srcId="{E350D94A-DA09-4593-A612-29CB0F19A765}" destId="{810A5F5A-9E05-4913-9F83-15DE2B8F5501}" srcOrd="1" destOrd="0" presId="urn:microsoft.com/office/officeart/2005/8/layout/hProcess11"/>
    <dgm:cxn modelId="{5028BEEA-2C0B-4F46-B713-7C8FF6900C17}" type="presParOf" srcId="{E350D94A-DA09-4593-A612-29CB0F19A765}" destId="{456C8A61-2D1A-4AEC-8DD1-521BFB23D8F0}" srcOrd="2" destOrd="0" presId="urn:microsoft.com/office/officeart/2005/8/layout/hProcess11"/>
    <dgm:cxn modelId="{CC6D6D63-9605-4571-84BD-02F659C59922}" type="presParOf" srcId="{8F15AA0D-EE9A-4F12-A296-505A850A38FA}" destId="{A60D3143-B7A2-4D52-A9B7-637CA2D077ED}" srcOrd="5" destOrd="0" presId="urn:microsoft.com/office/officeart/2005/8/layout/hProcess11"/>
    <dgm:cxn modelId="{2F519302-B0D8-45D3-8DFB-82200CBB7F87}" type="presParOf" srcId="{8F15AA0D-EE9A-4F12-A296-505A850A38FA}" destId="{9B7E7548-0D89-4037-BC97-5616A151768E}" srcOrd="6" destOrd="0" presId="urn:microsoft.com/office/officeart/2005/8/layout/hProcess11"/>
    <dgm:cxn modelId="{E569C20E-BB8C-4A63-A400-8CF5E2BF9820}" type="presParOf" srcId="{9B7E7548-0D89-4037-BC97-5616A151768E}" destId="{31BB9249-6312-4C5A-AD6A-F1C989150DAE}" srcOrd="0" destOrd="0" presId="urn:microsoft.com/office/officeart/2005/8/layout/hProcess11"/>
    <dgm:cxn modelId="{9EED4A8F-F949-4F05-835F-E3F21B5BCFEB}" type="presParOf" srcId="{9B7E7548-0D89-4037-BC97-5616A151768E}" destId="{6D844109-33C9-4E97-8997-566F12722D41}" srcOrd="1" destOrd="0" presId="urn:microsoft.com/office/officeart/2005/8/layout/hProcess11"/>
    <dgm:cxn modelId="{DB063FFA-84FF-4101-8708-C472D6BE31FC}" type="presParOf" srcId="{9B7E7548-0D89-4037-BC97-5616A151768E}" destId="{6FB5DF74-9CFA-4056-A1C7-ED831C813208}" srcOrd="2" destOrd="0" presId="urn:microsoft.com/office/officeart/2005/8/layout/hProcess11"/>
    <dgm:cxn modelId="{5FCA4848-C563-41A1-861E-5AFFA25FF55E}" type="presParOf" srcId="{8F15AA0D-EE9A-4F12-A296-505A850A38FA}" destId="{5481E333-BC18-4065-9F13-B8AAF916AF63}" srcOrd="7" destOrd="0" presId="urn:microsoft.com/office/officeart/2005/8/layout/hProcess11"/>
    <dgm:cxn modelId="{E1A76616-9FAD-45CE-A4FC-5F5B344B9A23}" type="presParOf" srcId="{8F15AA0D-EE9A-4F12-A296-505A850A38FA}" destId="{3E715BAC-1823-4E46-B80A-8A0A8B2F5658}" srcOrd="8" destOrd="0" presId="urn:microsoft.com/office/officeart/2005/8/layout/hProcess11"/>
    <dgm:cxn modelId="{92FCD944-AA56-4EEA-9DE4-1211DFFFD72F}" type="presParOf" srcId="{3E715BAC-1823-4E46-B80A-8A0A8B2F5658}" destId="{137A5D1A-8BDE-48A5-B0E3-0AF110179F0B}" srcOrd="0" destOrd="0" presId="urn:microsoft.com/office/officeart/2005/8/layout/hProcess11"/>
    <dgm:cxn modelId="{B62565BB-07E4-4C2D-A798-6344801A10BB}" type="presParOf" srcId="{3E715BAC-1823-4E46-B80A-8A0A8B2F5658}" destId="{5E6B522D-70AF-4DF5-BF28-EA87DD57AE5A}" srcOrd="1" destOrd="0" presId="urn:microsoft.com/office/officeart/2005/8/layout/hProcess11"/>
    <dgm:cxn modelId="{832FD6F1-56A2-4B32-A180-D8F6F55B5553}" type="presParOf" srcId="{3E715BAC-1823-4E46-B80A-8A0A8B2F5658}" destId="{378399E9-1595-4B70-BC08-D100A5412DE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10A7A-4447-44BC-A18B-33FE846F7EA0}" type="doc">
      <dgm:prSet loTypeId="urn:microsoft.com/office/officeart/2005/8/layout/vList5" loCatId="list" qsTypeId="urn:microsoft.com/office/officeart/2005/8/quickstyle/simple1" qsCatId="simple" csTypeId="urn:microsoft.com/office/officeart/2005/8/colors/accent3_5" csCatId="accent3" phldr="1"/>
      <dgm:spPr/>
      <dgm:t>
        <a:bodyPr/>
        <a:lstStyle/>
        <a:p>
          <a:endParaRPr lang="en-IN"/>
        </a:p>
      </dgm:t>
    </dgm:pt>
    <dgm:pt modelId="{A9EE701F-98E1-40BB-8066-2B415BD1E60A}">
      <dgm:prSet custT="1"/>
      <dgm:spPr/>
      <dgm:t>
        <a:bodyPr/>
        <a:lstStyle/>
        <a:p>
          <a:r>
            <a:rPr lang="en-IN" sz="2400" b="0" i="0" dirty="0"/>
            <a:t>We have 3 files in our dataset which is extracted from some books selling websites.</a:t>
          </a:r>
          <a:endParaRPr lang="en-IN" sz="2400" dirty="0"/>
        </a:p>
      </dgm:t>
    </dgm:pt>
    <dgm:pt modelId="{DA4EBD8E-8373-4E80-9AD3-A896659E79C7}" type="parTrans" cxnId="{EE6CD5DC-4632-4CAA-B22E-35470C73BB3F}">
      <dgm:prSet/>
      <dgm:spPr/>
      <dgm:t>
        <a:bodyPr/>
        <a:lstStyle/>
        <a:p>
          <a:endParaRPr lang="en-IN"/>
        </a:p>
      </dgm:t>
    </dgm:pt>
    <dgm:pt modelId="{4B51491E-72B4-44C2-B57F-7F15395A679B}" type="sibTrans" cxnId="{EE6CD5DC-4632-4CAA-B22E-35470C73BB3F}">
      <dgm:prSet/>
      <dgm:spPr/>
      <dgm:t>
        <a:bodyPr/>
        <a:lstStyle/>
        <a:p>
          <a:endParaRPr lang="en-IN"/>
        </a:p>
      </dgm:t>
    </dgm:pt>
    <dgm:pt modelId="{9EAB3CC0-C49A-4137-BA13-449B96741DD5}">
      <dgm:prSet custT="1"/>
      <dgm:spPr/>
      <dgm:t>
        <a:bodyPr/>
        <a:lstStyle/>
        <a:p>
          <a:r>
            <a:rPr lang="en-IN" sz="1600" b="1" i="0" u="sng" dirty="0">
              <a:solidFill>
                <a:srgbClr val="00B0F0"/>
              </a:solidFill>
            </a:rPr>
            <a:t>Books</a:t>
          </a:r>
          <a:r>
            <a:rPr lang="en-IN" sz="1600" b="0" i="0" dirty="0"/>
            <a:t> – </a:t>
          </a:r>
          <a:r>
            <a:rPr lang="en-IN" sz="1600" b="0" i="0" dirty="0">
              <a:latin typeface="Times New Roman" panose="02020603050405020304" pitchFamily="18" charset="0"/>
              <a:cs typeface="Times New Roman" panose="02020603050405020304" pitchFamily="18" charset="0"/>
            </a:rPr>
            <a:t>This file is about books which contain all the information related to books like an author, title, publication year, etc.</a:t>
          </a:r>
          <a:endParaRPr lang="en-IN" sz="1600" dirty="0">
            <a:latin typeface="Times New Roman" panose="02020603050405020304" pitchFamily="18" charset="0"/>
            <a:cs typeface="Times New Roman" panose="02020603050405020304" pitchFamily="18" charset="0"/>
          </a:endParaRPr>
        </a:p>
      </dgm:t>
    </dgm:pt>
    <dgm:pt modelId="{862CC49F-B6D7-45F1-9A07-950DA331C64A}" type="parTrans" cxnId="{29BCBFC1-00A2-49FD-871A-9A06B29FC83B}">
      <dgm:prSet/>
      <dgm:spPr/>
      <dgm:t>
        <a:bodyPr/>
        <a:lstStyle/>
        <a:p>
          <a:endParaRPr lang="en-IN"/>
        </a:p>
      </dgm:t>
    </dgm:pt>
    <dgm:pt modelId="{7BDD2675-D515-4ABD-BE60-5D647D2157C2}" type="sibTrans" cxnId="{29BCBFC1-00A2-49FD-871A-9A06B29FC83B}">
      <dgm:prSet/>
      <dgm:spPr/>
      <dgm:t>
        <a:bodyPr/>
        <a:lstStyle/>
        <a:p>
          <a:endParaRPr lang="en-IN"/>
        </a:p>
      </dgm:t>
    </dgm:pt>
    <dgm:pt modelId="{6130DD30-1C65-4C68-A38F-82A71880C96E}">
      <dgm:prSet custT="1"/>
      <dgm:spPr/>
      <dgm:t>
        <a:bodyPr/>
        <a:lstStyle/>
        <a:p>
          <a:r>
            <a:rPr lang="en-IN" sz="1600" b="1" i="0" u="sng" dirty="0">
              <a:solidFill>
                <a:srgbClr val="00B0F0"/>
              </a:solidFill>
            </a:rPr>
            <a:t>Users</a:t>
          </a:r>
          <a:r>
            <a:rPr lang="en-IN" sz="1600" b="0" i="0" dirty="0"/>
            <a:t> – </a:t>
          </a:r>
          <a:r>
            <a:rPr lang="en-IN" sz="1600" b="0" i="0" dirty="0">
              <a:latin typeface="Times New Roman" panose="02020603050405020304" pitchFamily="18" charset="0"/>
              <a:cs typeface="Times New Roman" panose="02020603050405020304" pitchFamily="18" charset="0"/>
            </a:rPr>
            <a:t>The second file contains registered user’s information like user id, location.</a:t>
          </a:r>
          <a:endParaRPr lang="en-IN" sz="1600" dirty="0">
            <a:latin typeface="Times New Roman" panose="02020603050405020304" pitchFamily="18" charset="0"/>
            <a:cs typeface="Times New Roman" panose="02020603050405020304" pitchFamily="18" charset="0"/>
          </a:endParaRPr>
        </a:p>
      </dgm:t>
    </dgm:pt>
    <dgm:pt modelId="{F3C85B2F-ED07-4ED2-BE12-BF1111333058}" type="parTrans" cxnId="{B62DAFCF-BDEC-4B25-83C7-CE9F195AE7CB}">
      <dgm:prSet/>
      <dgm:spPr/>
      <dgm:t>
        <a:bodyPr/>
        <a:lstStyle/>
        <a:p>
          <a:endParaRPr lang="en-IN"/>
        </a:p>
      </dgm:t>
    </dgm:pt>
    <dgm:pt modelId="{0C9B0550-9DF3-4644-A7AA-75940D9A4496}" type="sibTrans" cxnId="{B62DAFCF-BDEC-4B25-83C7-CE9F195AE7CB}">
      <dgm:prSet/>
      <dgm:spPr/>
      <dgm:t>
        <a:bodyPr/>
        <a:lstStyle/>
        <a:p>
          <a:endParaRPr lang="en-IN"/>
        </a:p>
      </dgm:t>
    </dgm:pt>
    <dgm:pt modelId="{96175F87-F651-4C83-B51A-28230CD34074}">
      <dgm:prSet custT="1"/>
      <dgm:spPr/>
      <dgm:t>
        <a:bodyPr/>
        <a:lstStyle/>
        <a:p>
          <a:r>
            <a:rPr lang="en-IN" sz="1600" b="1" i="0" u="sng" dirty="0">
              <a:solidFill>
                <a:srgbClr val="00B0F0"/>
              </a:solidFill>
            </a:rPr>
            <a:t>Ratings</a:t>
          </a:r>
          <a:r>
            <a:rPr lang="en-IN" sz="1600" b="0" i="0" dirty="0"/>
            <a:t> – </a:t>
          </a:r>
          <a:r>
            <a:rPr lang="en-IN" sz="1600" b="0" i="0" dirty="0">
              <a:latin typeface="Times New Roman" panose="02020603050405020304" pitchFamily="18" charset="0"/>
              <a:cs typeface="Times New Roman" panose="02020603050405020304" pitchFamily="18" charset="0"/>
            </a:rPr>
            <a:t>Ratings contain information like which user has given how much rating to which book.</a:t>
          </a:r>
          <a:endParaRPr lang="en-IN" sz="1600" dirty="0">
            <a:latin typeface="Times New Roman" panose="02020603050405020304" pitchFamily="18" charset="0"/>
            <a:cs typeface="Times New Roman" panose="02020603050405020304" pitchFamily="18" charset="0"/>
          </a:endParaRPr>
        </a:p>
      </dgm:t>
    </dgm:pt>
    <dgm:pt modelId="{EC4A7279-21DE-4EFD-9E54-A372D5425A70}" type="parTrans" cxnId="{3BDE74BC-A6D2-42C1-8249-B308FE656E65}">
      <dgm:prSet/>
      <dgm:spPr/>
      <dgm:t>
        <a:bodyPr/>
        <a:lstStyle/>
        <a:p>
          <a:endParaRPr lang="en-IN"/>
        </a:p>
      </dgm:t>
    </dgm:pt>
    <dgm:pt modelId="{E134732F-5D0E-4CF5-9C0D-AA0BF280C66A}" type="sibTrans" cxnId="{3BDE74BC-A6D2-42C1-8249-B308FE656E65}">
      <dgm:prSet/>
      <dgm:spPr/>
      <dgm:t>
        <a:bodyPr/>
        <a:lstStyle/>
        <a:p>
          <a:endParaRPr lang="en-IN"/>
        </a:p>
      </dgm:t>
    </dgm:pt>
    <dgm:pt modelId="{4BB8E9A4-4905-48B2-9D75-4CF7660A0DA0}" type="pres">
      <dgm:prSet presAssocID="{74910A7A-4447-44BC-A18B-33FE846F7EA0}" presName="Name0" presStyleCnt="0">
        <dgm:presLayoutVars>
          <dgm:dir/>
          <dgm:animLvl val="lvl"/>
          <dgm:resizeHandles val="exact"/>
        </dgm:presLayoutVars>
      </dgm:prSet>
      <dgm:spPr/>
    </dgm:pt>
    <dgm:pt modelId="{1F906543-982B-45E9-A0B5-00A7370636E5}" type="pres">
      <dgm:prSet presAssocID="{A9EE701F-98E1-40BB-8066-2B415BD1E60A}" presName="linNode" presStyleCnt="0"/>
      <dgm:spPr/>
    </dgm:pt>
    <dgm:pt modelId="{57F0BE00-8F7E-4552-BE64-B9E46A62FEB0}" type="pres">
      <dgm:prSet presAssocID="{A9EE701F-98E1-40BB-8066-2B415BD1E60A}" presName="parentText" presStyleLbl="node1" presStyleIdx="0" presStyleCnt="1">
        <dgm:presLayoutVars>
          <dgm:chMax val="1"/>
          <dgm:bulletEnabled val="1"/>
        </dgm:presLayoutVars>
      </dgm:prSet>
      <dgm:spPr/>
    </dgm:pt>
    <dgm:pt modelId="{66D27B25-2EDC-4927-8681-32E9167AD8CB}" type="pres">
      <dgm:prSet presAssocID="{A9EE701F-98E1-40BB-8066-2B415BD1E60A}" presName="descendantText" presStyleLbl="alignAccFollowNode1" presStyleIdx="0" presStyleCnt="1">
        <dgm:presLayoutVars>
          <dgm:bulletEnabled val="1"/>
        </dgm:presLayoutVars>
      </dgm:prSet>
      <dgm:spPr/>
    </dgm:pt>
  </dgm:ptLst>
  <dgm:cxnLst>
    <dgm:cxn modelId="{06D5803D-B9C9-4971-B8C8-F11118EE14FB}" type="presOf" srcId="{6130DD30-1C65-4C68-A38F-82A71880C96E}" destId="{66D27B25-2EDC-4927-8681-32E9167AD8CB}" srcOrd="0" destOrd="1" presId="urn:microsoft.com/office/officeart/2005/8/layout/vList5"/>
    <dgm:cxn modelId="{400D6A44-8080-4BCA-9527-E5BBE3849E98}" type="presOf" srcId="{74910A7A-4447-44BC-A18B-33FE846F7EA0}" destId="{4BB8E9A4-4905-48B2-9D75-4CF7660A0DA0}" srcOrd="0" destOrd="0" presId="urn:microsoft.com/office/officeart/2005/8/layout/vList5"/>
    <dgm:cxn modelId="{65C7EEA0-5B2B-46A3-8CFA-4B1ACB0A5F7C}" type="presOf" srcId="{A9EE701F-98E1-40BB-8066-2B415BD1E60A}" destId="{57F0BE00-8F7E-4552-BE64-B9E46A62FEB0}" srcOrd="0" destOrd="0" presId="urn:microsoft.com/office/officeart/2005/8/layout/vList5"/>
    <dgm:cxn modelId="{3BDE74BC-A6D2-42C1-8249-B308FE656E65}" srcId="{A9EE701F-98E1-40BB-8066-2B415BD1E60A}" destId="{96175F87-F651-4C83-B51A-28230CD34074}" srcOrd="2" destOrd="0" parTransId="{EC4A7279-21DE-4EFD-9E54-A372D5425A70}" sibTransId="{E134732F-5D0E-4CF5-9C0D-AA0BF280C66A}"/>
    <dgm:cxn modelId="{29BCBFC1-00A2-49FD-871A-9A06B29FC83B}" srcId="{A9EE701F-98E1-40BB-8066-2B415BD1E60A}" destId="{9EAB3CC0-C49A-4137-BA13-449B96741DD5}" srcOrd="0" destOrd="0" parTransId="{862CC49F-B6D7-45F1-9A07-950DA331C64A}" sibTransId="{7BDD2675-D515-4ABD-BE60-5D647D2157C2}"/>
    <dgm:cxn modelId="{B62DAFCF-BDEC-4B25-83C7-CE9F195AE7CB}" srcId="{A9EE701F-98E1-40BB-8066-2B415BD1E60A}" destId="{6130DD30-1C65-4C68-A38F-82A71880C96E}" srcOrd="1" destOrd="0" parTransId="{F3C85B2F-ED07-4ED2-BE12-BF1111333058}" sibTransId="{0C9B0550-9DF3-4644-A7AA-75940D9A4496}"/>
    <dgm:cxn modelId="{2FFBCEDA-46FA-4924-82DE-F5DD970C8FFC}" type="presOf" srcId="{96175F87-F651-4C83-B51A-28230CD34074}" destId="{66D27B25-2EDC-4927-8681-32E9167AD8CB}" srcOrd="0" destOrd="2" presId="urn:microsoft.com/office/officeart/2005/8/layout/vList5"/>
    <dgm:cxn modelId="{EE6CD5DC-4632-4CAA-B22E-35470C73BB3F}" srcId="{74910A7A-4447-44BC-A18B-33FE846F7EA0}" destId="{A9EE701F-98E1-40BB-8066-2B415BD1E60A}" srcOrd="0" destOrd="0" parTransId="{DA4EBD8E-8373-4E80-9AD3-A896659E79C7}" sibTransId="{4B51491E-72B4-44C2-B57F-7F15395A679B}"/>
    <dgm:cxn modelId="{7066D3FA-1A92-4207-B8E6-B151762C97EC}" type="presOf" srcId="{9EAB3CC0-C49A-4137-BA13-449B96741DD5}" destId="{66D27B25-2EDC-4927-8681-32E9167AD8CB}" srcOrd="0" destOrd="0" presId="urn:microsoft.com/office/officeart/2005/8/layout/vList5"/>
    <dgm:cxn modelId="{54AD96DF-4969-460A-98A2-E6B100F68E40}" type="presParOf" srcId="{4BB8E9A4-4905-48B2-9D75-4CF7660A0DA0}" destId="{1F906543-982B-45E9-A0B5-00A7370636E5}" srcOrd="0" destOrd="0" presId="urn:microsoft.com/office/officeart/2005/8/layout/vList5"/>
    <dgm:cxn modelId="{A2B8EB50-85C2-4031-ABE3-F98D9A75CB15}" type="presParOf" srcId="{1F906543-982B-45E9-A0B5-00A7370636E5}" destId="{57F0BE00-8F7E-4552-BE64-B9E46A62FEB0}" srcOrd="0" destOrd="0" presId="urn:microsoft.com/office/officeart/2005/8/layout/vList5"/>
    <dgm:cxn modelId="{F53F3829-AA57-46F8-943C-704283E4F77C}" type="presParOf" srcId="{1F906543-982B-45E9-A0B5-00A7370636E5}" destId="{66D27B25-2EDC-4927-8681-32E9167AD8C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30541-5D92-4A85-9AA8-4B41C94242CC}">
      <dsp:nvSpPr>
        <dsp:cNvPr id="0" name=""/>
        <dsp:cNvSpPr/>
      </dsp:nvSpPr>
      <dsp:spPr>
        <a:xfrm>
          <a:off x="0" y="950038"/>
          <a:ext cx="8520600" cy="1266718"/>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5D895-A394-4C87-90B0-26A883FE8BBF}">
      <dsp:nvSpPr>
        <dsp:cNvPr id="0" name=""/>
        <dsp:cNvSpPr/>
      </dsp:nvSpPr>
      <dsp:spPr>
        <a:xfrm>
          <a:off x="3369" y="0"/>
          <a:ext cx="1473423" cy="12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IN" sz="1050" b="1" i="0" u="sng" kern="1200" dirty="0">
              <a:solidFill>
                <a:schemeClr val="bg1"/>
              </a:solidFill>
            </a:rPr>
            <a:t>Data processing- 1 :</a:t>
          </a:r>
        </a:p>
        <a:p>
          <a:pPr marL="0" lvl="0" indent="0" algn="ctr" defTabSz="466725">
            <a:lnSpc>
              <a:spcPct val="90000"/>
            </a:lnSpc>
            <a:spcBef>
              <a:spcPct val="0"/>
            </a:spcBef>
            <a:spcAft>
              <a:spcPct val="35000"/>
            </a:spcAft>
            <a:buNone/>
          </a:pPr>
          <a:r>
            <a:rPr lang="en-IN" sz="1050" b="0" i="0" kern="1200" dirty="0">
              <a:solidFill>
                <a:schemeClr val="accent5">
                  <a:lumMod val="75000"/>
                </a:schemeClr>
              </a:solidFill>
            </a:rPr>
            <a:t>In this first part we’ve removed unnecessary features, renaming columns. Since there are large number of columns with null values</a:t>
          </a:r>
          <a:endParaRPr lang="en-IN" sz="1050" kern="1200" dirty="0">
            <a:solidFill>
              <a:schemeClr val="accent5">
                <a:lumMod val="75000"/>
              </a:schemeClr>
            </a:solidFill>
          </a:endParaRPr>
        </a:p>
      </dsp:txBody>
      <dsp:txXfrm>
        <a:off x="3369" y="0"/>
        <a:ext cx="1473423" cy="1266718"/>
      </dsp:txXfrm>
    </dsp:sp>
    <dsp:sp modelId="{EEF30382-3B02-4596-9E8F-443EC07A51B7}">
      <dsp:nvSpPr>
        <dsp:cNvPr id="0" name=""/>
        <dsp:cNvSpPr/>
      </dsp:nvSpPr>
      <dsp:spPr>
        <a:xfrm>
          <a:off x="581741" y="1425057"/>
          <a:ext cx="316679" cy="31667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17B4BE-05A1-42B8-9998-2DBE7101441A}">
      <dsp:nvSpPr>
        <dsp:cNvPr id="0" name=""/>
        <dsp:cNvSpPr/>
      </dsp:nvSpPr>
      <dsp:spPr>
        <a:xfrm>
          <a:off x="1550464" y="1900077"/>
          <a:ext cx="1473423" cy="12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66725">
            <a:lnSpc>
              <a:spcPct val="90000"/>
            </a:lnSpc>
            <a:spcBef>
              <a:spcPct val="0"/>
            </a:spcBef>
            <a:spcAft>
              <a:spcPct val="35000"/>
            </a:spcAft>
            <a:buNone/>
          </a:pPr>
          <a:r>
            <a:rPr lang="en-IN" sz="1050" b="1" i="0" u="sng" kern="1200" dirty="0">
              <a:solidFill>
                <a:schemeClr val="bg1"/>
              </a:solidFill>
            </a:rPr>
            <a:t>EDA : </a:t>
          </a:r>
        </a:p>
        <a:p>
          <a:pPr marL="0" lvl="0" indent="0" algn="ctr" defTabSz="466725">
            <a:lnSpc>
              <a:spcPct val="90000"/>
            </a:lnSpc>
            <a:spcBef>
              <a:spcPct val="0"/>
            </a:spcBef>
            <a:spcAft>
              <a:spcPct val="35000"/>
            </a:spcAft>
            <a:buNone/>
          </a:pPr>
          <a:r>
            <a:rPr lang="en-IN" sz="1050" b="0" i="0" kern="1200" dirty="0">
              <a:solidFill>
                <a:srgbClr val="002060"/>
              </a:solidFill>
            </a:rPr>
            <a:t>In this part, we will handle missing values and see the distribution of data. We also compare independent variable.</a:t>
          </a:r>
          <a:endParaRPr lang="en-IN" sz="1050" kern="1200" dirty="0">
            <a:solidFill>
              <a:srgbClr val="002060"/>
            </a:solidFill>
          </a:endParaRPr>
        </a:p>
      </dsp:txBody>
      <dsp:txXfrm>
        <a:off x="1550464" y="1900077"/>
        <a:ext cx="1473423" cy="1266718"/>
      </dsp:txXfrm>
    </dsp:sp>
    <dsp:sp modelId="{1F926877-5C9C-4296-8DB8-4F6C24379981}">
      <dsp:nvSpPr>
        <dsp:cNvPr id="0" name=""/>
        <dsp:cNvSpPr/>
      </dsp:nvSpPr>
      <dsp:spPr>
        <a:xfrm>
          <a:off x="2128836" y="1425057"/>
          <a:ext cx="316679" cy="316679"/>
        </a:xfrm>
        <a:prstGeom prst="ellipse">
          <a:avLst/>
        </a:prstGeom>
        <a:solidFill>
          <a:schemeClr val="accent2">
            <a:hueOff val="3000017"/>
            <a:satOff val="3846"/>
            <a:lumOff val="10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5528F1-14CA-46D1-9142-89046EC9CD31}">
      <dsp:nvSpPr>
        <dsp:cNvPr id="0" name=""/>
        <dsp:cNvSpPr/>
      </dsp:nvSpPr>
      <dsp:spPr>
        <a:xfrm>
          <a:off x="3097558" y="0"/>
          <a:ext cx="1473423" cy="12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IN" sz="1050" b="1" i="0" u="sng" kern="1200" dirty="0">
              <a:solidFill>
                <a:schemeClr val="bg1"/>
              </a:solidFill>
            </a:rPr>
            <a:t>Popularity based approach:  </a:t>
          </a:r>
        </a:p>
        <a:p>
          <a:pPr marL="0" lvl="0" indent="0" algn="ctr" defTabSz="466725">
            <a:lnSpc>
              <a:spcPct val="90000"/>
            </a:lnSpc>
            <a:spcBef>
              <a:spcPct val="0"/>
            </a:spcBef>
            <a:spcAft>
              <a:spcPct val="35000"/>
            </a:spcAft>
            <a:buNone/>
          </a:pPr>
          <a:r>
            <a:rPr lang="en-IN" sz="1050" b="0" i="0" kern="1200" dirty="0">
              <a:solidFill>
                <a:schemeClr val="accent1">
                  <a:lumMod val="50000"/>
                </a:schemeClr>
              </a:solidFill>
            </a:rPr>
            <a:t>In this part we will try to capture all the important, interesting features in a data set with respect to an outcome variable.</a:t>
          </a:r>
          <a:endParaRPr lang="en-IN" sz="1050" kern="1200" dirty="0">
            <a:solidFill>
              <a:schemeClr val="accent1">
                <a:lumMod val="50000"/>
              </a:schemeClr>
            </a:solidFill>
          </a:endParaRPr>
        </a:p>
      </dsp:txBody>
      <dsp:txXfrm>
        <a:off x="3097558" y="0"/>
        <a:ext cx="1473423" cy="1266718"/>
      </dsp:txXfrm>
    </dsp:sp>
    <dsp:sp modelId="{810A5F5A-9E05-4913-9F83-15DE2B8F5501}">
      <dsp:nvSpPr>
        <dsp:cNvPr id="0" name=""/>
        <dsp:cNvSpPr/>
      </dsp:nvSpPr>
      <dsp:spPr>
        <a:xfrm>
          <a:off x="3675930" y="1425057"/>
          <a:ext cx="316679" cy="316679"/>
        </a:xfrm>
        <a:prstGeom prst="ellipse">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BB9249-6312-4C5A-AD6A-F1C989150DAE}">
      <dsp:nvSpPr>
        <dsp:cNvPr id="0" name=""/>
        <dsp:cNvSpPr/>
      </dsp:nvSpPr>
      <dsp:spPr>
        <a:xfrm>
          <a:off x="4644652" y="1900077"/>
          <a:ext cx="1473423" cy="12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66725">
            <a:lnSpc>
              <a:spcPct val="90000"/>
            </a:lnSpc>
            <a:spcBef>
              <a:spcPct val="0"/>
            </a:spcBef>
            <a:spcAft>
              <a:spcPct val="35000"/>
            </a:spcAft>
            <a:buNone/>
          </a:pPr>
          <a:r>
            <a:rPr lang="en-IN" sz="1050" b="1" i="0" u="sng" kern="1200" dirty="0">
              <a:solidFill>
                <a:schemeClr val="bg1"/>
              </a:solidFill>
            </a:rPr>
            <a:t>Collaborative based approach:  </a:t>
          </a:r>
        </a:p>
        <a:p>
          <a:pPr marL="0" lvl="0" indent="0" algn="ctr" defTabSz="466725">
            <a:lnSpc>
              <a:spcPct val="90000"/>
            </a:lnSpc>
            <a:spcBef>
              <a:spcPct val="0"/>
            </a:spcBef>
            <a:spcAft>
              <a:spcPct val="35000"/>
            </a:spcAft>
            <a:buNone/>
          </a:pPr>
          <a:r>
            <a:rPr lang="en-IN" sz="1050" b="0" i="0" kern="1200" dirty="0">
              <a:solidFill>
                <a:schemeClr val="accent6">
                  <a:lumMod val="50000"/>
                </a:schemeClr>
              </a:solidFill>
            </a:rPr>
            <a:t>In this part we will try to capture small glance on collaborative approach and explain about there types.</a:t>
          </a:r>
          <a:endParaRPr lang="en-IN" sz="1050" kern="1200" dirty="0">
            <a:solidFill>
              <a:schemeClr val="accent6">
                <a:lumMod val="50000"/>
              </a:schemeClr>
            </a:solidFill>
          </a:endParaRPr>
        </a:p>
      </dsp:txBody>
      <dsp:txXfrm>
        <a:off x="4644652" y="1900077"/>
        <a:ext cx="1473423" cy="1266718"/>
      </dsp:txXfrm>
    </dsp:sp>
    <dsp:sp modelId="{6D844109-33C9-4E97-8997-566F12722D41}">
      <dsp:nvSpPr>
        <dsp:cNvPr id="0" name=""/>
        <dsp:cNvSpPr/>
      </dsp:nvSpPr>
      <dsp:spPr>
        <a:xfrm>
          <a:off x="5223024" y="1425057"/>
          <a:ext cx="316679" cy="316679"/>
        </a:xfrm>
        <a:prstGeom prst="ellipse">
          <a:avLst/>
        </a:prstGeom>
        <a:solidFill>
          <a:schemeClr val="accent2">
            <a:hueOff val="9000052"/>
            <a:satOff val="11539"/>
            <a:lumOff val="3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A5D1A-8BDE-48A5-B0E3-0AF110179F0B}">
      <dsp:nvSpPr>
        <dsp:cNvPr id="0" name=""/>
        <dsp:cNvSpPr/>
      </dsp:nvSpPr>
      <dsp:spPr>
        <a:xfrm>
          <a:off x="6191746" y="0"/>
          <a:ext cx="1473423" cy="12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IN" sz="1050" b="1" i="0" u="sng" kern="1200" dirty="0">
              <a:solidFill>
                <a:schemeClr val="bg1"/>
              </a:solidFill>
            </a:rPr>
            <a:t>Conclusion:  </a:t>
          </a:r>
        </a:p>
        <a:p>
          <a:pPr marL="0" lvl="0" indent="0" algn="ctr" defTabSz="466725">
            <a:lnSpc>
              <a:spcPct val="90000"/>
            </a:lnSpc>
            <a:spcBef>
              <a:spcPct val="0"/>
            </a:spcBef>
            <a:spcAft>
              <a:spcPct val="35000"/>
            </a:spcAft>
            <a:buNone/>
          </a:pPr>
          <a:r>
            <a:rPr lang="en-IN" sz="1050" b="0" i="0" kern="1200" dirty="0">
              <a:solidFill>
                <a:schemeClr val="accent4"/>
              </a:solidFill>
            </a:rPr>
            <a:t>In this part we will give a conclusion whether these two algorithms are giving good results or not.</a:t>
          </a:r>
          <a:endParaRPr lang="en-IN" sz="1050" kern="1200" dirty="0">
            <a:solidFill>
              <a:schemeClr val="accent4"/>
            </a:solidFill>
          </a:endParaRPr>
        </a:p>
      </dsp:txBody>
      <dsp:txXfrm>
        <a:off x="6191746" y="0"/>
        <a:ext cx="1473423" cy="1266718"/>
      </dsp:txXfrm>
    </dsp:sp>
    <dsp:sp modelId="{5E6B522D-70AF-4DF5-BF28-EA87DD57AE5A}">
      <dsp:nvSpPr>
        <dsp:cNvPr id="0" name=""/>
        <dsp:cNvSpPr/>
      </dsp:nvSpPr>
      <dsp:spPr>
        <a:xfrm>
          <a:off x="6770118" y="1425057"/>
          <a:ext cx="316679" cy="316679"/>
        </a:xfrm>
        <a:prstGeom prst="ellipse">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27B25-2EDC-4927-8681-32E9167AD8CB}">
      <dsp:nvSpPr>
        <dsp:cNvPr id="0" name=""/>
        <dsp:cNvSpPr/>
      </dsp:nvSpPr>
      <dsp:spPr>
        <a:xfrm rot="5400000">
          <a:off x="4427448" y="-1018392"/>
          <a:ext cx="2733120" cy="5453184"/>
        </a:xfrm>
        <a:prstGeom prst="round2Same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1" i="0" u="sng" kern="1200" dirty="0">
              <a:solidFill>
                <a:srgbClr val="00B0F0"/>
              </a:solidFill>
            </a:rPr>
            <a:t>Books</a:t>
          </a:r>
          <a:r>
            <a:rPr lang="en-IN" sz="1600" b="0" i="0" kern="1200" dirty="0"/>
            <a:t> – </a:t>
          </a:r>
          <a:r>
            <a:rPr lang="en-IN" sz="1600" b="0" i="0" kern="1200" dirty="0">
              <a:latin typeface="Times New Roman" panose="02020603050405020304" pitchFamily="18" charset="0"/>
              <a:cs typeface="Times New Roman" panose="02020603050405020304" pitchFamily="18" charset="0"/>
            </a:rPr>
            <a:t>This file is about books which contain all the information related to books like an author, title, publication year, etc.</a:t>
          </a:r>
          <a:endParaRPr lang="en-IN"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IN" sz="1600" b="1" i="0" u="sng" kern="1200" dirty="0">
              <a:solidFill>
                <a:srgbClr val="00B0F0"/>
              </a:solidFill>
            </a:rPr>
            <a:t>Users</a:t>
          </a:r>
          <a:r>
            <a:rPr lang="en-IN" sz="1600" b="0" i="0" kern="1200" dirty="0"/>
            <a:t> – </a:t>
          </a:r>
          <a:r>
            <a:rPr lang="en-IN" sz="1600" b="0" i="0" kern="1200" dirty="0">
              <a:latin typeface="Times New Roman" panose="02020603050405020304" pitchFamily="18" charset="0"/>
              <a:cs typeface="Times New Roman" panose="02020603050405020304" pitchFamily="18" charset="0"/>
            </a:rPr>
            <a:t>The second file contains registered user’s information like user id, location.</a:t>
          </a:r>
          <a:endParaRPr lang="en-IN"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IN" sz="1600" b="1" i="0" u="sng" kern="1200" dirty="0">
              <a:solidFill>
                <a:srgbClr val="00B0F0"/>
              </a:solidFill>
            </a:rPr>
            <a:t>Ratings</a:t>
          </a:r>
          <a:r>
            <a:rPr lang="en-IN" sz="1600" b="0" i="0" kern="1200" dirty="0"/>
            <a:t> – </a:t>
          </a:r>
          <a:r>
            <a:rPr lang="en-IN" sz="1600" b="0" i="0" kern="1200" dirty="0">
              <a:latin typeface="Times New Roman" panose="02020603050405020304" pitchFamily="18" charset="0"/>
              <a:cs typeface="Times New Roman" panose="02020603050405020304" pitchFamily="18" charset="0"/>
            </a:rPr>
            <a:t>Ratings contain information like which user has given how much rating to which book.</a:t>
          </a:r>
          <a:endParaRPr lang="en-IN" sz="1600" kern="1200" dirty="0">
            <a:latin typeface="Times New Roman" panose="02020603050405020304" pitchFamily="18" charset="0"/>
            <a:cs typeface="Times New Roman" panose="02020603050405020304" pitchFamily="18" charset="0"/>
          </a:endParaRPr>
        </a:p>
      </dsp:txBody>
      <dsp:txXfrm rot="-5400000">
        <a:off x="3067416" y="475060"/>
        <a:ext cx="5319764" cy="2466280"/>
      </dsp:txXfrm>
    </dsp:sp>
    <dsp:sp modelId="{57F0BE00-8F7E-4552-BE64-B9E46A62FEB0}">
      <dsp:nvSpPr>
        <dsp:cNvPr id="0" name=""/>
        <dsp:cNvSpPr/>
      </dsp:nvSpPr>
      <dsp:spPr>
        <a:xfrm>
          <a:off x="0" y="0"/>
          <a:ext cx="3067416" cy="3416400"/>
        </a:xfrm>
        <a:prstGeom prst="round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0" i="0" kern="1200" dirty="0"/>
            <a:t>We have 3 files in our dataset which is extracted from some books selling websites.</a:t>
          </a:r>
          <a:endParaRPr lang="en-IN" sz="2400" kern="1200" dirty="0"/>
        </a:p>
      </dsp:txBody>
      <dsp:txXfrm>
        <a:off x="149739" y="149739"/>
        <a:ext cx="2767938" cy="31169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8722" y="536712"/>
            <a:ext cx="8619528" cy="375758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3200" b="1" dirty="0">
                <a:solidFill>
                  <a:schemeClr val="tx1">
                    <a:lumMod val="75000"/>
                  </a:schemeClr>
                </a:solidFill>
                <a:latin typeface="Montserrat"/>
                <a:ea typeface="Montserrat"/>
                <a:cs typeface="Montserrat"/>
                <a:sym typeface="Montserrat"/>
              </a:rPr>
              <a:t>Capstone Project - 4</a:t>
            </a:r>
            <a:endParaRPr sz="3200" b="1" dirty="0">
              <a:solidFill>
                <a:schemeClr val="tx1">
                  <a:lumMod val="75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Book Recommender System</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1400" b="1" dirty="0">
                <a:solidFill>
                  <a:srgbClr val="00B050"/>
                </a:solidFill>
                <a:latin typeface="Montserrat"/>
                <a:ea typeface="Montserrat"/>
                <a:cs typeface="Montserrat"/>
                <a:sym typeface="Montserrat"/>
              </a:rPr>
              <a:t>By:-    Rohit Kumar Sharma</a:t>
            </a:r>
            <a:br>
              <a:rPr lang="en-GB" sz="1600" b="1" dirty="0">
                <a:solidFill>
                  <a:srgbClr val="00B0F0"/>
                </a:solidFill>
                <a:latin typeface="Montserrat"/>
                <a:ea typeface="Montserrat"/>
                <a:cs typeface="Montserrat"/>
                <a:sym typeface="Montserrat"/>
              </a:rPr>
            </a:br>
            <a:endParaRPr sz="1600" b="1" dirty="0">
              <a:solidFill>
                <a:srgbClr val="00B0F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F17E-8D5E-66FF-24C8-099DF21B8502}"/>
              </a:ext>
            </a:extLst>
          </p:cNvPr>
          <p:cNvSpPr>
            <a:spLocks noGrp="1"/>
          </p:cNvSpPr>
          <p:nvPr>
            <p:ph type="title"/>
          </p:nvPr>
        </p:nvSpPr>
        <p:spPr>
          <a:xfrm>
            <a:off x="311700" y="445024"/>
            <a:ext cx="2896701" cy="1603231"/>
          </a:xfrm>
        </p:spPr>
        <p:txBody>
          <a:bodyPr/>
          <a:lstStyle/>
          <a:p>
            <a:r>
              <a:rPr lang="en-IN" dirty="0"/>
              <a:t>EDA- Count of all types of ratings</a:t>
            </a:r>
          </a:p>
        </p:txBody>
      </p:sp>
      <p:sp>
        <p:nvSpPr>
          <p:cNvPr id="3" name="Text Placeholder 2">
            <a:extLst>
              <a:ext uri="{FF2B5EF4-FFF2-40B4-BE49-F238E27FC236}">
                <a16:creationId xmlns:a16="http://schemas.microsoft.com/office/drawing/2014/main" id="{DF33957A-AD15-DE71-F5F2-FCC5E438681C}"/>
              </a:ext>
            </a:extLst>
          </p:cNvPr>
          <p:cNvSpPr>
            <a:spLocks noGrp="1"/>
          </p:cNvSpPr>
          <p:nvPr>
            <p:ph type="body" idx="1"/>
          </p:nvPr>
        </p:nvSpPr>
        <p:spPr>
          <a:xfrm>
            <a:off x="311700" y="2478881"/>
            <a:ext cx="2797260" cy="2219594"/>
          </a:xfrm>
        </p:spPr>
        <p:txBody>
          <a:bodyPr/>
          <a:lstStyle/>
          <a:p>
            <a:pPr marL="114300" indent="0">
              <a:buNone/>
            </a:pPr>
            <a:r>
              <a:rPr lang="en-IN" sz="1200" dirty="0">
                <a:solidFill>
                  <a:schemeClr val="accent6">
                    <a:lumMod val="50000"/>
                  </a:schemeClr>
                </a:solidFill>
              </a:rPr>
              <a:t>This graph shows what is the count of different rating.</a:t>
            </a:r>
          </a:p>
          <a:p>
            <a:pPr marL="114300" indent="0">
              <a:buNone/>
            </a:pPr>
            <a:r>
              <a:rPr lang="en-IN" sz="1200" dirty="0">
                <a:solidFill>
                  <a:schemeClr val="accent6">
                    <a:lumMod val="50000"/>
                  </a:schemeClr>
                </a:solidFill>
              </a:rPr>
              <a:t>Max is:- 8</a:t>
            </a:r>
          </a:p>
          <a:p>
            <a:pPr marL="114300" indent="0">
              <a:buNone/>
            </a:pPr>
            <a:r>
              <a:rPr lang="en-IN" sz="1200" dirty="0">
                <a:solidFill>
                  <a:schemeClr val="accent6">
                    <a:lumMod val="50000"/>
                  </a:schemeClr>
                </a:solidFill>
              </a:rPr>
              <a:t>Min is:- 1</a:t>
            </a:r>
          </a:p>
        </p:txBody>
      </p:sp>
      <p:pic>
        <p:nvPicPr>
          <p:cNvPr id="3074" name="Picture 2">
            <a:extLst>
              <a:ext uri="{FF2B5EF4-FFF2-40B4-BE49-F238E27FC236}">
                <a16:creationId xmlns:a16="http://schemas.microsoft.com/office/drawing/2014/main" id="{0CE6C5FE-35C0-14F6-80A9-3ADD3B977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401" y="731375"/>
            <a:ext cx="523875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1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0327-451B-0C0F-6B2D-1FD1F36C52CD}"/>
              </a:ext>
            </a:extLst>
          </p:cNvPr>
          <p:cNvSpPr>
            <a:spLocks noGrp="1"/>
          </p:cNvSpPr>
          <p:nvPr>
            <p:ph type="title"/>
          </p:nvPr>
        </p:nvSpPr>
        <p:spPr/>
        <p:txBody>
          <a:bodyPr/>
          <a:lstStyle/>
          <a:p>
            <a:r>
              <a:rPr lang="en-IN" dirty="0"/>
              <a:t>EDA – Age Distribution</a:t>
            </a:r>
          </a:p>
        </p:txBody>
      </p:sp>
      <p:sp>
        <p:nvSpPr>
          <p:cNvPr id="3" name="Text Placeholder 2">
            <a:extLst>
              <a:ext uri="{FF2B5EF4-FFF2-40B4-BE49-F238E27FC236}">
                <a16:creationId xmlns:a16="http://schemas.microsoft.com/office/drawing/2014/main" id="{ED00FC7E-873B-7EA3-5E90-0E4404E2F935}"/>
              </a:ext>
            </a:extLst>
          </p:cNvPr>
          <p:cNvSpPr>
            <a:spLocks noGrp="1"/>
          </p:cNvSpPr>
          <p:nvPr>
            <p:ph type="body" idx="1"/>
          </p:nvPr>
        </p:nvSpPr>
        <p:spPr>
          <a:xfrm>
            <a:off x="311700" y="1152475"/>
            <a:ext cx="2906988" cy="3395141"/>
          </a:xfrm>
        </p:spPr>
        <p:txBody>
          <a:bodyPr/>
          <a:lstStyle/>
          <a:p>
            <a:pPr marL="114300" indent="0">
              <a:buNone/>
            </a:pPr>
            <a:r>
              <a:rPr lang="en-IN" dirty="0">
                <a:solidFill>
                  <a:schemeClr val="accent1">
                    <a:lumMod val="75000"/>
                  </a:schemeClr>
                </a:solidFill>
              </a:rPr>
              <a:t>This graph shows age distribution:-</a:t>
            </a:r>
          </a:p>
          <a:p>
            <a:pPr marL="114300" indent="0">
              <a:buNone/>
            </a:pPr>
            <a:r>
              <a:rPr lang="en-IN" dirty="0">
                <a:solidFill>
                  <a:schemeClr val="accent1">
                    <a:lumMod val="75000"/>
                  </a:schemeClr>
                </a:solidFill>
              </a:rPr>
              <a:t>People between 20-40 are reading more as compared to other age.</a:t>
            </a:r>
          </a:p>
          <a:p>
            <a:pPr marL="114300" indent="0">
              <a:buNone/>
            </a:pPr>
            <a:endParaRPr lang="en-IN" dirty="0">
              <a:solidFill>
                <a:schemeClr val="accent3">
                  <a:lumMod val="75000"/>
                </a:schemeClr>
              </a:solidFill>
            </a:endParaRPr>
          </a:p>
        </p:txBody>
      </p:sp>
      <p:pic>
        <p:nvPicPr>
          <p:cNvPr id="4098" name="Picture 2">
            <a:extLst>
              <a:ext uri="{FF2B5EF4-FFF2-40B4-BE49-F238E27FC236}">
                <a16:creationId xmlns:a16="http://schemas.microsoft.com/office/drawing/2014/main" id="{7DED9922-537E-136B-D766-394A1FC18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801" y="1017725"/>
            <a:ext cx="515302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2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283FC1-0AE9-5216-7919-26D6478F638B}"/>
              </a:ext>
            </a:extLst>
          </p:cNvPr>
          <p:cNvSpPr>
            <a:spLocks noGrp="1"/>
          </p:cNvSpPr>
          <p:nvPr>
            <p:ph type="title"/>
          </p:nvPr>
        </p:nvSpPr>
        <p:spPr/>
        <p:txBody>
          <a:bodyPr/>
          <a:lstStyle/>
          <a:p>
            <a:r>
              <a:rPr lang="en-IN" dirty="0"/>
              <a:t>EDA - Location</a:t>
            </a:r>
          </a:p>
        </p:txBody>
      </p:sp>
      <p:sp>
        <p:nvSpPr>
          <p:cNvPr id="4" name="Text Placeholder 3">
            <a:extLst>
              <a:ext uri="{FF2B5EF4-FFF2-40B4-BE49-F238E27FC236}">
                <a16:creationId xmlns:a16="http://schemas.microsoft.com/office/drawing/2014/main" id="{72E8AAF3-4B7C-5505-F01D-43F07260594B}"/>
              </a:ext>
            </a:extLst>
          </p:cNvPr>
          <p:cNvSpPr>
            <a:spLocks noGrp="1"/>
          </p:cNvSpPr>
          <p:nvPr>
            <p:ph type="body" idx="1"/>
          </p:nvPr>
        </p:nvSpPr>
        <p:spPr>
          <a:xfrm>
            <a:off x="311700" y="1152475"/>
            <a:ext cx="1712172" cy="1340694"/>
          </a:xfrm>
        </p:spPr>
        <p:txBody>
          <a:bodyPr/>
          <a:lstStyle/>
          <a:p>
            <a:pPr marL="114300" indent="0">
              <a:buNone/>
            </a:pPr>
            <a:r>
              <a:rPr lang="en-IN" dirty="0">
                <a:solidFill>
                  <a:schemeClr val="bg1"/>
                </a:solidFill>
              </a:rPr>
              <a:t>This graph shows distribution of location</a:t>
            </a:r>
          </a:p>
        </p:txBody>
      </p:sp>
      <p:pic>
        <p:nvPicPr>
          <p:cNvPr id="5122" name="Picture 2">
            <a:extLst>
              <a:ext uri="{FF2B5EF4-FFF2-40B4-BE49-F238E27FC236}">
                <a16:creationId xmlns:a16="http://schemas.microsoft.com/office/drawing/2014/main" id="{A293DACA-062D-B396-ED37-F056B7EBC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792" y="1589691"/>
            <a:ext cx="6686508" cy="298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9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B287-E72B-0388-CF15-323A717B53C2}"/>
              </a:ext>
            </a:extLst>
          </p:cNvPr>
          <p:cNvSpPr>
            <a:spLocks noGrp="1"/>
          </p:cNvSpPr>
          <p:nvPr>
            <p:ph type="title"/>
          </p:nvPr>
        </p:nvSpPr>
        <p:spPr/>
        <p:txBody>
          <a:bodyPr/>
          <a:lstStyle/>
          <a:p>
            <a:r>
              <a:rPr lang="en-IN" dirty="0"/>
              <a:t>EDA - Publisher</a:t>
            </a:r>
          </a:p>
        </p:txBody>
      </p:sp>
      <p:sp>
        <p:nvSpPr>
          <p:cNvPr id="5" name="Text Placeholder 4">
            <a:extLst>
              <a:ext uri="{FF2B5EF4-FFF2-40B4-BE49-F238E27FC236}">
                <a16:creationId xmlns:a16="http://schemas.microsoft.com/office/drawing/2014/main" id="{45BDD62C-C9DD-BBF2-4DED-324C3686D244}"/>
              </a:ext>
            </a:extLst>
          </p:cNvPr>
          <p:cNvSpPr>
            <a:spLocks noGrp="1"/>
          </p:cNvSpPr>
          <p:nvPr>
            <p:ph type="body" idx="1"/>
          </p:nvPr>
        </p:nvSpPr>
        <p:spPr>
          <a:xfrm>
            <a:off x="311699" y="4145280"/>
            <a:ext cx="8637229" cy="743712"/>
          </a:xfrm>
        </p:spPr>
        <p:txBody>
          <a:bodyPr/>
          <a:lstStyle/>
          <a:p>
            <a:pPr marL="114300" indent="0">
              <a:buNone/>
            </a:pPr>
            <a:r>
              <a:rPr lang="en-IN" sz="1200" dirty="0">
                <a:solidFill>
                  <a:schemeClr val="accent3">
                    <a:lumMod val="75000"/>
                  </a:schemeClr>
                </a:solidFill>
              </a:rPr>
              <a:t>This graph shows that Harlequin published maximum books.</a:t>
            </a:r>
          </a:p>
        </p:txBody>
      </p:sp>
      <p:pic>
        <p:nvPicPr>
          <p:cNvPr id="6146" name="Picture 2">
            <a:extLst>
              <a:ext uri="{FF2B5EF4-FFF2-40B4-BE49-F238E27FC236}">
                <a16:creationId xmlns:a16="http://schemas.microsoft.com/office/drawing/2014/main" id="{64BD4394-E741-E2D8-1216-FBB185055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4" y="1163468"/>
            <a:ext cx="8772525" cy="283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38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10D6-41A9-1DA3-E7B3-C9DC6169C4C0}"/>
              </a:ext>
            </a:extLst>
          </p:cNvPr>
          <p:cNvSpPr>
            <a:spLocks noGrp="1"/>
          </p:cNvSpPr>
          <p:nvPr>
            <p:ph type="title"/>
          </p:nvPr>
        </p:nvSpPr>
        <p:spPr/>
        <p:txBody>
          <a:bodyPr/>
          <a:lstStyle/>
          <a:p>
            <a:r>
              <a:rPr lang="en-IN" dirty="0">
                <a:solidFill>
                  <a:schemeClr val="tx1">
                    <a:lumMod val="75000"/>
                  </a:schemeClr>
                </a:solidFill>
              </a:rPr>
              <a:t>EDA – Year-of-publication</a:t>
            </a:r>
          </a:p>
        </p:txBody>
      </p:sp>
      <p:sp>
        <p:nvSpPr>
          <p:cNvPr id="3" name="Text Placeholder 2">
            <a:extLst>
              <a:ext uri="{FF2B5EF4-FFF2-40B4-BE49-F238E27FC236}">
                <a16:creationId xmlns:a16="http://schemas.microsoft.com/office/drawing/2014/main" id="{58EFF040-47DC-6DD0-6D7F-89000A5E90F3}"/>
              </a:ext>
            </a:extLst>
          </p:cNvPr>
          <p:cNvSpPr>
            <a:spLocks noGrp="1"/>
          </p:cNvSpPr>
          <p:nvPr>
            <p:ph type="body" idx="1"/>
          </p:nvPr>
        </p:nvSpPr>
        <p:spPr>
          <a:xfrm>
            <a:off x="311700" y="1343025"/>
            <a:ext cx="3503063" cy="2578894"/>
          </a:xfrm>
        </p:spPr>
        <p:txBody>
          <a:bodyPr/>
          <a:lstStyle/>
          <a:p>
            <a:pPr marL="114300" indent="0">
              <a:buNone/>
            </a:pPr>
            <a:r>
              <a:rPr lang="en-IN" sz="1400" dirty="0">
                <a:solidFill>
                  <a:schemeClr val="accent4">
                    <a:lumMod val="75000"/>
                  </a:schemeClr>
                </a:solidFill>
              </a:rPr>
              <a:t>This graph shows distribution of year of publication </a:t>
            </a:r>
          </a:p>
          <a:p>
            <a:pPr marL="114300" indent="0">
              <a:buNone/>
            </a:pPr>
            <a:r>
              <a:rPr lang="en-IN" sz="1400" dirty="0">
                <a:solidFill>
                  <a:schemeClr val="accent4">
                    <a:lumMod val="75000"/>
                  </a:schemeClr>
                </a:solidFill>
              </a:rPr>
              <a:t>Maximum books were published on 2002.</a:t>
            </a:r>
          </a:p>
        </p:txBody>
      </p:sp>
      <p:pic>
        <p:nvPicPr>
          <p:cNvPr id="7170" name="Picture 2">
            <a:extLst>
              <a:ext uri="{FF2B5EF4-FFF2-40B4-BE49-F238E27FC236}">
                <a16:creationId xmlns:a16="http://schemas.microsoft.com/office/drawing/2014/main" id="{ED148DAA-4AD1-5453-C0E5-7F02CD894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669" y="1094451"/>
            <a:ext cx="4413820" cy="365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1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1BAC-2BCE-4E71-F835-88C2B8E46615}"/>
              </a:ext>
            </a:extLst>
          </p:cNvPr>
          <p:cNvSpPr>
            <a:spLocks noGrp="1"/>
          </p:cNvSpPr>
          <p:nvPr>
            <p:ph type="title"/>
          </p:nvPr>
        </p:nvSpPr>
        <p:spPr/>
        <p:txBody>
          <a:bodyPr/>
          <a:lstStyle/>
          <a:p>
            <a:r>
              <a:rPr lang="en-IN" dirty="0"/>
              <a:t>Techniques Used:-</a:t>
            </a:r>
          </a:p>
        </p:txBody>
      </p:sp>
      <p:pic>
        <p:nvPicPr>
          <p:cNvPr id="5" name="Picture 4">
            <a:extLst>
              <a:ext uri="{FF2B5EF4-FFF2-40B4-BE49-F238E27FC236}">
                <a16:creationId xmlns:a16="http://schemas.microsoft.com/office/drawing/2014/main" id="{ED50ECAC-62CA-71E9-4B0B-A484D19261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3062" y="1307464"/>
            <a:ext cx="5857875" cy="3391011"/>
          </a:xfrm>
          <a:prstGeom prst="rect">
            <a:avLst/>
          </a:prstGeom>
        </p:spPr>
      </p:pic>
    </p:spTree>
    <p:extLst>
      <p:ext uri="{BB962C8B-B14F-4D97-AF65-F5344CB8AC3E}">
        <p14:creationId xmlns:p14="http://schemas.microsoft.com/office/powerpoint/2010/main" val="279614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09B7-2C79-C981-65FE-E7573B7BAAEB}"/>
              </a:ext>
            </a:extLst>
          </p:cNvPr>
          <p:cNvSpPr>
            <a:spLocks noGrp="1"/>
          </p:cNvSpPr>
          <p:nvPr>
            <p:ph type="title"/>
          </p:nvPr>
        </p:nvSpPr>
        <p:spPr/>
        <p:txBody>
          <a:bodyPr/>
          <a:lstStyle/>
          <a:p>
            <a:r>
              <a:rPr lang="en-IN" dirty="0">
                <a:solidFill>
                  <a:schemeClr val="tx1">
                    <a:lumMod val="75000"/>
                  </a:schemeClr>
                </a:solidFill>
              </a:rPr>
              <a:t>Popularity Based Approach</a:t>
            </a:r>
          </a:p>
        </p:txBody>
      </p:sp>
      <p:sp>
        <p:nvSpPr>
          <p:cNvPr id="3" name="Text Placeholder 2">
            <a:extLst>
              <a:ext uri="{FF2B5EF4-FFF2-40B4-BE49-F238E27FC236}">
                <a16:creationId xmlns:a16="http://schemas.microsoft.com/office/drawing/2014/main" id="{115100B8-467B-CF40-AA93-E726B52CE831}"/>
              </a:ext>
            </a:extLst>
          </p:cNvPr>
          <p:cNvSpPr>
            <a:spLocks noGrp="1"/>
          </p:cNvSpPr>
          <p:nvPr>
            <p:ph type="body" idx="1"/>
          </p:nvPr>
        </p:nvSpPr>
        <p:spPr/>
        <p:txBody>
          <a:bodyPr/>
          <a:lstStyle/>
          <a:p>
            <a:pPr marL="114300" indent="0">
              <a:buNone/>
            </a:pPr>
            <a:r>
              <a:rPr lang="en-IN" sz="1800" dirty="0">
                <a:solidFill>
                  <a:srgbClr val="002060"/>
                </a:solidFill>
                <a:effectLst/>
                <a:latin typeface="Times New Roman" panose="02020603050405020304" pitchFamily="18" charset="0"/>
                <a:ea typeface="Arial" panose="020B0604020202020204" pitchFamily="34" charset="0"/>
              </a:rPr>
              <a:t>It's a form of recommendation system that works on the basis of popularity or anything that's currently popular. These algorithms look for products or movies that are currently trending or popular among consumers and then immediately recommend them.</a:t>
            </a:r>
            <a:endParaRPr lang="en-IN" sz="1600" dirty="0">
              <a:solidFill>
                <a:srgbClr val="002060"/>
              </a:solidFill>
            </a:endParaRPr>
          </a:p>
        </p:txBody>
      </p:sp>
      <p:sp>
        <p:nvSpPr>
          <p:cNvPr id="4" name="Text Placeholder 3">
            <a:extLst>
              <a:ext uri="{FF2B5EF4-FFF2-40B4-BE49-F238E27FC236}">
                <a16:creationId xmlns:a16="http://schemas.microsoft.com/office/drawing/2014/main" id="{1398F09B-84F8-EA29-9524-56A9922D91DA}"/>
              </a:ext>
            </a:extLst>
          </p:cNvPr>
          <p:cNvSpPr>
            <a:spLocks noGrp="1"/>
          </p:cNvSpPr>
          <p:nvPr>
            <p:ph type="body" idx="2"/>
          </p:nvPr>
        </p:nvSpPr>
        <p:spPr/>
        <p:txBody>
          <a:bodyPr/>
          <a:lstStyle/>
          <a:p>
            <a:pPr marL="139700" indent="0">
              <a:buNone/>
            </a:pPr>
            <a:r>
              <a:rPr lang="en-IN" sz="1800" dirty="0">
                <a:solidFill>
                  <a:schemeClr val="accent4">
                    <a:lumMod val="50000"/>
                  </a:schemeClr>
                </a:solidFill>
                <a:effectLst/>
                <a:latin typeface="Times New Roman" panose="02020603050405020304" pitchFamily="18" charset="0"/>
                <a:ea typeface="Arial" panose="020B0604020202020204" pitchFamily="34" charset="0"/>
              </a:rPr>
              <a:t>For example, if a product is frequently purchased by the majority of people, the system will learn that it is the most popular, and it will recommend that product to every new user who has just joined up, increasing the likelihood that the new user would purchase it as well.</a:t>
            </a:r>
          </a:p>
          <a:p>
            <a:pPr marL="139700" indent="0">
              <a:buNone/>
            </a:pPr>
            <a:endParaRPr lang="en-IN" sz="1800" dirty="0">
              <a:solidFill>
                <a:schemeClr val="accent4">
                  <a:lumMod val="50000"/>
                </a:schemeClr>
              </a:solidFill>
              <a:latin typeface="Times New Roman" panose="02020603050405020304" pitchFamily="18" charset="0"/>
            </a:endParaRPr>
          </a:p>
          <a:p>
            <a:pPr marL="139700" indent="0">
              <a:buNone/>
            </a:pPr>
            <a:r>
              <a:rPr lang="en-IN" sz="1800" dirty="0">
                <a:solidFill>
                  <a:schemeClr val="accent4">
                    <a:lumMod val="50000"/>
                  </a:schemeClr>
                </a:solidFill>
                <a:latin typeface="Times New Roman" panose="02020603050405020304" pitchFamily="18" charset="0"/>
              </a:rPr>
              <a:t>More Example: Google news, YouTube Trending Videos</a:t>
            </a:r>
            <a:endParaRPr lang="en-IN" dirty="0">
              <a:solidFill>
                <a:schemeClr val="accent4">
                  <a:lumMod val="50000"/>
                </a:schemeClr>
              </a:solidFill>
            </a:endParaRPr>
          </a:p>
        </p:txBody>
      </p:sp>
    </p:spTree>
    <p:extLst>
      <p:ext uri="{BB962C8B-B14F-4D97-AF65-F5344CB8AC3E}">
        <p14:creationId xmlns:p14="http://schemas.microsoft.com/office/powerpoint/2010/main" val="293183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7568-B8BA-ADB2-3D75-A8DBC7FBEBF1}"/>
              </a:ext>
            </a:extLst>
          </p:cNvPr>
          <p:cNvSpPr>
            <a:spLocks noGrp="1"/>
          </p:cNvSpPr>
          <p:nvPr>
            <p:ph type="title"/>
          </p:nvPr>
        </p:nvSpPr>
        <p:spPr/>
        <p:txBody>
          <a:bodyPr/>
          <a:lstStyle/>
          <a:p>
            <a:r>
              <a:rPr lang="en-US" b="0" i="0" dirty="0">
                <a:solidFill>
                  <a:schemeClr val="tx1">
                    <a:lumMod val="75000"/>
                  </a:schemeClr>
                </a:solidFill>
                <a:effectLst/>
                <a:latin typeface="Roboto" panose="02000000000000000000" pitchFamily="2" charset="0"/>
              </a:rPr>
              <a:t>Collaborative Filtering Based Recommender System</a:t>
            </a:r>
            <a:br>
              <a:rPr lang="en-US" b="0" i="0" dirty="0">
                <a:solidFill>
                  <a:srgbClr val="212121"/>
                </a:solidFill>
                <a:effectLst/>
                <a:latin typeface="Roboto" panose="02000000000000000000" pitchFamily="2" charset="0"/>
              </a:rPr>
            </a:br>
            <a:endParaRPr lang="en-IN" dirty="0"/>
          </a:p>
        </p:txBody>
      </p:sp>
      <p:sp>
        <p:nvSpPr>
          <p:cNvPr id="6" name="Text Placeholder 5">
            <a:extLst>
              <a:ext uri="{FF2B5EF4-FFF2-40B4-BE49-F238E27FC236}">
                <a16:creationId xmlns:a16="http://schemas.microsoft.com/office/drawing/2014/main" id="{B4962212-5564-D390-9F39-044639D0F627}"/>
              </a:ext>
            </a:extLst>
          </p:cNvPr>
          <p:cNvSpPr>
            <a:spLocks noGrp="1"/>
          </p:cNvSpPr>
          <p:nvPr>
            <p:ph type="body" idx="1"/>
          </p:nvPr>
        </p:nvSpPr>
        <p:spPr>
          <a:xfrm>
            <a:off x="308919" y="1189545"/>
            <a:ext cx="4263081" cy="3416400"/>
          </a:xfrm>
        </p:spPr>
        <p:txBody>
          <a:bodyPr/>
          <a:lstStyle/>
          <a:p>
            <a:pPr marL="139700" indent="0">
              <a:buNone/>
            </a:pPr>
            <a:r>
              <a:rPr lang="en-IN" sz="1400" dirty="0">
                <a:solidFill>
                  <a:schemeClr val="accent2">
                    <a:lumMod val="90000"/>
                    <a:lumOff val="10000"/>
                  </a:schemeClr>
                </a:solidFill>
                <a:effectLst/>
                <a:latin typeface="Times New Roman" panose="02020603050405020304" pitchFamily="18" charset="0"/>
                <a:ea typeface="Arial" panose="020B0604020202020204" pitchFamily="34" charset="0"/>
              </a:rPr>
              <a:t>The practice of filtering for information or patterns employing strategies incorporating collaboration among numerous agents, viewpoints, data sources, and so on is known as collaborative filtering. Collaborative filtering is often used with very big data sets. </a:t>
            </a:r>
          </a:p>
          <a:p>
            <a:pPr marL="139700" indent="0">
              <a:buNone/>
            </a:pPr>
            <a:endParaRPr lang="en-IN" sz="1400" dirty="0">
              <a:solidFill>
                <a:schemeClr val="accent2">
                  <a:lumMod val="90000"/>
                  <a:lumOff val="10000"/>
                </a:schemeClr>
              </a:solidFill>
              <a:effectLst/>
              <a:latin typeface="Times New Roman" panose="02020603050405020304" pitchFamily="18" charset="0"/>
              <a:ea typeface="Arial" panose="020B0604020202020204" pitchFamily="34" charset="0"/>
            </a:endParaRPr>
          </a:p>
          <a:p>
            <a:pPr marL="139700" indent="0">
              <a:buNone/>
            </a:pPr>
            <a:r>
              <a:rPr lang="en-IN" sz="1400" dirty="0">
                <a:solidFill>
                  <a:schemeClr val="bg2">
                    <a:lumMod val="25000"/>
                  </a:schemeClr>
                </a:solidFill>
              </a:rPr>
              <a:t>Example:-  </a:t>
            </a:r>
            <a:r>
              <a:rPr lang="en-US" sz="1400" i="0" dirty="0">
                <a:solidFill>
                  <a:srgbClr val="202124"/>
                </a:solidFill>
                <a:effectLst/>
                <a:latin typeface="Times New Roman" panose="02020603050405020304" pitchFamily="18" charset="0"/>
                <a:cs typeface="Times New Roman" panose="02020603050405020304" pitchFamily="18" charset="0"/>
              </a:rPr>
              <a:t>Amazon is known for its use of collaborative filtering, matching products to users based on past purchases. For example, the system can identify all of the products a customer and users with similar behaviors have purchased and/or positively rated.</a:t>
            </a:r>
            <a:endParaRPr lang="en-IN" sz="1400" dirty="0">
              <a:solidFill>
                <a:schemeClr val="bg2">
                  <a:lumMod val="25000"/>
                </a:schemeClr>
              </a:solidFill>
              <a:latin typeface="Times New Roman" panose="02020603050405020304" pitchFamily="18" charset="0"/>
              <a:cs typeface="Times New Roman" panose="02020603050405020304" pitchFamily="18" charset="0"/>
            </a:endParaRPr>
          </a:p>
          <a:p>
            <a:pPr marL="139700" indent="0">
              <a:buNone/>
            </a:pPr>
            <a:endParaRPr lang="en-IN" dirty="0">
              <a:solidFill>
                <a:schemeClr val="accent2">
                  <a:lumMod val="90000"/>
                  <a:lumOff val="10000"/>
                </a:schemeClr>
              </a:solidFill>
            </a:endParaRPr>
          </a:p>
        </p:txBody>
      </p:sp>
      <p:pic>
        <p:nvPicPr>
          <p:cNvPr id="5" name="Picture 4">
            <a:extLst>
              <a:ext uri="{FF2B5EF4-FFF2-40B4-BE49-F238E27FC236}">
                <a16:creationId xmlns:a16="http://schemas.microsoft.com/office/drawing/2014/main" id="{F942218B-EC34-42B1-376C-895B9D510BF8}"/>
              </a:ext>
            </a:extLst>
          </p:cNvPr>
          <p:cNvPicPr>
            <a:picLocks noChangeAspect="1"/>
          </p:cNvPicPr>
          <p:nvPr/>
        </p:nvPicPr>
        <p:blipFill>
          <a:blip r:embed="rId2"/>
          <a:stretch>
            <a:fillRect/>
          </a:stretch>
        </p:blipFill>
        <p:spPr>
          <a:xfrm>
            <a:off x="4723681" y="1665386"/>
            <a:ext cx="4108619" cy="1812728"/>
          </a:xfrm>
          <a:prstGeom prst="rect">
            <a:avLst/>
          </a:prstGeom>
        </p:spPr>
      </p:pic>
    </p:spTree>
    <p:extLst>
      <p:ext uri="{BB962C8B-B14F-4D97-AF65-F5344CB8AC3E}">
        <p14:creationId xmlns:p14="http://schemas.microsoft.com/office/powerpoint/2010/main" val="67436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21043-D534-1AAB-918D-84D016DAB5FE}"/>
              </a:ext>
            </a:extLst>
          </p:cNvPr>
          <p:cNvSpPr>
            <a:spLocks noGrp="1"/>
          </p:cNvSpPr>
          <p:nvPr>
            <p:ph type="title"/>
          </p:nvPr>
        </p:nvSpPr>
        <p:spPr/>
        <p:txBody>
          <a:bodyPr/>
          <a:lstStyle/>
          <a:p>
            <a:r>
              <a:rPr lang="en-IN" dirty="0"/>
              <a:t>Difference between Popular and Collaborative</a:t>
            </a:r>
          </a:p>
        </p:txBody>
      </p:sp>
      <p:sp>
        <p:nvSpPr>
          <p:cNvPr id="6" name="Text Placeholder 5">
            <a:extLst>
              <a:ext uri="{FF2B5EF4-FFF2-40B4-BE49-F238E27FC236}">
                <a16:creationId xmlns:a16="http://schemas.microsoft.com/office/drawing/2014/main" id="{147C996C-EA59-FBAF-86A6-2A6E77DF55DF}"/>
              </a:ext>
            </a:extLst>
          </p:cNvPr>
          <p:cNvSpPr>
            <a:spLocks noGrp="1"/>
          </p:cNvSpPr>
          <p:nvPr>
            <p:ph type="body" idx="1"/>
          </p:nvPr>
        </p:nvSpPr>
        <p:spPr/>
        <p:txBody>
          <a:bodyPr/>
          <a:lstStyle/>
          <a:p>
            <a:pPr marL="139700" indent="0">
              <a:buClr>
                <a:schemeClr val="accent2"/>
              </a:buClr>
              <a:buNone/>
            </a:pPr>
            <a:r>
              <a:rPr lang="en-IN" sz="1600" b="1" u="sng" dirty="0">
                <a:solidFill>
                  <a:schemeClr val="accent2">
                    <a:lumMod val="90000"/>
                    <a:lumOff val="10000"/>
                  </a:schemeClr>
                </a:solidFill>
              </a:rPr>
              <a:t>Popular Based</a:t>
            </a:r>
          </a:p>
          <a:p>
            <a:pPr marL="139700" indent="0">
              <a:buClr>
                <a:schemeClr val="accent2"/>
              </a:buClr>
              <a:buNone/>
            </a:pPr>
            <a:endParaRPr lang="en-IN" sz="1600" b="1" u="sng" dirty="0">
              <a:solidFill>
                <a:schemeClr val="accent2">
                  <a:lumMod val="90000"/>
                  <a:lumOff val="10000"/>
                </a:schemeClr>
              </a:solidFill>
            </a:endParaRPr>
          </a:p>
          <a:p>
            <a:pPr marL="482600" indent="-342900">
              <a:buClr>
                <a:schemeClr val="accent2"/>
              </a:buClr>
              <a:buFont typeface="+mj-lt"/>
              <a:buAutoNum type="arabicPeriod"/>
            </a:pPr>
            <a:r>
              <a:rPr lang="en-IN" dirty="0">
                <a:solidFill>
                  <a:schemeClr val="accent2">
                    <a:lumMod val="90000"/>
                    <a:lumOff val="10000"/>
                  </a:schemeClr>
                </a:solidFill>
                <a:latin typeface="Times New Roman" panose="02020603050405020304" pitchFamily="18" charset="0"/>
                <a:cs typeface="Times New Roman" panose="02020603050405020304" pitchFamily="18" charset="0"/>
              </a:rPr>
              <a:t>It requires good amount of information </a:t>
            </a:r>
            <a:r>
              <a:rPr lang="en-US" b="0" i="0" dirty="0">
                <a:solidFill>
                  <a:srgbClr val="000000"/>
                </a:solidFill>
                <a:effectLst/>
                <a:latin typeface="Times New Roman" panose="02020603050405020304" pitchFamily="18" charset="0"/>
                <a:cs typeface="Times New Roman" panose="02020603050405020304" pitchFamily="18" charset="0"/>
              </a:rPr>
              <a:t>about items’ features, rather than using the user’s interactions and feedback.</a:t>
            </a:r>
          </a:p>
          <a:p>
            <a:pPr marL="482600" indent="-342900">
              <a:buClr>
                <a:schemeClr val="accent2"/>
              </a:buClr>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his technique requires a lot of domain knowledge to be fed with.  </a:t>
            </a:r>
          </a:p>
          <a:p>
            <a:pPr marL="482600" indent="-342900">
              <a:buClr>
                <a:schemeClr val="accent2"/>
              </a:buClr>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we have to know the content of both user and item.</a:t>
            </a:r>
          </a:p>
        </p:txBody>
      </p:sp>
      <p:sp>
        <p:nvSpPr>
          <p:cNvPr id="7" name="Text Placeholder 6">
            <a:extLst>
              <a:ext uri="{FF2B5EF4-FFF2-40B4-BE49-F238E27FC236}">
                <a16:creationId xmlns:a16="http://schemas.microsoft.com/office/drawing/2014/main" id="{223D8716-D111-5278-02AC-F6E4C61A8C7E}"/>
              </a:ext>
            </a:extLst>
          </p:cNvPr>
          <p:cNvSpPr>
            <a:spLocks noGrp="1"/>
          </p:cNvSpPr>
          <p:nvPr>
            <p:ph type="body" idx="2"/>
          </p:nvPr>
        </p:nvSpPr>
        <p:spPr/>
        <p:txBody>
          <a:bodyPr/>
          <a:lstStyle/>
          <a:p>
            <a:pPr marL="139700" indent="0">
              <a:buNone/>
            </a:pPr>
            <a:r>
              <a:rPr lang="en-IN" sz="1600" b="1" u="sng" dirty="0">
                <a:solidFill>
                  <a:schemeClr val="accent2">
                    <a:lumMod val="90000"/>
                    <a:lumOff val="10000"/>
                  </a:schemeClr>
                </a:solidFill>
              </a:rPr>
              <a:t>Collaborative based</a:t>
            </a:r>
          </a:p>
          <a:p>
            <a:pPr marL="139700" indent="0">
              <a:buNone/>
            </a:pPr>
            <a:endParaRPr lang="en-IN" sz="1600" b="1" u="sng" dirty="0">
              <a:solidFill>
                <a:schemeClr val="accent2">
                  <a:lumMod val="90000"/>
                  <a:lumOff val="10000"/>
                </a:schemeClr>
              </a:solidFill>
            </a:endParaRPr>
          </a:p>
          <a:p>
            <a:pPr marL="482600" indent="-342900">
              <a:buClrTx/>
              <a:buFont typeface="+mj-lt"/>
              <a:buAutoNum type="arabicPeriod"/>
            </a:pPr>
            <a:r>
              <a:rPr lang="en-IN" dirty="0">
                <a:solidFill>
                  <a:schemeClr val="accent2">
                    <a:lumMod val="90000"/>
                    <a:lumOff val="10000"/>
                  </a:schemeClr>
                </a:solidFill>
                <a:latin typeface="Times New Roman" panose="02020603050405020304" pitchFamily="18" charset="0"/>
                <a:cs typeface="Times New Roman" panose="02020603050405020304" pitchFamily="18" charset="0"/>
              </a:rPr>
              <a:t>It requires only the user’s historical data, </a:t>
            </a:r>
            <a:r>
              <a:rPr lang="en-US" b="0" i="0" dirty="0">
                <a:solidFill>
                  <a:srgbClr val="000000"/>
                </a:solidFill>
                <a:effectLst/>
                <a:latin typeface="Times New Roman" panose="02020603050405020304" pitchFamily="18" charset="0"/>
                <a:cs typeface="Times New Roman" panose="02020603050405020304" pitchFamily="18" charset="0"/>
              </a:rPr>
              <a:t>the core assumption made is that the users who have agreed in the past will also tend to agree in the future.</a:t>
            </a:r>
          </a:p>
          <a:p>
            <a:pPr marL="482600" indent="-342900">
              <a:buClrTx/>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his technique does not requires a lot of domain knowledge to be fed with. </a:t>
            </a:r>
          </a:p>
          <a:p>
            <a:pPr marL="482600" indent="-342900">
              <a:buClrTx/>
              <a:buFont typeface="+mj-lt"/>
              <a:buAutoNum type="arabicPeriod"/>
            </a:pPr>
            <a:r>
              <a:rPr lang="en-US" b="0" i="0" dirty="0">
                <a:solidFill>
                  <a:srgbClr val="000000"/>
                </a:solidFill>
                <a:effectLst/>
                <a:latin typeface="EB Garamond" panose="00000500000000000000" pitchFamily="2" charset="0"/>
              </a:rPr>
              <a:t>The collaborative algorithm uses only user behavior for recommending items. </a:t>
            </a:r>
            <a:endParaRPr lang="en-IN" dirty="0">
              <a:solidFill>
                <a:schemeClr val="accent2">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204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B26F-AB28-83A2-64F6-32B157354F26}"/>
              </a:ext>
            </a:extLst>
          </p:cNvPr>
          <p:cNvSpPr>
            <a:spLocks noGrp="1"/>
          </p:cNvSpPr>
          <p:nvPr>
            <p:ph type="title"/>
          </p:nvPr>
        </p:nvSpPr>
        <p:spPr/>
        <p:txBody>
          <a:bodyPr/>
          <a:lstStyle/>
          <a:p>
            <a:r>
              <a:rPr lang="en-US" b="0" i="0" dirty="0">
                <a:solidFill>
                  <a:schemeClr val="tx1"/>
                </a:solidFill>
                <a:effectLst/>
                <a:latin typeface="Roboto" panose="02000000000000000000" pitchFamily="2" charset="0"/>
              </a:rPr>
              <a:t>Final results</a:t>
            </a:r>
            <a:endParaRPr lang="en-IN" dirty="0"/>
          </a:p>
        </p:txBody>
      </p:sp>
      <p:pic>
        <p:nvPicPr>
          <p:cNvPr id="5" name="Picture 4">
            <a:extLst>
              <a:ext uri="{FF2B5EF4-FFF2-40B4-BE49-F238E27FC236}">
                <a16:creationId xmlns:a16="http://schemas.microsoft.com/office/drawing/2014/main" id="{E2946267-9CA3-FA07-3B60-0B0760291775}"/>
              </a:ext>
            </a:extLst>
          </p:cNvPr>
          <p:cNvPicPr>
            <a:picLocks noChangeAspect="1"/>
          </p:cNvPicPr>
          <p:nvPr/>
        </p:nvPicPr>
        <p:blipFill>
          <a:blip r:embed="rId2"/>
          <a:stretch>
            <a:fillRect/>
          </a:stretch>
        </p:blipFill>
        <p:spPr>
          <a:xfrm>
            <a:off x="464044" y="1184161"/>
            <a:ext cx="4322269" cy="3003775"/>
          </a:xfrm>
          <a:prstGeom prst="rect">
            <a:avLst/>
          </a:prstGeom>
        </p:spPr>
      </p:pic>
      <p:pic>
        <p:nvPicPr>
          <p:cNvPr id="7" name="Picture 6">
            <a:extLst>
              <a:ext uri="{FF2B5EF4-FFF2-40B4-BE49-F238E27FC236}">
                <a16:creationId xmlns:a16="http://schemas.microsoft.com/office/drawing/2014/main" id="{4709E47D-A795-6886-3A42-10F2399A9F37}"/>
              </a:ext>
            </a:extLst>
          </p:cNvPr>
          <p:cNvPicPr>
            <a:picLocks noChangeAspect="1"/>
          </p:cNvPicPr>
          <p:nvPr/>
        </p:nvPicPr>
        <p:blipFill>
          <a:blip r:embed="rId3"/>
          <a:stretch>
            <a:fillRect/>
          </a:stretch>
        </p:blipFill>
        <p:spPr>
          <a:xfrm>
            <a:off x="4786313" y="1291318"/>
            <a:ext cx="4076158" cy="2537731"/>
          </a:xfrm>
          <a:prstGeom prst="rect">
            <a:avLst/>
          </a:prstGeom>
        </p:spPr>
      </p:pic>
    </p:spTree>
    <p:extLst>
      <p:ext uri="{BB962C8B-B14F-4D97-AF65-F5344CB8AC3E}">
        <p14:creationId xmlns:p14="http://schemas.microsoft.com/office/powerpoint/2010/main" val="51024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rgbClr val="7821D7"/>
                </a:solidFill>
                <a:latin typeface="Montserrat"/>
                <a:ea typeface="Montserrat"/>
                <a:cs typeface="Montserrat"/>
                <a:sym typeface="Montserrat"/>
              </a:rPr>
              <a:t>Let’s Catch The Defaulters</a:t>
            </a:r>
            <a:endParaRPr b="1" dirty="0">
              <a:solidFill>
                <a:schemeClr val="tx2">
                  <a:lumMod val="50000"/>
                </a:schemeClr>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E6F2459F-26E0-FF08-BB5C-1AC745D74B15}"/>
              </a:ext>
            </a:extLst>
          </p:cNvPr>
          <p:cNvSpPr>
            <a:spLocks noGrp="1"/>
          </p:cNvSpPr>
          <p:nvPr>
            <p:ph type="body" idx="1"/>
          </p:nvPr>
        </p:nvSpPr>
        <p:spPr>
          <a:xfrm>
            <a:off x="311700" y="1353660"/>
            <a:ext cx="3565356" cy="3546000"/>
          </a:xfrm>
        </p:spPr>
        <p:txBody>
          <a:bodyPr/>
          <a:lstStyle/>
          <a:p>
            <a:pPr>
              <a:buClr>
                <a:schemeClr val="accent2"/>
              </a:buClr>
              <a:buFont typeface="+mj-lt"/>
              <a:buAutoNum type="arabicPeriod"/>
            </a:pPr>
            <a:r>
              <a:rPr lang="en-IN" dirty="0">
                <a:solidFill>
                  <a:srgbClr val="00B050"/>
                </a:solidFill>
              </a:rPr>
              <a:t>Defining problem statement</a:t>
            </a:r>
          </a:p>
          <a:p>
            <a:pPr>
              <a:buClr>
                <a:schemeClr val="accent2"/>
              </a:buClr>
              <a:buFont typeface="+mj-lt"/>
              <a:buAutoNum type="arabicPeriod"/>
            </a:pPr>
            <a:r>
              <a:rPr lang="en-IN" dirty="0">
                <a:solidFill>
                  <a:srgbClr val="00B050"/>
                </a:solidFill>
              </a:rPr>
              <a:t>EDA </a:t>
            </a:r>
          </a:p>
          <a:p>
            <a:pPr>
              <a:buClr>
                <a:schemeClr val="accent2"/>
              </a:buClr>
              <a:buFont typeface="+mj-lt"/>
              <a:buAutoNum type="arabicPeriod"/>
            </a:pPr>
            <a:r>
              <a:rPr lang="en-IN" dirty="0">
                <a:solidFill>
                  <a:srgbClr val="00B050"/>
                </a:solidFill>
              </a:rPr>
              <a:t>Popularity Based Approach</a:t>
            </a:r>
          </a:p>
          <a:p>
            <a:pPr>
              <a:buClr>
                <a:schemeClr val="accent2"/>
              </a:buClr>
              <a:buFont typeface="+mj-lt"/>
              <a:buAutoNum type="arabicPeriod"/>
            </a:pPr>
            <a:r>
              <a:rPr lang="en-IN" dirty="0">
                <a:solidFill>
                  <a:srgbClr val="00B050"/>
                </a:solidFill>
              </a:rPr>
              <a:t>Collaborative Based Approach</a:t>
            </a:r>
          </a:p>
          <a:p>
            <a:pPr>
              <a:buClr>
                <a:schemeClr val="accent2"/>
              </a:buClr>
              <a:buFont typeface="+mj-lt"/>
              <a:buAutoNum type="arabicPeriod"/>
            </a:pPr>
            <a:r>
              <a:rPr lang="en-IN" dirty="0">
                <a:solidFill>
                  <a:srgbClr val="00B050"/>
                </a:solidFill>
              </a:rPr>
              <a:t>Conclusion</a:t>
            </a:r>
          </a:p>
        </p:txBody>
      </p:sp>
      <p:pic>
        <p:nvPicPr>
          <p:cNvPr id="1026" name="Picture 2" descr="27,691 History Books Photos - Free &amp; Royalty-Free Stock Photos from  Dreamstime">
            <a:extLst>
              <a:ext uri="{FF2B5EF4-FFF2-40B4-BE49-F238E27FC236}">
                <a16:creationId xmlns:a16="http://schemas.microsoft.com/office/drawing/2014/main" id="{B24514E9-32AD-3CB8-EEE0-A0A1EFEA6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209" y="1456436"/>
            <a:ext cx="4524091" cy="2230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233F79-402A-0DA3-332D-C43F37CBB8B9}"/>
              </a:ext>
            </a:extLst>
          </p:cNvPr>
          <p:cNvSpPr>
            <a:spLocks noGrp="1"/>
          </p:cNvSpPr>
          <p:nvPr>
            <p:ph type="title"/>
          </p:nvPr>
        </p:nvSpPr>
        <p:spPr/>
        <p:txBody>
          <a:bodyPr/>
          <a:lstStyle/>
          <a:p>
            <a:r>
              <a:rPr lang="en-US" dirty="0"/>
              <a:t>Conclusion</a:t>
            </a:r>
            <a:endParaRPr lang="en-IN" dirty="0"/>
          </a:p>
        </p:txBody>
      </p:sp>
      <p:sp>
        <p:nvSpPr>
          <p:cNvPr id="2" name="Text Placeholder 1">
            <a:extLst>
              <a:ext uri="{FF2B5EF4-FFF2-40B4-BE49-F238E27FC236}">
                <a16:creationId xmlns:a16="http://schemas.microsoft.com/office/drawing/2014/main" id="{6089E0DA-C43A-8231-E906-C4812C4E96F1}"/>
              </a:ext>
            </a:extLst>
          </p:cNvPr>
          <p:cNvSpPr>
            <a:spLocks noGrp="1"/>
          </p:cNvSpPr>
          <p:nvPr>
            <p:ph type="body" idx="1"/>
          </p:nvPr>
        </p:nvSpPr>
        <p:spPr>
          <a:xfrm>
            <a:off x="311700" y="1152475"/>
            <a:ext cx="8520600" cy="3358565"/>
          </a:xfrm>
        </p:spPr>
        <p:txBody>
          <a:bodyPr/>
          <a:lstStyle/>
          <a:p>
            <a:pPr marL="114300" indent="0">
              <a:buClr>
                <a:schemeClr val="accent1"/>
              </a:buClr>
              <a:buNone/>
            </a:pPr>
            <a:r>
              <a:rPr lang="en-IN" sz="1800" dirty="0">
                <a:solidFill>
                  <a:srgbClr val="212121"/>
                </a:solidFill>
                <a:effectLst/>
                <a:highlight>
                  <a:srgbClr val="FFFFFF"/>
                </a:highlight>
                <a:latin typeface="Times New Roman" panose="02020603050405020304" pitchFamily="18" charset="0"/>
                <a:ea typeface="Times New Roman" panose="02020603050405020304" pitchFamily="18" charset="0"/>
              </a:rPr>
              <a:t>The escalating demands of Online Data have led to the invention of new techniques for presenting or rather recommending different products to the users. This project uses Popularity based as well as Collaborative filtering in order to recommend different types of books to the users. Both these techniques get rid of the Data sparsity and Cold Start Problem. Finally, the calculations of both the algorithms give accurate results.</a:t>
            </a:r>
            <a:endParaRPr lang="en-IN" sz="1800" dirty="0">
              <a:effectLst/>
              <a:latin typeface="Arial" panose="020B0604020202020204" pitchFamily="34" charset="0"/>
              <a:ea typeface="Arial" panose="020B0604020202020204" pitchFamily="34" charset="0"/>
            </a:endParaRPr>
          </a:p>
          <a:p>
            <a:pPr marL="114300" indent="0">
              <a:buClr>
                <a:schemeClr val="accent1"/>
              </a:buClr>
              <a:buNone/>
            </a:pPr>
            <a:endParaRPr lang="en-US" b="0" dirty="0">
              <a:solidFill>
                <a:srgbClr val="000000"/>
              </a:solidFill>
              <a:effectLst/>
              <a:latin typeface="Constantia" panose="02030602050306030303" pitchFamily="18" charset="0"/>
            </a:endParaRPr>
          </a:p>
        </p:txBody>
      </p:sp>
    </p:spTree>
    <p:extLst>
      <p:ext uri="{BB962C8B-B14F-4D97-AF65-F5344CB8AC3E}">
        <p14:creationId xmlns:p14="http://schemas.microsoft.com/office/powerpoint/2010/main" val="281529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85E5-190F-005E-2593-7F4FFE16007B}"/>
              </a:ext>
            </a:extLst>
          </p:cNvPr>
          <p:cNvSpPr>
            <a:spLocks noGrp="1"/>
          </p:cNvSpPr>
          <p:nvPr>
            <p:ph type="title"/>
          </p:nvPr>
        </p:nvSpPr>
        <p:spPr/>
        <p:txBody>
          <a:bodyPr/>
          <a:lstStyle/>
          <a:p>
            <a:r>
              <a:rPr lang="en-IN" dirty="0"/>
              <a:t>Challenges</a:t>
            </a:r>
          </a:p>
        </p:txBody>
      </p:sp>
      <p:sp>
        <p:nvSpPr>
          <p:cNvPr id="3" name="Text Placeholder 2">
            <a:extLst>
              <a:ext uri="{FF2B5EF4-FFF2-40B4-BE49-F238E27FC236}">
                <a16:creationId xmlns:a16="http://schemas.microsoft.com/office/drawing/2014/main" id="{0D825CC3-991E-7835-9AA5-DC9AC44EBC81}"/>
              </a:ext>
            </a:extLst>
          </p:cNvPr>
          <p:cNvSpPr>
            <a:spLocks noGrp="1"/>
          </p:cNvSpPr>
          <p:nvPr>
            <p:ph type="body" idx="1"/>
          </p:nvPr>
        </p:nvSpPr>
        <p:spPr/>
        <p:txBody>
          <a:bodyPr/>
          <a:lstStyle/>
          <a:p>
            <a:pPr>
              <a:buClr>
                <a:srgbClr val="00B050"/>
              </a:buClr>
              <a:buFont typeface="Wingdings" panose="05000000000000000000" pitchFamily="2" charset="2"/>
              <a:buChar char="v"/>
            </a:pPr>
            <a:r>
              <a:rPr lang="en-IN" dirty="0">
                <a:solidFill>
                  <a:schemeClr val="accent4">
                    <a:lumMod val="50000"/>
                  </a:schemeClr>
                </a:solidFill>
              </a:rPr>
              <a:t>Huge chunk of data was to be handled keeping in mind to miss anything which is even of little relevance.</a:t>
            </a:r>
          </a:p>
          <a:p>
            <a:pPr>
              <a:buClr>
                <a:srgbClr val="00B050"/>
              </a:buClr>
              <a:buFont typeface="Wingdings" panose="05000000000000000000" pitchFamily="2" charset="2"/>
              <a:buChar char="v"/>
            </a:pPr>
            <a:r>
              <a:rPr lang="en-IN" dirty="0">
                <a:solidFill>
                  <a:schemeClr val="accent4">
                    <a:lumMod val="50000"/>
                  </a:schemeClr>
                </a:solidFill>
              </a:rPr>
              <a:t>As there were three dataset finding correlation was challenge</a:t>
            </a:r>
          </a:p>
          <a:p>
            <a:pPr>
              <a:buClr>
                <a:srgbClr val="00B050"/>
              </a:buClr>
              <a:buFont typeface="Wingdings" panose="05000000000000000000" pitchFamily="2" charset="2"/>
              <a:buChar char="v"/>
            </a:pPr>
            <a:r>
              <a:rPr lang="en-IN" dirty="0">
                <a:solidFill>
                  <a:schemeClr val="accent4">
                    <a:lumMod val="50000"/>
                  </a:schemeClr>
                </a:solidFill>
              </a:rPr>
              <a:t>Computation time (especially during Loading data)</a:t>
            </a:r>
          </a:p>
          <a:p>
            <a:pPr>
              <a:buClr>
                <a:srgbClr val="00B050"/>
              </a:buClr>
              <a:buFont typeface="Wingdings" panose="05000000000000000000" pitchFamily="2" charset="2"/>
              <a:buChar char="v"/>
            </a:pPr>
            <a:r>
              <a:rPr lang="en-IN" dirty="0">
                <a:solidFill>
                  <a:schemeClr val="accent4">
                    <a:lumMod val="50000"/>
                  </a:schemeClr>
                </a:solidFill>
              </a:rPr>
              <a:t>Quite large Dataset.</a:t>
            </a:r>
          </a:p>
        </p:txBody>
      </p:sp>
    </p:spTree>
    <p:extLst>
      <p:ext uri="{BB962C8B-B14F-4D97-AF65-F5344CB8AC3E}">
        <p14:creationId xmlns:p14="http://schemas.microsoft.com/office/powerpoint/2010/main" val="17536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7371D10-EB93-CF05-9BF9-72B254F4043C}"/>
              </a:ext>
            </a:extLst>
          </p:cNvPr>
          <p:cNvSpPr/>
          <p:nvPr/>
        </p:nvSpPr>
        <p:spPr>
          <a:xfrm>
            <a:off x="2806133" y="2110085"/>
            <a:ext cx="3531736"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420533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E692-0395-30CB-F329-C47A4CEEB5FE}"/>
              </a:ext>
            </a:extLst>
          </p:cNvPr>
          <p:cNvSpPr>
            <a:spLocks noGrp="1"/>
          </p:cNvSpPr>
          <p:nvPr>
            <p:ph type="title"/>
          </p:nvPr>
        </p:nvSpPr>
        <p:spPr/>
        <p:txBody>
          <a:bodyPr/>
          <a:lstStyle/>
          <a:p>
            <a:r>
              <a:rPr lang="en-IN" dirty="0">
                <a:solidFill>
                  <a:schemeClr val="tx1">
                    <a:lumMod val="75000"/>
                  </a:schemeClr>
                </a:solidFill>
              </a:rPr>
              <a:t>Defining Problem Statement</a:t>
            </a:r>
          </a:p>
        </p:txBody>
      </p:sp>
      <p:sp>
        <p:nvSpPr>
          <p:cNvPr id="3" name="Text Placeholder 2">
            <a:extLst>
              <a:ext uri="{FF2B5EF4-FFF2-40B4-BE49-F238E27FC236}">
                <a16:creationId xmlns:a16="http://schemas.microsoft.com/office/drawing/2014/main" id="{CAF4EA28-E101-E48C-365D-B50D8B76C1D2}"/>
              </a:ext>
            </a:extLst>
          </p:cNvPr>
          <p:cNvSpPr>
            <a:spLocks noGrp="1"/>
          </p:cNvSpPr>
          <p:nvPr>
            <p:ph type="body" idx="1"/>
          </p:nvPr>
        </p:nvSpPr>
        <p:spPr>
          <a:xfrm>
            <a:off x="311700" y="1152474"/>
            <a:ext cx="4553194" cy="3490963"/>
          </a:xfrm>
        </p:spPr>
        <p:txBody>
          <a:bodyPr/>
          <a:lstStyle/>
          <a:p>
            <a:pPr marL="114300" indent="0">
              <a:lnSpc>
                <a:spcPct val="115000"/>
              </a:lnSpc>
              <a:spcBef>
                <a:spcPts val="600"/>
              </a:spcBef>
              <a:spcAft>
                <a:spcPts val="500"/>
              </a:spcAft>
              <a:buNone/>
            </a:pPr>
            <a:r>
              <a:rPr lang="en-IN" sz="1400" dirty="0">
                <a:solidFill>
                  <a:srgbClr val="333333"/>
                </a:solidFill>
                <a:effectLst/>
                <a:latin typeface="Times New Roman" panose="02020603050405020304" pitchFamily="18" charset="0"/>
                <a:ea typeface="Arial" panose="020B0604020202020204" pitchFamily="34" charset="0"/>
              </a:rPr>
              <a:t>Finding relevant books from a huge e-book space has become a tremendous difficulty for internet users as even the volume of online books grows tremendously as a result of the COVID-19 epidemic. </a:t>
            </a:r>
            <a:r>
              <a:rPr lang="en-IN" sz="1400" dirty="0">
                <a:solidFill>
                  <a:srgbClr val="212121"/>
                </a:solidFill>
                <a:effectLst/>
                <a:latin typeface="Times New Roman" panose="02020603050405020304" pitchFamily="18" charset="0"/>
                <a:ea typeface="Arial" panose="020B0604020202020204" pitchFamily="34" charset="0"/>
              </a:rPr>
              <a:t>A recommender system will help users who do not have enough individual knowledge to pursue through the different types of options offered by a website. It will provide the users with information to assist them to make a decision as to which items to purchase. The challenge with the recommendation system is predicting the users' opinions on various substances and being able to recommend the best goods to each user. </a:t>
            </a:r>
            <a:endParaRPr lang="en-IN" sz="1400" dirty="0">
              <a:effectLst/>
              <a:latin typeface="Arial" panose="020B0604020202020204" pitchFamily="34" charset="0"/>
              <a:ea typeface="Arial" panose="020B0604020202020204" pitchFamily="34" charset="0"/>
            </a:endParaRPr>
          </a:p>
        </p:txBody>
      </p:sp>
      <p:pic>
        <p:nvPicPr>
          <p:cNvPr id="2050" name="Picture 2" descr="Should books include credits like films? | Publishing | The Guardian">
            <a:extLst>
              <a:ext uri="{FF2B5EF4-FFF2-40B4-BE49-F238E27FC236}">
                <a16:creationId xmlns:a16="http://schemas.microsoft.com/office/drawing/2014/main" id="{C27BE3BE-B3C2-419B-F024-7E8F83358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737" y="1357312"/>
            <a:ext cx="3583782" cy="215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8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7F70-088C-3201-CDAC-D31EB6891B28}"/>
              </a:ext>
            </a:extLst>
          </p:cNvPr>
          <p:cNvSpPr>
            <a:spLocks noGrp="1"/>
          </p:cNvSpPr>
          <p:nvPr>
            <p:ph type="title"/>
          </p:nvPr>
        </p:nvSpPr>
        <p:spPr/>
        <p:txBody>
          <a:bodyPr/>
          <a:lstStyle/>
          <a:p>
            <a:r>
              <a:rPr lang="en-IN" dirty="0">
                <a:solidFill>
                  <a:schemeClr val="tx1">
                    <a:lumMod val="75000"/>
                  </a:schemeClr>
                </a:solidFill>
              </a:rPr>
              <a:t>World Reading Habits</a:t>
            </a:r>
          </a:p>
        </p:txBody>
      </p:sp>
      <p:pic>
        <p:nvPicPr>
          <p:cNvPr id="5" name="Picture 4">
            <a:extLst>
              <a:ext uri="{FF2B5EF4-FFF2-40B4-BE49-F238E27FC236}">
                <a16:creationId xmlns:a16="http://schemas.microsoft.com/office/drawing/2014/main" id="{A40E58A7-78C8-EAF9-2B2A-6DB4A92ABFC6}"/>
              </a:ext>
            </a:extLst>
          </p:cNvPr>
          <p:cNvPicPr>
            <a:picLocks noChangeAspect="1"/>
          </p:cNvPicPr>
          <p:nvPr/>
        </p:nvPicPr>
        <p:blipFill>
          <a:blip r:embed="rId2"/>
          <a:stretch>
            <a:fillRect/>
          </a:stretch>
        </p:blipFill>
        <p:spPr>
          <a:xfrm>
            <a:off x="1518616" y="1204843"/>
            <a:ext cx="6106767" cy="3438965"/>
          </a:xfrm>
          <a:prstGeom prst="rect">
            <a:avLst/>
          </a:prstGeom>
        </p:spPr>
      </p:pic>
    </p:spTree>
    <p:extLst>
      <p:ext uri="{BB962C8B-B14F-4D97-AF65-F5344CB8AC3E}">
        <p14:creationId xmlns:p14="http://schemas.microsoft.com/office/powerpoint/2010/main" val="44989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A2DD-262F-5A48-5FC4-ECEC2EECA195}"/>
              </a:ext>
            </a:extLst>
          </p:cNvPr>
          <p:cNvSpPr>
            <a:spLocks noGrp="1"/>
          </p:cNvSpPr>
          <p:nvPr>
            <p:ph type="title"/>
          </p:nvPr>
        </p:nvSpPr>
        <p:spPr/>
        <p:txBody>
          <a:bodyPr/>
          <a:lstStyle/>
          <a:p>
            <a:r>
              <a:rPr lang="en-IN" dirty="0">
                <a:solidFill>
                  <a:schemeClr val="tx1">
                    <a:lumMod val="75000"/>
                  </a:schemeClr>
                </a:solidFill>
              </a:rPr>
              <a:t>Which country publishes the most books each year?</a:t>
            </a:r>
          </a:p>
        </p:txBody>
      </p:sp>
      <p:pic>
        <p:nvPicPr>
          <p:cNvPr id="7" name="Picture 6">
            <a:extLst>
              <a:ext uri="{FF2B5EF4-FFF2-40B4-BE49-F238E27FC236}">
                <a16:creationId xmlns:a16="http://schemas.microsoft.com/office/drawing/2014/main" id="{103B50AC-37E6-B75D-E2A8-38CF3A9A6883}"/>
              </a:ext>
            </a:extLst>
          </p:cNvPr>
          <p:cNvPicPr>
            <a:picLocks noChangeAspect="1"/>
          </p:cNvPicPr>
          <p:nvPr/>
        </p:nvPicPr>
        <p:blipFill>
          <a:blip r:embed="rId2"/>
          <a:stretch>
            <a:fillRect/>
          </a:stretch>
        </p:blipFill>
        <p:spPr>
          <a:xfrm>
            <a:off x="1302736" y="1413382"/>
            <a:ext cx="6975632" cy="3121961"/>
          </a:xfrm>
          <a:prstGeom prst="rect">
            <a:avLst/>
          </a:prstGeom>
        </p:spPr>
      </p:pic>
    </p:spTree>
    <p:extLst>
      <p:ext uri="{BB962C8B-B14F-4D97-AF65-F5344CB8AC3E}">
        <p14:creationId xmlns:p14="http://schemas.microsoft.com/office/powerpoint/2010/main" val="91784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2ABF-3DCE-2DC7-223A-CDD01DCA6DCE}"/>
              </a:ext>
            </a:extLst>
          </p:cNvPr>
          <p:cNvSpPr>
            <a:spLocks noGrp="1"/>
          </p:cNvSpPr>
          <p:nvPr>
            <p:ph type="title"/>
          </p:nvPr>
        </p:nvSpPr>
        <p:spPr>
          <a:xfrm>
            <a:off x="311700" y="466456"/>
            <a:ext cx="8520600" cy="572700"/>
          </a:xfrm>
        </p:spPr>
        <p:txBody>
          <a:bodyPr/>
          <a:lstStyle/>
          <a:p>
            <a:r>
              <a:rPr lang="en-US" b="1" dirty="0">
                <a:solidFill>
                  <a:schemeClr val="tx1">
                    <a:lumMod val="75000"/>
                  </a:schemeClr>
                </a:solidFill>
              </a:rPr>
              <a:t>Data Pipeline</a:t>
            </a:r>
            <a:endParaRPr lang="en-IN" b="1" dirty="0">
              <a:solidFill>
                <a:schemeClr val="tx1">
                  <a:lumMod val="75000"/>
                </a:schemeClr>
              </a:solidFill>
            </a:endParaRPr>
          </a:p>
        </p:txBody>
      </p:sp>
      <p:graphicFrame>
        <p:nvGraphicFramePr>
          <p:cNvPr id="5" name="Diagram 4">
            <a:extLst>
              <a:ext uri="{FF2B5EF4-FFF2-40B4-BE49-F238E27FC236}">
                <a16:creationId xmlns:a16="http://schemas.microsoft.com/office/drawing/2014/main" id="{D78B334C-0BDE-ECC6-812C-838242BFDFC0}"/>
              </a:ext>
            </a:extLst>
          </p:cNvPr>
          <p:cNvGraphicFramePr/>
          <p:nvPr>
            <p:extLst>
              <p:ext uri="{D42A27DB-BD31-4B8C-83A1-F6EECF244321}">
                <p14:modId xmlns:p14="http://schemas.microsoft.com/office/powerpoint/2010/main" val="2825964713"/>
              </p:ext>
            </p:extLst>
          </p:nvPr>
        </p:nvGraphicFramePr>
        <p:xfrm>
          <a:off x="311700" y="1402079"/>
          <a:ext cx="8520600" cy="3166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34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376F-1554-C514-7B86-786A3C40295B}"/>
              </a:ext>
            </a:extLst>
          </p:cNvPr>
          <p:cNvSpPr>
            <a:spLocks noGrp="1"/>
          </p:cNvSpPr>
          <p:nvPr>
            <p:ph type="title"/>
          </p:nvPr>
        </p:nvSpPr>
        <p:spPr/>
        <p:txBody>
          <a:bodyPr/>
          <a:lstStyle/>
          <a:p>
            <a:r>
              <a:rPr lang="en-IN" dirty="0">
                <a:solidFill>
                  <a:schemeClr val="tx1">
                    <a:lumMod val="75000"/>
                  </a:schemeClr>
                </a:solidFill>
              </a:rPr>
              <a:t>Data summary</a:t>
            </a:r>
          </a:p>
        </p:txBody>
      </p:sp>
      <p:graphicFrame>
        <p:nvGraphicFramePr>
          <p:cNvPr id="5" name="Diagram 4">
            <a:extLst>
              <a:ext uri="{FF2B5EF4-FFF2-40B4-BE49-F238E27FC236}">
                <a16:creationId xmlns:a16="http://schemas.microsoft.com/office/drawing/2014/main" id="{2F5CA99C-717A-88A8-96FC-70EC50B90C91}"/>
              </a:ext>
            </a:extLst>
          </p:cNvPr>
          <p:cNvGraphicFramePr/>
          <p:nvPr>
            <p:extLst>
              <p:ext uri="{D42A27DB-BD31-4B8C-83A1-F6EECF244321}">
                <p14:modId xmlns:p14="http://schemas.microsoft.com/office/powerpoint/2010/main" val="2249490051"/>
              </p:ext>
            </p:extLst>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44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5FF7-4159-780B-4334-D54530712041}"/>
              </a:ext>
            </a:extLst>
          </p:cNvPr>
          <p:cNvSpPr>
            <a:spLocks noGrp="1"/>
          </p:cNvSpPr>
          <p:nvPr>
            <p:ph type="title"/>
          </p:nvPr>
        </p:nvSpPr>
        <p:spPr/>
        <p:txBody>
          <a:bodyPr/>
          <a:lstStyle/>
          <a:p>
            <a:r>
              <a:rPr lang="en-IN" dirty="0"/>
              <a:t>EDA – Book Author</a:t>
            </a:r>
          </a:p>
        </p:txBody>
      </p:sp>
      <p:pic>
        <p:nvPicPr>
          <p:cNvPr id="4" name="Picture 3">
            <a:extLst>
              <a:ext uri="{FF2B5EF4-FFF2-40B4-BE49-F238E27FC236}">
                <a16:creationId xmlns:a16="http://schemas.microsoft.com/office/drawing/2014/main" id="{57C20ED6-0586-7CDB-D8EE-7705D0320B56}"/>
              </a:ext>
            </a:extLst>
          </p:cNvPr>
          <p:cNvPicPr>
            <a:picLocks noChangeAspect="1"/>
          </p:cNvPicPr>
          <p:nvPr/>
        </p:nvPicPr>
        <p:blipFill>
          <a:blip r:embed="rId2"/>
          <a:stretch>
            <a:fillRect/>
          </a:stretch>
        </p:blipFill>
        <p:spPr>
          <a:xfrm>
            <a:off x="472075" y="1241944"/>
            <a:ext cx="8360225" cy="3456531"/>
          </a:xfrm>
          <a:prstGeom prst="rect">
            <a:avLst/>
          </a:prstGeom>
        </p:spPr>
      </p:pic>
    </p:spTree>
    <p:extLst>
      <p:ext uri="{BB962C8B-B14F-4D97-AF65-F5344CB8AC3E}">
        <p14:creationId xmlns:p14="http://schemas.microsoft.com/office/powerpoint/2010/main" val="134613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83B7-9664-290F-5CC4-598E1399DD68}"/>
              </a:ext>
            </a:extLst>
          </p:cNvPr>
          <p:cNvSpPr>
            <a:spLocks noGrp="1"/>
          </p:cNvSpPr>
          <p:nvPr>
            <p:ph type="title"/>
          </p:nvPr>
        </p:nvSpPr>
        <p:spPr/>
        <p:txBody>
          <a:bodyPr/>
          <a:lstStyle/>
          <a:p>
            <a:r>
              <a:rPr lang="en-IN" dirty="0"/>
              <a:t>EDA – </a:t>
            </a:r>
            <a:br>
              <a:rPr lang="en-IN" dirty="0"/>
            </a:br>
            <a:r>
              <a:rPr lang="en-IN" dirty="0"/>
              <a:t>Book Title</a:t>
            </a:r>
          </a:p>
        </p:txBody>
      </p:sp>
      <p:sp>
        <p:nvSpPr>
          <p:cNvPr id="6" name="Text Placeholder 5">
            <a:extLst>
              <a:ext uri="{FF2B5EF4-FFF2-40B4-BE49-F238E27FC236}">
                <a16:creationId xmlns:a16="http://schemas.microsoft.com/office/drawing/2014/main" id="{E453E885-AC2F-85FB-9DD9-3586DE79ADD1}"/>
              </a:ext>
            </a:extLst>
          </p:cNvPr>
          <p:cNvSpPr>
            <a:spLocks noGrp="1"/>
          </p:cNvSpPr>
          <p:nvPr>
            <p:ph type="body" idx="1"/>
          </p:nvPr>
        </p:nvSpPr>
        <p:spPr>
          <a:xfrm>
            <a:off x="311700" y="1528763"/>
            <a:ext cx="3674513" cy="3040112"/>
          </a:xfrm>
        </p:spPr>
        <p:txBody>
          <a:bodyPr/>
          <a:lstStyle/>
          <a:p>
            <a:pPr marL="114300" indent="0">
              <a:buNone/>
            </a:pPr>
            <a:r>
              <a:rPr lang="en-IN" dirty="0">
                <a:solidFill>
                  <a:schemeClr val="accent6">
                    <a:lumMod val="50000"/>
                  </a:schemeClr>
                </a:solidFill>
                <a:latin typeface="Times New Roman" panose="02020603050405020304" pitchFamily="18" charset="0"/>
                <a:cs typeface="Times New Roman" panose="02020603050405020304" pitchFamily="18" charset="0"/>
              </a:rPr>
              <a:t>This graph shows how many time book is republished:-</a:t>
            </a:r>
            <a:r>
              <a:rPr lang="en-IN" dirty="0">
                <a:solidFill>
                  <a:schemeClr val="accent4"/>
                </a:solidFill>
              </a:rPr>
              <a:t> </a:t>
            </a:r>
            <a:r>
              <a:rPr lang="en-IN" sz="2000" dirty="0">
                <a:solidFill>
                  <a:schemeClr val="accent4"/>
                </a:solidFill>
                <a:latin typeface="Agency FB" panose="020B0503020202020204" pitchFamily="34" charset="0"/>
              </a:rPr>
              <a:t>Selected poems is republished may times.</a:t>
            </a:r>
          </a:p>
        </p:txBody>
      </p:sp>
      <p:pic>
        <p:nvPicPr>
          <p:cNvPr id="5" name="Picture 4">
            <a:extLst>
              <a:ext uri="{FF2B5EF4-FFF2-40B4-BE49-F238E27FC236}">
                <a16:creationId xmlns:a16="http://schemas.microsoft.com/office/drawing/2014/main" id="{17622261-93DB-D076-52C7-7A76C4F6E97C}"/>
              </a:ext>
            </a:extLst>
          </p:cNvPr>
          <p:cNvPicPr>
            <a:picLocks noChangeAspect="1"/>
          </p:cNvPicPr>
          <p:nvPr/>
        </p:nvPicPr>
        <p:blipFill>
          <a:blip r:embed="rId2"/>
          <a:stretch>
            <a:fillRect/>
          </a:stretch>
        </p:blipFill>
        <p:spPr>
          <a:xfrm>
            <a:off x="4208528" y="375951"/>
            <a:ext cx="3921059" cy="4575648"/>
          </a:xfrm>
          <a:prstGeom prst="rect">
            <a:avLst/>
          </a:prstGeom>
        </p:spPr>
      </p:pic>
    </p:spTree>
    <p:extLst>
      <p:ext uri="{BB962C8B-B14F-4D97-AF65-F5344CB8AC3E}">
        <p14:creationId xmlns:p14="http://schemas.microsoft.com/office/powerpoint/2010/main" val="93269313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3018</TotalTime>
  <Words>903</Words>
  <Application>Microsoft Office PowerPoint</Application>
  <PresentationFormat>On-screen Show (16:9)</PresentationFormat>
  <Paragraphs>78</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Roboto</vt:lpstr>
      <vt:lpstr>Constantia</vt:lpstr>
      <vt:lpstr>EB Garamond</vt:lpstr>
      <vt:lpstr>Times New Roman</vt:lpstr>
      <vt:lpstr>Montserrat</vt:lpstr>
      <vt:lpstr>Wingdings</vt:lpstr>
      <vt:lpstr>Agency FB</vt:lpstr>
      <vt:lpstr>Simple Light</vt:lpstr>
      <vt:lpstr>             Capstone Project - 4 Book Recommender System  By:-    Rohit Kumar Sharma    </vt:lpstr>
      <vt:lpstr>  Let’s Catch The Defaulters</vt:lpstr>
      <vt:lpstr>Defining Problem Statement</vt:lpstr>
      <vt:lpstr>World Reading Habits</vt:lpstr>
      <vt:lpstr>Which country publishes the most books each year?</vt:lpstr>
      <vt:lpstr>Data Pipeline</vt:lpstr>
      <vt:lpstr>Data summary</vt:lpstr>
      <vt:lpstr>EDA – Book Author</vt:lpstr>
      <vt:lpstr>EDA –  Book Title</vt:lpstr>
      <vt:lpstr>EDA- Count of all types of ratings</vt:lpstr>
      <vt:lpstr>EDA – Age Distribution</vt:lpstr>
      <vt:lpstr>EDA - Location</vt:lpstr>
      <vt:lpstr>EDA - Publisher</vt:lpstr>
      <vt:lpstr>EDA – Year-of-publication</vt:lpstr>
      <vt:lpstr>Techniques Used:-</vt:lpstr>
      <vt:lpstr>Popularity Based Approach</vt:lpstr>
      <vt:lpstr>Collaborative Filtering Based Recommender System </vt:lpstr>
      <vt:lpstr>Difference between Popular and Collaborative</vt:lpstr>
      <vt:lpstr>Final results</vt:lpstr>
      <vt:lpstr>Conclusion</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Appliance Energy Prediction  Team Members Rohit Kumar Sharma Rahul Jha</dc:title>
  <dc:creator>rohit sharma</dc:creator>
  <cp:lastModifiedBy>rohit sharma</cp:lastModifiedBy>
  <cp:revision>40</cp:revision>
  <dcterms:modified xsi:type="dcterms:W3CDTF">2022-06-16T08:41:36Z</dcterms:modified>
</cp:coreProperties>
</file>