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89" r:id="rId2"/>
  </p:sldMasterIdLst>
  <p:notesMasterIdLst>
    <p:notesMasterId r:id="rId12"/>
  </p:notesMasterIdLst>
  <p:sldIdLst>
    <p:sldId id="256" r:id="rId3"/>
    <p:sldId id="257" r:id="rId4"/>
    <p:sldId id="258" r:id="rId5"/>
    <p:sldId id="259" r:id="rId6"/>
    <p:sldId id="265" r:id="rId7"/>
    <p:sldId id="261" r:id="rId8"/>
    <p:sldId id="266" r:id="rId9"/>
    <p:sldId id="263" r:id="rId10"/>
    <p:sldId id="264" r:id="rId11"/>
  </p:sldIdLst>
  <p:sldSz cx="12192000" cy="6858000"/>
  <p:notesSz cx="6858000" cy="9144000"/>
  <p:custDataLst>
    <p:tags r:id="rId1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8" d="100"/>
          <a:sy n="98" d="100"/>
        </p:scale>
        <p:origin x="8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9370697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bdc031958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g5bdc03195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856953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951290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210480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806478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280702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520386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8639820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9771364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5" name="Date Placeholder 4"/>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4239067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98929728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990508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094119753"/>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4982732"/>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878191739"/>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691638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658600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60088527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powershow.com/relay.php?pid=9325405&amp;url=http%3A%2F%2Fhttps%2Fwww.openhrms.com"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193575" y="4211550"/>
            <a:ext cx="10078800" cy="10563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1100"/>
              <a:buFont typeface="Arial"/>
              <a:buNone/>
            </a:pPr>
            <a:r>
              <a:rPr lang="en-US" sz="5000" b="1" dirty="0">
                <a:solidFill>
                  <a:srgbClr val="FFFFFF"/>
                </a:solidFill>
              </a:rPr>
              <a:t>How to Configure Product Variant Price in </a:t>
            </a:r>
            <a:r>
              <a:rPr lang="en-US" sz="5000" b="1" dirty="0" err="1">
                <a:solidFill>
                  <a:srgbClr val="FFFFFF"/>
                </a:solidFill>
              </a:rPr>
              <a:t>Odo</a:t>
            </a:r>
            <a:r>
              <a:rPr lang="en-US" sz="5000" b="1" dirty="0">
                <a:solidFill>
                  <a:srgbClr val="FFFFFF"/>
                </a:solidFill>
              </a:rPr>
              <a:t> V12</a:t>
            </a:r>
            <a:endParaRPr sz="5000" b="1" dirty="0">
              <a:solidFill>
                <a:srgbClr val="FFFFFF"/>
              </a:solidFill>
            </a:endParaRPr>
          </a:p>
        </p:txBody>
      </p:sp>
      <p:pic>
        <p:nvPicPr>
          <p:cNvPr id="85" name="Google Shape;85;p13"/>
          <p:cNvPicPr preferRelativeResize="0"/>
          <p:nvPr/>
        </p:nvPicPr>
        <p:blipFill rotWithShape="1">
          <a:blip r:embed="rId3">
            <a:alphaModFix/>
          </a:blip>
          <a:srcRect l="6354" t="11781" r="6354" b="16601"/>
          <a:stretch/>
        </p:blipFill>
        <p:spPr>
          <a:xfrm>
            <a:off x="0" y="0"/>
            <a:ext cx="12192000" cy="6858000"/>
          </a:xfrm>
          <a:prstGeom prst="rect">
            <a:avLst/>
          </a:prstGeom>
          <a:noFill/>
          <a:ln>
            <a:noFill/>
          </a:ln>
        </p:spPr>
      </p:pic>
      <p:sp>
        <p:nvSpPr>
          <p:cNvPr id="86" name="Google Shape;86;p13"/>
          <p:cNvSpPr/>
          <p:nvPr/>
        </p:nvSpPr>
        <p:spPr>
          <a:xfrm>
            <a:off x="0" y="0"/>
            <a:ext cx="12192000" cy="6858000"/>
          </a:xfrm>
          <a:prstGeom prst="rect">
            <a:avLst/>
          </a:prstGeom>
          <a:solidFill>
            <a:srgbClr val="00438B">
              <a:alpha val="511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13"/>
          <p:cNvSpPr txBox="1"/>
          <p:nvPr/>
        </p:nvSpPr>
        <p:spPr>
          <a:xfrm>
            <a:off x="0" y="2293650"/>
            <a:ext cx="12192000" cy="1969800"/>
          </a:xfrm>
          <a:prstGeom prst="rect">
            <a:avLst/>
          </a:prstGeom>
          <a:solidFill>
            <a:srgbClr val="00438B">
              <a:alpha val="6577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88" name="Google Shape;88;p13"/>
          <p:cNvPicPr preferRelativeResize="0"/>
          <p:nvPr/>
        </p:nvPicPr>
        <p:blipFill>
          <a:blip r:embed="rId4">
            <a:alphaModFix/>
          </a:blip>
          <a:stretch>
            <a:fillRect/>
          </a:stretch>
        </p:blipFill>
        <p:spPr>
          <a:xfrm flipH="1">
            <a:off x="2658299" y="5814012"/>
            <a:ext cx="45719" cy="98387"/>
          </a:xfrm>
          <a:prstGeom prst="rect">
            <a:avLst/>
          </a:prstGeom>
          <a:noFill/>
          <a:ln>
            <a:noFill/>
          </a:ln>
        </p:spPr>
      </p:pic>
      <p:sp>
        <p:nvSpPr>
          <p:cNvPr id="89" name="Google Shape;89;p13"/>
          <p:cNvSpPr txBox="1"/>
          <p:nvPr/>
        </p:nvSpPr>
        <p:spPr>
          <a:xfrm>
            <a:off x="5072000" y="5147713"/>
            <a:ext cx="3593100" cy="666300"/>
          </a:xfrm>
          <a:prstGeom prst="rect">
            <a:avLst/>
          </a:prstGeom>
          <a:noFill/>
          <a:ln>
            <a:noFill/>
          </a:ln>
        </p:spPr>
        <p:txBody>
          <a:bodyPr spcFirstLastPara="1" wrap="square" lIns="91425" tIns="91425" rIns="91425" bIns="91425" anchor="t" anchorCtr="0">
            <a:noAutofit/>
          </a:bodyPr>
          <a:lstStyle/>
          <a:p>
            <a:pPr marL="139700" marR="139700" lvl="0" indent="0" algn="l" rtl="0">
              <a:lnSpc>
                <a:spcPct val="120000"/>
              </a:lnSpc>
              <a:spcBef>
                <a:spcPts val="0"/>
              </a:spcBef>
              <a:spcAft>
                <a:spcPts val="0"/>
              </a:spcAft>
              <a:buClr>
                <a:schemeClr val="dk1"/>
              </a:buClr>
              <a:buSzPts val="1100"/>
              <a:buFont typeface="Arial"/>
              <a:buNone/>
            </a:pPr>
            <a:endParaRPr sz="3800" b="1" dirty="0">
              <a:solidFill>
                <a:srgbClr val="FFFFFF"/>
              </a:solidFill>
              <a:latin typeface="Roboto"/>
              <a:ea typeface="Roboto"/>
              <a:cs typeface="Roboto"/>
              <a:sym typeface="Roboto"/>
            </a:endParaRPr>
          </a:p>
          <a:p>
            <a:pPr marL="0" lvl="0" indent="0" algn="l" rtl="0">
              <a:spcBef>
                <a:spcPts val="600"/>
              </a:spcBef>
              <a:spcAft>
                <a:spcPts val="0"/>
              </a:spcAft>
              <a:buNone/>
            </a:pPr>
            <a:endParaRPr sz="3800" dirty="0">
              <a:solidFill>
                <a:srgbClr val="FFFFFF"/>
              </a:solidFill>
              <a:latin typeface="Calibri"/>
              <a:ea typeface="Calibri"/>
              <a:cs typeface="Calibri"/>
              <a:sym typeface="Calibri"/>
            </a:endParaRPr>
          </a:p>
        </p:txBody>
      </p:sp>
      <p:sp>
        <p:nvSpPr>
          <p:cNvPr id="90" name="Google Shape;90;p13"/>
          <p:cNvSpPr txBox="1"/>
          <p:nvPr/>
        </p:nvSpPr>
        <p:spPr>
          <a:xfrm>
            <a:off x="964650" y="2454400"/>
            <a:ext cx="10896600" cy="99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b="1" dirty="0">
                <a:solidFill>
                  <a:srgbClr val="FFFFFF"/>
                </a:solidFill>
              </a:rPr>
              <a:t>Employee Management System</a:t>
            </a:r>
            <a:endParaRPr sz="5800" b="1" dirty="0">
              <a:solidFill>
                <a:srgbClr val="FFFFFF"/>
              </a:solidFill>
            </a:endParaRPr>
          </a:p>
        </p:txBody>
      </p:sp>
      <p:sp>
        <p:nvSpPr>
          <p:cNvPr id="91" name="Google Shape;91;p13"/>
          <p:cNvSpPr txBox="1"/>
          <p:nvPr/>
        </p:nvSpPr>
        <p:spPr>
          <a:xfrm>
            <a:off x="5235950" y="6086850"/>
            <a:ext cx="28011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u="sng">
                <a:solidFill>
                  <a:schemeClr val="hlink"/>
                </a:solidFill>
                <a:latin typeface="Calibri"/>
                <a:ea typeface="Calibri"/>
                <a:cs typeface="Calibri"/>
                <a:sym typeface="Calibri"/>
                <a:hlinkClick r:id="rId5"/>
              </a:rPr>
              <a:t>www.openhrms.com</a:t>
            </a:r>
            <a:endParaRPr sz="16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subTitle" idx="1"/>
          </p:nvPr>
        </p:nvSpPr>
        <p:spPr>
          <a:xfrm>
            <a:off x="1747550" y="1314856"/>
            <a:ext cx="9497700" cy="8742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CC0099"/>
              </a:buClr>
              <a:buSzPts val="3200"/>
              <a:buFont typeface="Arial"/>
              <a:buNone/>
            </a:pPr>
            <a:r>
              <a:rPr lang="en-US" sz="3200" b="1" i="0" u="none" strike="noStrike" cap="none" dirty="0">
                <a:solidFill>
                  <a:srgbClr val="00438B"/>
                </a:solidFill>
                <a:latin typeface="Arial"/>
                <a:ea typeface="Arial"/>
                <a:cs typeface="Arial"/>
                <a:sym typeface="Arial"/>
              </a:rPr>
              <a:t>INTRODUCTION</a:t>
            </a:r>
            <a:endParaRPr dirty="0">
              <a:solidFill>
                <a:srgbClr val="00438B"/>
              </a:solidFill>
            </a:endParaRPr>
          </a:p>
          <a:p>
            <a:pPr marL="0" marR="0" lvl="0" indent="0" algn="l" rtl="0">
              <a:lnSpc>
                <a:spcPct val="90000"/>
              </a:lnSpc>
              <a:spcBef>
                <a:spcPts val="1000"/>
              </a:spcBef>
              <a:spcAft>
                <a:spcPts val="0"/>
              </a:spcAft>
              <a:buClr>
                <a:schemeClr val="dk1"/>
              </a:buClr>
              <a:buSzPts val="2400"/>
              <a:buFont typeface="Arial"/>
              <a:buNone/>
            </a:pPr>
            <a:endParaRPr sz="2400" b="0" i="0" u="none" strike="noStrike" cap="none" dirty="0">
              <a:solidFill>
                <a:srgbClr val="CC0099"/>
              </a:solidFill>
              <a:latin typeface="Arial"/>
              <a:ea typeface="Arial"/>
              <a:cs typeface="Arial"/>
              <a:sym typeface="Arial"/>
            </a:endParaRPr>
          </a:p>
        </p:txBody>
      </p:sp>
      <p:sp>
        <p:nvSpPr>
          <p:cNvPr id="97" name="Google Shape;97;p14"/>
          <p:cNvSpPr/>
          <p:nvPr/>
        </p:nvSpPr>
        <p:spPr>
          <a:xfrm>
            <a:off x="1823125" y="2229375"/>
            <a:ext cx="9968400" cy="4096500"/>
          </a:xfrm>
          <a:prstGeom prst="rect">
            <a:avLst/>
          </a:prstGeom>
          <a:noFill/>
          <a:ln>
            <a:noFill/>
          </a:ln>
        </p:spPr>
        <p:txBody>
          <a:bodyPr spcFirstLastPara="1" wrap="square" lIns="91425" tIns="45700" rIns="91425" bIns="45700" anchor="t" anchorCtr="0">
            <a:noAutofit/>
          </a:bodyPr>
          <a:lstStyle/>
          <a:p>
            <a:pPr marL="0" marR="0" lvl="0" indent="0" algn="just" rtl="0">
              <a:lnSpc>
                <a:spcPct val="140000"/>
              </a:lnSpc>
              <a:spcBef>
                <a:spcPts val="0"/>
              </a:spcBef>
              <a:spcAft>
                <a:spcPts val="0"/>
              </a:spcAft>
              <a:buClr>
                <a:schemeClr val="dk1"/>
              </a:buClr>
              <a:buSzPts val="1100"/>
              <a:buFont typeface="Arial"/>
              <a:buNone/>
            </a:pPr>
            <a:r>
              <a:rPr lang="en-US" sz="1800" dirty="0">
                <a:latin typeface="Calibri"/>
                <a:ea typeface="Calibri"/>
                <a:cs typeface="Calibri"/>
                <a:sym typeface="Calibri"/>
              </a:rPr>
              <a:t>Employees are regarded as the company’s greatest asset as they directly proportionate to company’s growth and expansion in the market. If a company wants to retain their invaluable assets, they have to come up with strong strategies fulfilling the employee satisfaction, desires, and expectations. The company should constantly provide the employee with encouragement, participation or engagement, stimulus, making the employee feel that they are an integral part of the company and the company care for their employees.</a:t>
            </a:r>
            <a:endParaRPr sz="1800" dirty="0">
              <a:latin typeface="Calibri"/>
              <a:ea typeface="Calibri"/>
              <a:cs typeface="Calibri"/>
              <a:sym typeface="Calibri"/>
            </a:endParaRPr>
          </a:p>
          <a:p>
            <a:pPr marL="0" marR="0" lvl="0" indent="0" algn="just" rtl="0">
              <a:lnSpc>
                <a:spcPct val="140000"/>
              </a:lnSpc>
              <a:spcBef>
                <a:spcPts val="0"/>
              </a:spcBef>
              <a:spcAft>
                <a:spcPts val="0"/>
              </a:spcAft>
              <a:buClr>
                <a:schemeClr val="dk1"/>
              </a:buClr>
              <a:buSzPts val="1100"/>
              <a:buFont typeface="Arial"/>
              <a:buNone/>
            </a:pPr>
            <a:r>
              <a:rPr lang="en-US" sz="1800" dirty="0">
                <a:latin typeface="Calibri"/>
                <a:ea typeface="Calibri"/>
                <a:cs typeface="Calibri"/>
                <a:sym typeface="Calibri"/>
              </a:rPr>
              <a:t>The importance of employee management software is rapidly increasing in the HR Market. There is a significant rise in the adoption of employee management software in the human resource sector for attracting and retaining the right talents within the company. In modern business, the role of employee management software is much more crucial as there comprise a heterogeneous and diversified workforce running the company or business.</a:t>
            </a:r>
            <a:endParaRPr sz="1800" dirty="0">
              <a:latin typeface="Calibri"/>
              <a:ea typeface="Calibri"/>
              <a:cs typeface="Calibri"/>
              <a:sym typeface="Calibri"/>
            </a:endParaRPr>
          </a:p>
          <a:p>
            <a:pPr marL="0" marR="0" lvl="0" indent="0" algn="just" rtl="0">
              <a:lnSpc>
                <a:spcPct val="140000"/>
              </a:lnSpc>
              <a:spcBef>
                <a:spcPts val="0"/>
              </a:spcBef>
              <a:spcAft>
                <a:spcPts val="0"/>
              </a:spcAft>
              <a:buClr>
                <a:schemeClr val="dk1"/>
              </a:buClr>
              <a:buSzPts val="1100"/>
              <a:buFont typeface="Arial"/>
              <a:buNone/>
            </a:pPr>
            <a:endParaRPr sz="1800" dirty="0">
              <a:latin typeface="Calibri"/>
              <a:ea typeface="Calibri"/>
              <a:cs typeface="Calibri"/>
              <a:sym typeface="Calibri"/>
            </a:endParaRPr>
          </a:p>
        </p:txBody>
      </p:sp>
      <p:sp>
        <p:nvSpPr>
          <p:cNvPr id="98" name="Google Shape;98;p14"/>
          <p:cNvSpPr txBox="1"/>
          <p:nvPr/>
        </p:nvSpPr>
        <p:spPr>
          <a:xfrm rot="5400000">
            <a:off x="-2653850" y="2653800"/>
            <a:ext cx="6858000" cy="1550400"/>
          </a:xfrm>
          <a:prstGeom prst="rect">
            <a:avLst/>
          </a:prstGeom>
          <a:solidFill>
            <a:srgbClr val="00438B">
              <a:alpha val="9731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99" name="Google Shape;99;p14"/>
          <p:cNvPicPr preferRelativeResize="0"/>
          <p:nvPr/>
        </p:nvPicPr>
        <p:blipFill>
          <a:blip r:embed="rId3">
            <a:alphaModFix/>
          </a:blip>
          <a:stretch>
            <a:fillRect/>
          </a:stretch>
        </p:blipFill>
        <p:spPr>
          <a:xfrm>
            <a:off x="11224200" y="165575"/>
            <a:ext cx="45719" cy="63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p:nvPr/>
        </p:nvSpPr>
        <p:spPr>
          <a:xfrm>
            <a:off x="1823125" y="1238775"/>
            <a:ext cx="9968400" cy="4096500"/>
          </a:xfrm>
          <a:prstGeom prst="rect">
            <a:avLst/>
          </a:prstGeom>
          <a:noFill/>
          <a:ln>
            <a:noFill/>
          </a:ln>
        </p:spPr>
        <p:txBody>
          <a:bodyPr spcFirstLastPara="1" wrap="square" lIns="91425" tIns="45700" rIns="91425" bIns="45700" anchor="t" anchorCtr="0">
            <a:noAutofit/>
          </a:bodyPr>
          <a:lstStyle/>
          <a:p>
            <a:pPr marL="0" marR="0" lvl="0" indent="0" algn="just" rtl="0">
              <a:lnSpc>
                <a:spcPct val="140000"/>
              </a:lnSpc>
              <a:spcBef>
                <a:spcPts val="0"/>
              </a:spcBef>
              <a:spcAft>
                <a:spcPts val="0"/>
              </a:spcAft>
              <a:buNone/>
            </a:pPr>
            <a:endParaRPr sz="1800" b="1">
              <a:latin typeface="Calibri"/>
              <a:ea typeface="Calibri"/>
              <a:cs typeface="Calibri"/>
              <a:sym typeface="Calibri"/>
            </a:endParaRPr>
          </a:p>
        </p:txBody>
      </p:sp>
      <p:sp>
        <p:nvSpPr>
          <p:cNvPr id="105" name="Google Shape;105;p15"/>
          <p:cNvSpPr txBox="1"/>
          <p:nvPr/>
        </p:nvSpPr>
        <p:spPr>
          <a:xfrm rot="5400000">
            <a:off x="-2653800" y="2653800"/>
            <a:ext cx="6858000" cy="1550400"/>
          </a:xfrm>
          <a:prstGeom prst="rect">
            <a:avLst/>
          </a:prstGeom>
          <a:solidFill>
            <a:srgbClr val="00438B">
              <a:alpha val="9731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06" name="Google Shape;106;p15"/>
          <p:cNvPicPr preferRelativeResize="0"/>
          <p:nvPr/>
        </p:nvPicPr>
        <p:blipFill>
          <a:blip r:embed="rId3">
            <a:alphaModFix/>
          </a:blip>
          <a:stretch>
            <a:fillRect/>
          </a:stretch>
        </p:blipFill>
        <p:spPr>
          <a:xfrm flipH="1" flipV="1">
            <a:off x="11178481" y="119856"/>
            <a:ext cx="45719" cy="45719"/>
          </a:xfrm>
          <a:prstGeom prst="rect">
            <a:avLst/>
          </a:prstGeom>
          <a:noFill/>
          <a:ln>
            <a:noFill/>
          </a:ln>
        </p:spPr>
      </p:pic>
      <p:sp>
        <p:nvSpPr>
          <p:cNvPr id="107" name="Google Shape;107;p15"/>
          <p:cNvSpPr/>
          <p:nvPr/>
        </p:nvSpPr>
        <p:spPr>
          <a:xfrm>
            <a:off x="1823125" y="792175"/>
            <a:ext cx="9968400" cy="4096500"/>
          </a:xfrm>
          <a:prstGeom prst="rect">
            <a:avLst/>
          </a:prstGeom>
          <a:noFill/>
          <a:ln>
            <a:noFill/>
          </a:ln>
        </p:spPr>
        <p:txBody>
          <a:bodyPr spcFirstLastPara="1" wrap="square" lIns="91425" tIns="45700" rIns="91425" bIns="45700" anchor="t" anchorCtr="0">
            <a:noAutofit/>
          </a:bodyPr>
          <a:lstStyle/>
          <a:p>
            <a:pPr marL="0" marR="0" lvl="0" indent="0" algn="just" rtl="0">
              <a:lnSpc>
                <a:spcPct val="140000"/>
              </a:lnSpc>
              <a:spcBef>
                <a:spcPts val="0"/>
              </a:spcBef>
              <a:spcAft>
                <a:spcPts val="0"/>
              </a:spcAft>
              <a:buClr>
                <a:schemeClr val="dk1"/>
              </a:buClr>
              <a:buSzPts val="1100"/>
              <a:buFont typeface="Arial"/>
              <a:buNone/>
            </a:pPr>
            <a:r>
              <a:rPr lang="en-US" sz="1800">
                <a:latin typeface="Calibri"/>
                <a:ea typeface="Calibri"/>
                <a:cs typeface="Calibri"/>
                <a:sym typeface="Calibri"/>
              </a:rPr>
              <a:t>Modern businesses often come in conglomerated fashions, having multiple office setups or workstations. Therefore managing the employees, giving then timely attention and encouragement under the piles of workloads are difficult to execute. It often becomes challenging and strenuous for an HR manager to look after or care the large employee community in person. </a:t>
            </a:r>
            <a:endParaRPr sz="1800">
              <a:latin typeface="Calibri"/>
              <a:ea typeface="Calibri"/>
              <a:cs typeface="Calibri"/>
              <a:sym typeface="Calibri"/>
            </a:endParaRPr>
          </a:p>
          <a:p>
            <a:pPr marL="0" marR="0" lvl="0" indent="0" algn="just" rtl="0">
              <a:lnSpc>
                <a:spcPct val="140000"/>
              </a:lnSpc>
              <a:spcBef>
                <a:spcPts val="1000"/>
              </a:spcBef>
              <a:spcAft>
                <a:spcPts val="0"/>
              </a:spcAft>
              <a:buClr>
                <a:schemeClr val="dk1"/>
              </a:buClr>
              <a:buSzPts val="1100"/>
              <a:buFont typeface="Arial"/>
              <a:buNone/>
            </a:pPr>
            <a:r>
              <a:rPr lang="en-US" sz="1800">
                <a:latin typeface="Calibri"/>
                <a:ea typeface="Calibri"/>
                <a:cs typeface="Calibri"/>
                <a:sym typeface="Calibri"/>
              </a:rPr>
              <a:t>Here comes the role of technology, an efficient employee management software for smartly utilizing the company assets i.e. Employees to their full potential. The implementation of employee management software has numerous benefits to derive. Examples include the elimination of time constraints via automating every task, managing the workforce challenges and also timely giving the attention towards any kind of employee dissatisfaction. </a:t>
            </a:r>
            <a:endParaRPr sz="1800">
              <a:latin typeface="Calibri"/>
              <a:ea typeface="Calibri"/>
              <a:cs typeface="Calibri"/>
              <a:sym typeface="Calibri"/>
            </a:endParaRPr>
          </a:p>
          <a:p>
            <a:pPr marL="0" marR="0" lvl="0" indent="0" algn="just" rtl="0">
              <a:lnSpc>
                <a:spcPct val="140000"/>
              </a:lnSpc>
              <a:spcBef>
                <a:spcPts val="0"/>
              </a:spcBef>
              <a:spcAft>
                <a:spcPts val="0"/>
              </a:spcAft>
              <a:buClr>
                <a:schemeClr val="dk1"/>
              </a:buClr>
              <a:buSzPts val="1100"/>
              <a:buFont typeface="Arial"/>
              <a:buNone/>
            </a:pPr>
            <a:endParaRPr sz="1800">
              <a:latin typeface="Calibri"/>
              <a:ea typeface="Calibri"/>
              <a:cs typeface="Calibri"/>
              <a:sym typeface="Calibri"/>
            </a:endParaRPr>
          </a:p>
        </p:txBody>
      </p:sp>
      <p:pic>
        <p:nvPicPr>
          <p:cNvPr id="108" name="Google Shape;108;p15"/>
          <p:cNvPicPr preferRelativeResize="0"/>
          <p:nvPr/>
        </p:nvPicPr>
        <p:blipFill rotWithShape="1">
          <a:blip r:embed="rId4">
            <a:alphaModFix/>
          </a:blip>
          <a:srcRect l="12207" t="21176" r="14784" b="18662"/>
          <a:stretch/>
        </p:blipFill>
        <p:spPr>
          <a:xfrm>
            <a:off x="4356900" y="4258225"/>
            <a:ext cx="4693804" cy="25235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subTitle" idx="1"/>
          </p:nvPr>
        </p:nvSpPr>
        <p:spPr>
          <a:xfrm>
            <a:off x="2032000" y="1518100"/>
            <a:ext cx="9895500" cy="5668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endParaRPr sz="1800">
              <a:solidFill>
                <a:srgbClr val="000000"/>
              </a:solidFill>
            </a:endParaRPr>
          </a:p>
          <a:p>
            <a:pPr marL="0" lvl="0" indent="0" algn="just" rtl="0">
              <a:lnSpc>
                <a:spcPct val="100000"/>
              </a:lnSpc>
              <a:spcBef>
                <a:spcPts val="0"/>
              </a:spcBef>
              <a:spcAft>
                <a:spcPts val="0"/>
              </a:spcAft>
              <a:buClr>
                <a:schemeClr val="dk1"/>
              </a:buClr>
              <a:buSzPts val="1100"/>
              <a:buFont typeface="Arial"/>
              <a:buNone/>
            </a:pPr>
            <a:endParaRPr sz="1800">
              <a:solidFill>
                <a:srgbClr val="000000"/>
              </a:solidFill>
            </a:endParaRPr>
          </a:p>
          <a:p>
            <a:pPr marL="0" lvl="0" indent="0" algn="just" rtl="0">
              <a:lnSpc>
                <a:spcPct val="100000"/>
              </a:lnSpc>
              <a:spcBef>
                <a:spcPts val="0"/>
              </a:spcBef>
              <a:spcAft>
                <a:spcPts val="0"/>
              </a:spcAft>
              <a:buClr>
                <a:schemeClr val="dk1"/>
              </a:buClr>
              <a:buSzPts val="1100"/>
              <a:buFont typeface="Arial"/>
              <a:buNone/>
            </a:pPr>
            <a:endParaRPr sz="1800">
              <a:solidFill>
                <a:srgbClr val="000000"/>
              </a:solidFill>
            </a:endParaRPr>
          </a:p>
          <a:p>
            <a:pPr marL="0" lvl="0" indent="0" algn="just" rtl="0">
              <a:lnSpc>
                <a:spcPct val="100000"/>
              </a:lnSpc>
              <a:spcBef>
                <a:spcPts val="0"/>
              </a:spcBef>
              <a:spcAft>
                <a:spcPts val="0"/>
              </a:spcAft>
              <a:buClr>
                <a:schemeClr val="dk1"/>
              </a:buClr>
              <a:buSzPts val="1100"/>
              <a:buFont typeface="Arial"/>
              <a:buNone/>
            </a:pPr>
            <a:endParaRPr sz="1800">
              <a:solidFill>
                <a:srgbClr val="000000"/>
              </a:solidFill>
            </a:endParaRPr>
          </a:p>
          <a:p>
            <a:pPr marL="0" lvl="0" indent="0" algn="just" rtl="0">
              <a:lnSpc>
                <a:spcPct val="100000"/>
              </a:lnSpc>
              <a:spcBef>
                <a:spcPts val="0"/>
              </a:spcBef>
              <a:spcAft>
                <a:spcPts val="0"/>
              </a:spcAft>
              <a:buClr>
                <a:schemeClr val="dk1"/>
              </a:buClr>
              <a:buSzPts val="1100"/>
              <a:buFont typeface="Arial"/>
              <a:buNone/>
            </a:pPr>
            <a:endParaRPr sz="1800">
              <a:solidFill>
                <a:srgbClr val="000000"/>
              </a:solidFill>
            </a:endParaRPr>
          </a:p>
          <a:p>
            <a:pPr marL="0" lvl="0" indent="0" algn="just" rtl="0">
              <a:lnSpc>
                <a:spcPct val="100000"/>
              </a:lnSpc>
              <a:spcBef>
                <a:spcPts val="0"/>
              </a:spcBef>
              <a:spcAft>
                <a:spcPts val="0"/>
              </a:spcAft>
              <a:buClr>
                <a:schemeClr val="dk1"/>
              </a:buClr>
              <a:buSzPts val="1100"/>
              <a:buFont typeface="Arial"/>
              <a:buNone/>
            </a:pPr>
            <a:endParaRPr sz="1800">
              <a:solidFill>
                <a:srgbClr val="000000"/>
              </a:solidFill>
            </a:endParaRPr>
          </a:p>
          <a:p>
            <a:pPr marL="0" lvl="0" indent="0" algn="just" rtl="0">
              <a:lnSpc>
                <a:spcPct val="100000"/>
              </a:lnSpc>
              <a:spcBef>
                <a:spcPts val="0"/>
              </a:spcBef>
              <a:spcAft>
                <a:spcPts val="0"/>
              </a:spcAft>
              <a:buClr>
                <a:schemeClr val="dk1"/>
              </a:buClr>
              <a:buSzPts val="1100"/>
              <a:buFont typeface="Arial"/>
              <a:buNone/>
            </a:pPr>
            <a:endParaRPr sz="1800">
              <a:solidFill>
                <a:srgbClr val="000000"/>
              </a:solidFill>
            </a:endParaRPr>
          </a:p>
          <a:p>
            <a:pPr marL="0" lvl="0" indent="0" algn="just" rtl="0">
              <a:lnSpc>
                <a:spcPct val="100000"/>
              </a:lnSpc>
              <a:spcBef>
                <a:spcPts val="0"/>
              </a:spcBef>
              <a:spcAft>
                <a:spcPts val="0"/>
              </a:spcAft>
              <a:buClr>
                <a:schemeClr val="dk1"/>
              </a:buClr>
              <a:buSzPts val="1100"/>
              <a:buFont typeface="Arial"/>
              <a:buNone/>
            </a:pPr>
            <a:endParaRPr sz="1800">
              <a:solidFill>
                <a:srgbClr val="000000"/>
              </a:solidFill>
            </a:endParaRPr>
          </a:p>
          <a:p>
            <a:pPr marL="0" lvl="0" indent="0" algn="just" rtl="0">
              <a:lnSpc>
                <a:spcPct val="100000"/>
              </a:lnSpc>
              <a:spcBef>
                <a:spcPts val="0"/>
              </a:spcBef>
              <a:spcAft>
                <a:spcPts val="0"/>
              </a:spcAft>
              <a:buClr>
                <a:schemeClr val="dk1"/>
              </a:buClr>
              <a:buSzPts val="1100"/>
              <a:buFont typeface="Arial"/>
              <a:buNone/>
            </a:pPr>
            <a:endParaRPr sz="1800">
              <a:solidFill>
                <a:srgbClr val="000000"/>
              </a:solidFill>
            </a:endParaRPr>
          </a:p>
          <a:p>
            <a:pPr marL="0" lvl="0" indent="0" algn="just" rtl="0">
              <a:lnSpc>
                <a:spcPct val="100000"/>
              </a:lnSpc>
              <a:spcBef>
                <a:spcPts val="0"/>
              </a:spcBef>
              <a:spcAft>
                <a:spcPts val="0"/>
              </a:spcAft>
              <a:buClr>
                <a:schemeClr val="dk1"/>
              </a:buClr>
              <a:buSzPts val="1100"/>
              <a:buFont typeface="Arial"/>
              <a:buNone/>
            </a:pPr>
            <a:endParaRPr sz="1800">
              <a:solidFill>
                <a:srgbClr val="000000"/>
              </a:solidFill>
            </a:endParaRPr>
          </a:p>
          <a:p>
            <a:pPr marL="0" lvl="0" indent="0" algn="just" rtl="0">
              <a:lnSpc>
                <a:spcPct val="100000"/>
              </a:lnSpc>
              <a:spcBef>
                <a:spcPts val="0"/>
              </a:spcBef>
              <a:spcAft>
                <a:spcPts val="0"/>
              </a:spcAft>
              <a:buClr>
                <a:schemeClr val="dk1"/>
              </a:buClr>
              <a:buSzPts val="1100"/>
              <a:buFont typeface="Arial"/>
              <a:buNone/>
            </a:pPr>
            <a:endParaRPr sz="1800">
              <a:solidFill>
                <a:srgbClr val="000000"/>
              </a:solidFill>
            </a:endParaRPr>
          </a:p>
          <a:p>
            <a:pPr marL="0" lvl="0" indent="0" algn="just" rtl="0">
              <a:lnSpc>
                <a:spcPct val="100000"/>
              </a:lnSpc>
              <a:spcBef>
                <a:spcPts val="0"/>
              </a:spcBef>
              <a:spcAft>
                <a:spcPts val="0"/>
              </a:spcAft>
              <a:buClr>
                <a:schemeClr val="dk1"/>
              </a:buClr>
              <a:buSzPts val="1100"/>
              <a:buFont typeface="Arial"/>
              <a:buNone/>
            </a:pPr>
            <a:endParaRPr sz="1800">
              <a:solidFill>
                <a:srgbClr val="000000"/>
              </a:solidFill>
            </a:endParaRPr>
          </a:p>
        </p:txBody>
      </p:sp>
      <p:sp>
        <p:nvSpPr>
          <p:cNvPr id="114" name="Google Shape;114;p16"/>
          <p:cNvSpPr txBox="1"/>
          <p:nvPr/>
        </p:nvSpPr>
        <p:spPr>
          <a:xfrm rot="5400000">
            <a:off x="-2653800" y="2653800"/>
            <a:ext cx="6858000" cy="1550400"/>
          </a:xfrm>
          <a:prstGeom prst="rect">
            <a:avLst/>
          </a:prstGeom>
          <a:solidFill>
            <a:srgbClr val="00438B">
              <a:alpha val="9731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15" name="Google Shape;115;p16"/>
          <p:cNvPicPr preferRelativeResize="0"/>
          <p:nvPr/>
        </p:nvPicPr>
        <p:blipFill>
          <a:blip r:embed="rId3">
            <a:alphaModFix/>
          </a:blip>
          <a:stretch>
            <a:fillRect/>
          </a:stretch>
        </p:blipFill>
        <p:spPr>
          <a:xfrm flipV="1">
            <a:off x="11927425" y="814850"/>
            <a:ext cx="65126" cy="119125"/>
          </a:xfrm>
          <a:prstGeom prst="rect">
            <a:avLst/>
          </a:prstGeom>
          <a:noFill/>
          <a:ln>
            <a:noFill/>
          </a:ln>
        </p:spPr>
      </p:pic>
      <p:sp>
        <p:nvSpPr>
          <p:cNvPr id="116" name="Google Shape;116;p16"/>
          <p:cNvSpPr/>
          <p:nvPr/>
        </p:nvSpPr>
        <p:spPr>
          <a:xfrm>
            <a:off x="1823125" y="933975"/>
            <a:ext cx="10104300" cy="5668200"/>
          </a:xfrm>
          <a:prstGeom prst="rect">
            <a:avLst/>
          </a:prstGeom>
          <a:noFill/>
          <a:ln>
            <a:noFill/>
          </a:ln>
        </p:spPr>
        <p:txBody>
          <a:bodyPr spcFirstLastPara="1" wrap="square" lIns="91425" tIns="45700" rIns="91425" bIns="45700" anchor="t" anchorCtr="0">
            <a:noAutofit/>
          </a:bodyPr>
          <a:lstStyle/>
          <a:p>
            <a:pPr marL="0" marR="0" lvl="0" indent="0" algn="just" rtl="0">
              <a:lnSpc>
                <a:spcPct val="140000"/>
              </a:lnSpc>
              <a:spcBef>
                <a:spcPts val="0"/>
              </a:spcBef>
              <a:spcAft>
                <a:spcPts val="0"/>
              </a:spcAft>
              <a:buNone/>
            </a:pPr>
            <a:r>
              <a:rPr lang="en-US" sz="2000" b="1">
                <a:latin typeface="Calibri"/>
                <a:ea typeface="Calibri"/>
                <a:cs typeface="Calibri"/>
                <a:sym typeface="Calibri"/>
              </a:rPr>
              <a:t>The role of employee management in modern business</a:t>
            </a:r>
            <a:endParaRPr sz="2000" b="1">
              <a:latin typeface="Calibri"/>
              <a:ea typeface="Calibri"/>
              <a:cs typeface="Calibri"/>
              <a:sym typeface="Calibri"/>
            </a:endParaRPr>
          </a:p>
          <a:p>
            <a:pPr marL="0" marR="0" lvl="0" indent="0" algn="just" rtl="0">
              <a:lnSpc>
                <a:spcPct val="140000"/>
              </a:lnSpc>
              <a:spcBef>
                <a:spcPts val="1000"/>
              </a:spcBef>
              <a:spcAft>
                <a:spcPts val="0"/>
              </a:spcAft>
              <a:buClr>
                <a:schemeClr val="dk1"/>
              </a:buClr>
              <a:buSzPts val="1100"/>
              <a:buFont typeface="Arial"/>
              <a:buNone/>
            </a:pPr>
            <a:r>
              <a:rPr lang="en-US" sz="1800" b="1">
                <a:latin typeface="Calibri"/>
                <a:ea typeface="Calibri"/>
                <a:cs typeface="Calibri"/>
                <a:sym typeface="Calibri"/>
              </a:rPr>
              <a:t>Robust database for storing employee records.</a:t>
            </a:r>
            <a:endParaRPr sz="1800" b="1">
              <a:latin typeface="Calibri"/>
              <a:ea typeface="Calibri"/>
              <a:cs typeface="Calibri"/>
              <a:sym typeface="Calibri"/>
            </a:endParaRPr>
          </a:p>
          <a:p>
            <a:pPr marL="0" marR="0" lvl="0" indent="0" algn="just" rtl="0">
              <a:lnSpc>
                <a:spcPct val="140000"/>
              </a:lnSpc>
              <a:spcBef>
                <a:spcPts val="0"/>
              </a:spcBef>
              <a:spcAft>
                <a:spcPts val="0"/>
              </a:spcAft>
              <a:buClr>
                <a:schemeClr val="dk1"/>
              </a:buClr>
              <a:buSzPts val="1100"/>
              <a:buFont typeface="Arial"/>
              <a:buNone/>
            </a:pPr>
            <a:r>
              <a:rPr lang="en-US" sz="1800">
                <a:latin typeface="Calibri"/>
                <a:ea typeface="Calibri"/>
                <a:cs typeface="Calibri"/>
                <a:sym typeface="Calibri"/>
              </a:rPr>
              <a:t>An employee management software comes with a strong and highly efficient database that executes a complete, transparent and quick search over the critical data pertaining to employees like their personal details, banking. Emergency contacts, leave management and more. The database holds the crucial data over both former and current employees of an organization. This centralized and robust database help the organization to retrieve employee information anytime, anywhere by anyone (condition: access permission).  </a:t>
            </a:r>
            <a:endParaRPr sz="1800">
              <a:latin typeface="Calibri"/>
              <a:ea typeface="Calibri"/>
              <a:cs typeface="Calibri"/>
              <a:sym typeface="Calibri"/>
            </a:endParaRPr>
          </a:p>
          <a:p>
            <a:pPr marL="0" marR="0" lvl="0" indent="0" algn="just" rtl="0">
              <a:lnSpc>
                <a:spcPct val="140000"/>
              </a:lnSpc>
              <a:spcBef>
                <a:spcPts val="1000"/>
              </a:spcBef>
              <a:spcAft>
                <a:spcPts val="0"/>
              </a:spcAft>
              <a:buClr>
                <a:schemeClr val="dk1"/>
              </a:buClr>
              <a:buSzPts val="1100"/>
              <a:buFont typeface="Arial"/>
              <a:buNone/>
            </a:pPr>
            <a:r>
              <a:rPr lang="en-US" sz="1800" b="1">
                <a:latin typeface="Calibri"/>
                <a:ea typeface="Calibri"/>
                <a:cs typeface="Calibri"/>
                <a:sym typeface="Calibri"/>
              </a:rPr>
              <a:t>Totally eliminates the paper works.</a:t>
            </a:r>
            <a:endParaRPr sz="1800" b="1">
              <a:latin typeface="Calibri"/>
              <a:ea typeface="Calibri"/>
              <a:cs typeface="Calibri"/>
              <a:sym typeface="Calibri"/>
            </a:endParaRPr>
          </a:p>
          <a:p>
            <a:pPr marL="0" marR="0" lvl="0" indent="0" algn="just" rtl="0">
              <a:lnSpc>
                <a:spcPct val="140000"/>
              </a:lnSpc>
              <a:spcBef>
                <a:spcPts val="0"/>
              </a:spcBef>
              <a:spcAft>
                <a:spcPts val="0"/>
              </a:spcAft>
              <a:buClr>
                <a:schemeClr val="dk1"/>
              </a:buClr>
              <a:buSzPts val="1100"/>
              <a:buFont typeface="Arial"/>
              <a:buNone/>
            </a:pPr>
            <a:r>
              <a:rPr lang="en-US" sz="1800">
                <a:latin typeface="Calibri"/>
                <a:ea typeface="Calibri"/>
                <a:cs typeface="Calibri"/>
                <a:sym typeface="Calibri"/>
              </a:rPr>
              <a:t>An integrated employee management software comes intuitive allowing the organization employees to request their time off, submit their timesheets and other documentation. An employee management software also comes with easy access to the employee for editing, inserting or deleting any information, processing their requests and automatic generation of approval submissions, finally reducing the amount of paperwork to be carried by the HR. </a:t>
            </a:r>
            <a:endParaRPr sz="1800">
              <a:latin typeface="Calibri"/>
              <a:ea typeface="Calibri"/>
              <a:cs typeface="Calibri"/>
              <a:sym typeface="Calibri"/>
            </a:endParaRPr>
          </a:p>
          <a:p>
            <a:pPr marL="0" marR="0" lvl="0" indent="0" algn="just" rtl="0">
              <a:lnSpc>
                <a:spcPct val="14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9ADE-51DD-84A3-661F-357B8130F209}"/>
              </a:ext>
            </a:extLst>
          </p:cNvPr>
          <p:cNvSpPr>
            <a:spLocks noGrp="1"/>
          </p:cNvSpPr>
          <p:nvPr>
            <p:ph type="title"/>
          </p:nvPr>
        </p:nvSpPr>
        <p:spPr/>
        <p:txBody>
          <a:bodyPr>
            <a:normAutofit/>
          </a:bodyPr>
          <a:lstStyle/>
          <a:p>
            <a:r>
              <a:rPr lang="en-US" sz="4000" dirty="0"/>
              <a:t>Flow Chart</a:t>
            </a:r>
            <a:endParaRPr lang="en-IN" sz="4000" dirty="0"/>
          </a:p>
        </p:txBody>
      </p:sp>
      <p:pic>
        <p:nvPicPr>
          <p:cNvPr id="1026" name="Picture 2" descr="GitHub - Bokamanushta/EmployeeManagementSystem">
            <a:extLst>
              <a:ext uri="{FF2B5EF4-FFF2-40B4-BE49-F238E27FC236}">
                <a16:creationId xmlns:a16="http://schemas.microsoft.com/office/drawing/2014/main" id="{4D5BF5E2-8C55-BA06-0259-36001A17D8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408521"/>
            <a:ext cx="4267200" cy="6401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46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885927-BA46-5686-0EF5-F29D82586433}"/>
              </a:ext>
            </a:extLst>
          </p:cNvPr>
          <p:cNvPicPr>
            <a:picLocks noChangeAspect="1"/>
          </p:cNvPicPr>
          <p:nvPr/>
        </p:nvPicPr>
        <p:blipFill>
          <a:blip r:embed="rId2"/>
          <a:stretch>
            <a:fillRect/>
          </a:stretch>
        </p:blipFill>
        <p:spPr>
          <a:xfrm>
            <a:off x="685800" y="529244"/>
            <a:ext cx="4978991" cy="2768491"/>
          </a:xfrm>
          <a:prstGeom prst="rect">
            <a:avLst/>
          </a:prstGeom>
        </p:spPr>
      </p:pic>
      <p:pic>
        <p:nvPicPr>
          <p:cNvPr id="5" name="Picture 4">
            <a:extLst>
              <a:ext uri="{FF2B5EF4-FFF2-40B4-BE49-F238E27FC236}">
                <a16:creationId xmlns:a16="http://schemas.microsoft.com/office/drawing/2014/main" id="{574DFD98-16E8-B2AB-6451-75B65B8324B9}"/>
              </a:ext>
            </a:extLst>
          </p:cNvPr>
          <p:cNvPicPr>
            <a:picLocks noChangeAspect="1"/>
          </p:cNvPicPr>
          <p:nvPr/>
        </p:nvPicPr>
        <p:blipFill>
          <a:blip r:embed="rId3"/>
          <a:stretch>
            <a:fillRect/>
          </a:stretch>
        </p:blipFill>
        <p:spPr>
          <a:xfrm>
            <a:off x="5862640" y="3297734"/>
            <a:ext cx="6329360" cy="3560265"/>
          </a:xfrm>
          <a:prstGeom prst="rect">
            <a:avLst/>
          </a:prstGeom>
        </p:spPr>
      </p:pic>
      <p:pic>
        <p:nvPicPr>
          <p:cNvPr id="7" name="Picture 6">
            <a:extLst>
              <a:ext uri="{FF2B5EF4-FFF2-40B4-BE49-F238E27FC236}">
                <a16:creationId xmlns:a16="http://schemas.microsoft.com/office/drawing/2014/main" id="{7E199DA4-D0E0-DB73-6364-FFFE77D12691}"/>
              </a:ext>
            </a:extLst>
          </p:cNvPr>
          <p:cNvPicPr>
            <a:picLocks noChangeAspect="1"/>
          </p:cNvPicPr>
          <p:nvPr/>
        </p:nvPicPr>
        <p:blipFill>
          <a:blip r:embed="rId4"/>
          <a:stretch>
            <a:fillRect/>
          </a:stretch>
        </p:blipFill>
        <p:spPr>
          <a:xfrm>
            <a:off x="533401" y="3657600"/>
            <a:ext cx="4191000" cy="2514600"/>
          </a:xfrm>
          <a:prstGeom prst="rect">
            <a:avLst/>
          </a:prstGeom>
        </p:spPr>
      </p:pic>
      <p:pic>
        <p:nvPicPr>
          <p:cNvPr id="10" name="Picture 9">
            <a:extLst>
              <a:ext uri="{FF2B5EF4-FFF2-40B4-BE49-F238E27FC236}">
                <a16:creationId xmlns:a16="http://schemas.microsoft.com/office/drawing/2014/main" id="{38A26F2A-2AF1-7091-C242-07C532166725}"/>
              </a:ext>
            </a:extLst>
          </p:cNvPr>
          <p:cNvPicPr>
            <a:picLocks noChangeAspect="1"/>
          </p:cNvPicPr>
          <p:nvPr/>
        </p:nvPicPr>
        <p:blipFill>
          <a:blip r:embed="rId5"/>
          <a:stretch>
            <a:fillRect/>
          </a:stretch>
        </p:blipFill>
        <p:spPr>
          <a:xfrm>
            <a:off x="6126480" y="304800"/>
            <a:ext cx="4876800" cy="2743200"/>
          </a:xfrm>
          <a:prstGeom prst="rect">
            <a:avLst/>
          </a:prstGeom>
        </p:spPr>
      </p:pic>
    </p:spTree>
    <p:extLst>
      <p:ext uri="{BB962C8B-B14F-4D97-AF65-F5344CB8AC3E}">
        <p14:creationId xmlns:p14="http://schemas.microsoft.com/office/powerpoint/2010/main" val="1641066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F0E7-F440-32BD-2DC5-89B110B84D27}"/>
              </a:ext>
            </a:extLst>
          </p:cNvPr>
          <p:cNvSpPr>
            <a:spLocks noGrp="1"/>
          </p:cNvSpPr>
          <p:nvPr>
            <p:ph type="title"/>
          </p:nvPr>
        </p:nvSpPr>
        <p:spPr/>
        <p:txBody>
          <a:bodyPr>
            <a:normAutofit fontScale="90000"/>
          </a:bodyPr>
          <a:lstStyle/>
          <a:p>
            <a:r>
              <a:rPr lang="en-US" sz="3100" dirty="0">
                <a:solidFill>
                  <a:schemeClr val="tx1"/>
                </a:solidFill>
              </a:rPr>
              <a:t>Future Scope</a:t>
            </a:r>
            <a:br>
              <a:rPr lang="en-US" sz="3100" dirty="0">
                <a:solidFill>
                  <a:schemeClr val="tx1"/>
                </a:solidFill>
              </a:rPr>
            </a:br>
            <a:br>
              <a:rPr lang="en-US" dirty="0">
                <a:solidFill>
                  <a:schemeClr val="tx1"/>
                </a:solidFill>
              </a:rPr>
            </a:br>
            <a:endParaRPr lang="en-IN" sz="1800" dirty="0">
              <a:solidFill>
                <a:schemeClr val="tx1"/>
              </a:solidFill>
            </a:endParaRPr>
          </a:p>
        </p:txBody>
      </p:sp>
      <p:sp>
        <p:nvSpPr>
          <p:cNvPr id="3" name="Content Placeholder 2">
            <a:extLst>
              <a:ext uri="{FF2B5EF4-FFF2-40B4-BE49-F238E27FC236}">
                <a16:creationId xmlns:a16="http://schemas.microsoft.com/office/drawing/2014/main" id="{9B906EE7-3F8E-544A-0335-695909F0DA4C}"/>
              </a:ext>
            </a:extLst>
          </p:cNvPr>
          <p:cNvSpPr>
            <a:spLocks noGrp="1"/>
          </p:cNvSpPr>
          <p:nvPr>
            <p:ph idx="1"/>
          </p:nvPr>
        </p:nvSpPr>
        <p:spPr/>
        <p:txBody>
          <a:bodyPr/>
          <a:lstStyle/>
          <a:p>
            <a:r>
              <a:rPr lang="en-US" dirty="0"/>
              <a:t>Project Management:</a:t>
            </a:r>
          </a:p>
          <a:p>
            <a:r>
              <a:rPr lang="en-US" dirty="0"/>
              <a:t>Assign tasks and projects to employees, assign a project team and keep track of the progress.</a:t>
            </a:r>
          </a:p>
          <a:p>
            <a:r>
              <a:rPr lang="en-US" dirty="0"/>
              <a:t> Report generation:The HR manager will be able to generate timely reports in order to monitor employeesand this can be used for performance appraisals. The reports will be have all their information of an employee from educational background, trainings attended, projects done as well as technical skills.</a:t>
            </a:r>
          </a:p>
          <a:p>
            <a:r>
              <a:rPr lang="en-US" dirty="0"/>
              <a:t>Recruitment Process : The admin will add an employee and a default password and employee id will be generated and sent to the new employees email. The HR manager will then have the ability to add an employee’s information to the database.</a:t>
            </a:r>
            <a:endParaRPr lang="en-IN" dirty="0"/>
          </a:p>
        </p:txBody>
      </p:sp>
    </p:spTree>
    <p:extLst>
      <p:ext uri="{BB962C8B-B14F-4D97-AF65-F5344CB8AC3E}">
        <p14:creationId xmlns:p14="http://schemas.microsoft.com/office/powerpoint/2010/main" val="215000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C4ADE-1592-84B3-3BF7-34AC508D4F8E}"/>
              </a:ext>
            </a:extLst>
          </p:cNvPr>
          <p:cNvSpPr>
            <a:spLocks noGrp="1"/>
          </p:cNvSpPr>
          <p:nvPr>
            <p:ph type="title"/>
          </p:nvPr>
        </p:nvSpPr>
        <p:spPr/>
        <p:txBody>
          <a:bodyPr>
            <a:normAutofit/>
          </a:bodyPr>
          <a:lstStyle/>
          <a:p>
            <a:r>
              <a:rPr lang="en-US" sz="3600" dirty="0"/>
              <a:t>Conclusion</a:t>
            </a:r>
            <a:endParaRPr lang="en-IN" sz="3600" dirty="0"/>
          </a:p>
        </p:txBody>
      </p:sp>
      <p:sp>
        <p:nvSpPr>
          <p:cNvPr id="3" name="Content Placeholder 2">
            <a:extLst>
              <a:ext uri="{FF2B5EF4-FFF2-40B4-BE49-F238E27FC236}">
                <a16:creationId xmlns:a16="http://schemas.microsoft.com/office/drawing/2014/main" id="{0867A342-5C33-2990-73E0-205E0D514B92}"/>
              </a:ext>
            </a:extLst>
          </p:cNvPr>
          <p:cNvSpPr>
            <a:spLocks noGrp="1"/>
          </p:cNvSpPr>
          <p:nvPr>
            <p:ph idx="1"/>
          </p:nvPr>
        </p:nvSpPr>
        <p:spPr/>
        <p:txBody>
          <a:bodyPr>
            <a:normAutofit fontScale="55000" lnSpcReduction="20000"/>
          </a:bodyPr>
          <a:lstStyle/>
          <a:p>
            <a:pPr algn="just">
              <a:lnSpc>
                <a:spcPct val="150000"/>
              </a:lnSpc>
              <a:buFont typeface="Wingdings" panose="05000000000000000000" pitchFamily="2" charset="2"/>
              <a:buChar char="Ø"/>
            </a:pPr>
            <a:r>
              <a:rPr lang="en-US" sz="2800" dirty="0">
                <a:latin typeface="RobotoRegular"/>
              </a:rPr>
              <a:t>The database of this system can also easily be ported in any other standard database with nominal change.</a:t>
            </a:r>
          </a:p>
          <a:p>
            <a:pPr algn="just">
              <a:lnSpc>
                <a:spcPct val="150000"/>
              </a:lnSpc>
              <a:buFont typeface="Wingdings" panose="05000000000000000000" pitchFamily="2" charset="2"/>
              <a:buChar char="Ø"/>
            </a:pPr>
            <a:r>
              <a:rPr lang="en-US" sz="2800" dirty="0">
                <a:latin typeface="RobotoRegular"/>
              </a:rPr>
              <a:t> The manager of office used to spare lot of time even after the normal office hours either at home or office for preparation of daily/weekly report and other necessary record. </a:t>
            </a:r>
          </a:p>
          <a:p>
            <a:pPr algn="just">
              <a:lnSpc>
                <a:spcPct val="150000"/>
              </a:lnSpc>
              <a:buFont typeface="Wingdings" panose="05000000000000000000" pitchFamily="2" charset="2"/>
              <a:buChar char="Ø"/>
            </a:pPr>
            <a:r>
              <a:rPr lang="en-US" sz="2800" dirty="0">
                <a:latin typeface="RobotoRegular"/>
              </a:rPr>
              <a:t>Now with the help of this system, the manager has the information on his finger tips and can easily prepare a record based on their requirements apart from daily/weekly report. </a:t>
            </a:r>
          </a:p>
          <a:p>
            <a:pPr algn="just">
              <a:lnSpc>
                <a:spcPct val="150000"/>
              </a:lnSpc>
              <a:buFont typeface="Wingdings" panose="05000000000000000000" pitchFamily="2" charset="2"/>
              <a:buChar char="Ø"/>
            </a:pPr>
            <a:r>
              <a:rPr lang="en-US" sz="2800" dirty="0">
                <a:latin typeface="RobotoRegular"/>
              </a:rPr>
              <a:t>Finally, we can say that this system will not only automate the process but save the valuable time of the office manager, which can be well utilized by this institute. </a:t>
            </a:r>
          </a:p>
          <a:p>
            <a:pPr algn="just">
              <a:lnSpc>
                <a:spcPct val="150000"/>
              </a:lnSpc>
              <a:buFont typeface="Wingdings" panose="05000000000000000000" pitchFamily="2" charset="2"/>
              <a:buChar char="Ø"/>
            </a:pPr>
            <a:r>
              <a:rPr lang="en-US" sz="2800" dirty="0">
                <a:latin typeface="RobotoRegular"/>
              </a:rPr>
              <a:t>This will be an additional advantage and management of man power based on their free time from his normal duty.</a:t>
            </a:r>
            <a:endParaRPr lang="en-IN" sz="2800" dirty="0">
              <a:latin typeface="RobotoRegular"/>
            </a:endParaRPr>
          </a:p>
          <a:p>
            <a:endParaRPr lang="en-IN" dirty="0"/>
          </a:p>
        </p:txBody>
      </p:sp>
    </p:spTree>
    <p:extLst>
      <p:ext uri="{BB962C8B-B14F-4D97-AF65-F5344CB8AC3E}">
        <p14:creationId xmlns:p14="http://schemas.microsoft.com/office/powerpoint/2010/main" val="293625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38815-8EB0-F602-B300-FB8ADFCA4BF5}"/>
              </a:ext>
            </a:extLst>
          </p:cNvPr>
          <p:cNvSpPr>
            <a:spLocks noGrp="1"/>
          </p:cNvSpPr>
          <p:nvPr>
            <p:ph type="title"/>
          </p:nvPr>
        </p:nvSpPr>
        <p:spPr/>
        <p:txBody>
          <a:bodyPr>
            <a:normAutofit fontScale="90000"/>
          </a:bodyPr>
          <a:lstStyle/>
          <a:p>
            <a:r>
              <a:rPr lang="en-US" dirty="0"/>
              <a:t>                 </a:t>
            </a:r>
            <a:br>
              <a:rPr lang="en-US" dirty="0"/>
            </a:br>
            <a:br>
              <a:rPr lang="en-US" dirty="0"/>
            </a:br>
            <a:br>
              <a:rPr lang="en-US" dirty="0"/>
            </a:br>
            <a:br>
              <a:rPr lang="en-US" dirty="0"/>
            </a:br>
            <a:r>
              <a:rPr lang="en-US" sz="8900" dirty="0">
                <a:latin typeface="Bradley Hand ITC" panose="03070402050302030203" pitchFamily="66" charset="0"/>
              </a:rPr>
              <a:t>       </a:t>
            </a:r>
            <a:r>
              <a:rPr lang="en-US" sz="8900" dirty="0">
                <a:solidFill>
                  <a:schemeClr val="accent4">
                    <a:lumMod val="50000"/>
                  </a:schemeClr>
                </a:solidFill>
                <a:latin typeface="Bradley Hand ITC" panose="03070402050302030203" pitchFamily="66" charset="0"/>
              </a:rPr>
              <a:t>THANK YOU !</a:t>
            </a:r>
            <a:endParaRPr lang="en-IN" sz="8900" dirty="0">
              <a:solidFill>
                <a:schemeClr val="accent4">
                  <a:lumMod val="50000"/>
                </a:schemeClr>
              </a:solidFill>
              <a:latin typeface="Bradley Hand ITC" panose="03070402050302030203" pitchFamily="66" charset="0"/>
            </a:endParaRPr>
          </a:p>
        </p:txBody>
      </p:sp>
    </p:spTree>
    <p:extLst>
      <p:ext uri="{BB962C8B-B14F-4D97-AF65-F5344CB8AC3E}">
        <p14:creationId xmlns:p14="http://schemas.microsoft.com/office/powerpoint/2010/main" val="34219785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6060963-E9FB-4113-B9EC-1985F1D7582A"/>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9325405"/>
  <p:tag name="ISPRING_RESOURCE_PATHS_HASH_PRESENTER" val="1e982547a763f0ab94902370c7fea824d44ba0"/>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747</Words>
  <Application>Microsoft Office PowerPoint</Application>
  <PresentationFormat>Widescreen</PresentationFormat>
  <Paragraphs>36</Paragraphs>
  <Slides>9</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Bradley Hand ITC</vt:lpstr>
      <vt:lpstr>Calibri</vt:lpstr>
      <vt:lpstr>Roboto</vt:lpstr>
      <vt:lpstr>RobotoRegular</vt:lpstr>
      <vt:lpstr>Trebuchet MS</vt:lpstr>
      <vt:lpstr>Wingdings</vt:lpstr>
      <vt:lpstr>Wingdings 3</vt:lpstr>
      <vt:lpstr>Office Theme</vt:lpstr>
      <vt:lpstr>Facet</vt:lpstr>
      <vt:lpstr>How to Configure Product Variant Price in Odo V12</vt:lpstr>
      <vt:lpstr>PowerPoint Presentation</vt:lpstr>
      <vt:lpstr>PowerPoint Presentation</vt:lpstr>
      <vt:lpstr>PowerPoint Presentation</vt:lpstr>
      <vt:lpstr>Flow Chart</vt:lpstr>
      <vt:lpstr>PowerPoint Presentation</vt:lpstr>
      <vt:lpstr>Future Scope  </vt:lpstr>
      <vt:lpstr>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9325405</dc:title>
  <dc:creator>sonu</dc:creator>
  <cp:lastModifiedBy>Rohit Singh</cp:lastModifiedBy>
  <cp:revision>10</cp:revision>
  <dcterms:modified xsi:type="dcterms:W3CDTF">2023-04-21T07:29:03Z</dcterms:modified>
</cp:coreProperties>
</file>