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6286cfb9e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g106286cfb9e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6286cfb9e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106286cfb9e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d9f7e7a4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11d9f7e7a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e3d7a947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g11e3d7a94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6286cfb9e_1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g106286cfb9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e3d7a9479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g11e3d7a947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6286cfb9e_1_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g106286cfb9e_1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6286cfb9e_1_2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g106286cfb9e_1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bschnitts-&#10;überschrift"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alt mit Überschrift"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2364899" y="3008200"/>
            <a:ext cx="7493475"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900" dirty="0">
                <a:solidFill>
                  <a:schemeClr val="dk2"/>
                </a:solidFill>
                <a:latin typeface="Twentieth Century"/>
                <a:ea typeface="Twentieth Century"/>
                <a:cs typeface="Twentieth Century"/>
                <a:sym typeface="Twentieth Century"/>
              </a:rPr>
              <a:t>Major Project Synopsis Presentation</a:t>
            </a:r>
            <a:endParaRPr sz="2500" dirty="0">
              <a:solidFill>
                <a:schemeClr val="dk2"/>
              </a:solidFill>
            </a:endParaRPr>
          </a:p>
        </p:txBody>
      </p:sp>
      <p:sp>
        <p:nvSpPr>
          <p:cNvPr id="85" name="Google Shape;85;p13"/>
          <p:cNvSpPr txBox="1"/>
          <p:nvPr/>
        </p:nvSpPr>
        <p:spPr>
          <a:xfrm>
            <a:off x="5703150" y="4001425"/>
            <a:ext cx="7857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900" dirty="0">
                <a:solidFill>
                  <a:srgbClr val="03A1A4"/>
                </a:solidFill>
                <a:latin typeface="Twentieth Century"/>
                <a:ea typeface="Twentieth Century"/>
                <a:cs typeface="Twentieth Century"/>
                <a:sym typeface="Twentieth Century"/>
              </a:rPr>
              <a:t>by</a:t>
            </a:r>
            <a:endParaRPr sz="2500" dirty="0">
              <a:solidFill>
                <a:srgbClr val="03A1A4"/>
              </a:solidFill>
            </a:endParaRPr>
          </a:p>
        </p:txBody>
      </p:sp>
      <p:sp>
        <p:nvSpPr>
          <p:cNvPr id="86" name="Google Shape;86;p13"/>
          <p:cNvSpPr txBox="1"/>
          <p:nvPr/>
        </p:nvSpPr>
        <p:spPr>
          <a:xfrm>
            <a:off x="361050" y="4765200"/>
            <a:ext cx="11469900" cy="58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200"/>
              <a:buFont typeface="Arial"/>
              <a:buNone/>
            </a:pPr>
            <a:r>
              <a:rPr lang="en-US" sz="3800" b="0" i="0" strike="noStrike" cap="none" dirty="0">
                <a:solidFill>
                  <a:srgbClr val="FF5969"/>
                </a:solidFill>
                <a:latin typeface="Twentieth Century"/>
                <a:sym typeface="Twentieth Century"/>
              </a:rPr>
              <a:t>Rohit Kumar, </a:t>
            </a:r>
            <a:r>
              <a:rPr lang="en-US" sz="3800" dirty="0">
                <a:solidFill>
                  <a:srgbClr val="FF5969"/>
                </a:solidFill>
                <a:latin typeface="Twentieth Century"/>
                <a:sym typeface="Twentieth Century"/>
              </a:rPr>
              <a:t>Nikita Kumar, Neha Patil</a:t>
            </a:r>
            <a:endParaRPr sz="3800" b="0" i="0" strike="noStrike" cap="none" dirty="0">
              <a:solidFill>
                <a:srgbClr val="FF5969"/>
              </a:solidFill>
              <a:latin typeface="Arial"/>
              <a:ea typeface="Arial"/>
              <a:cs typeface="Arial"/>
              <a:sym typeface="Arial"/>
            </a:endParaRPr>
          </a:p>
        </p:txBody>
      </p:sp>
      <p:sp>
        <p:nvSpPr>
          <p:cNvPr id="87" name="Google Shape;87;p13"/>
          <p:cNvSpPr txBox="1"/>
          <p:nvPr/>
        </p:nvSpPr>
        <p:spPr>
          <a:xfrm>
            <a:off x="4887075" y="2719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FF5969"/>
              </a:solidFill>
            </a:endParaRPr>
          </a:p>
        </p:txBody>
      </p:sp>
      <p:cxnSp>
        <p:nvCxnSpPr>
          <p:cNvPr id="88" name="Google Shape;88;p13"/>
          <p:cNvCxnSpPr/>
          <p:nvPr/>
        </p:nvCxnSpPr>
        <p:spPr>
          <a:xfrm>
            <a:off x="2367675" y="3090725"/>
            <a:ext cx="7499400" cy="11700"/>
          </a:xfrm>
          <a:prstGeom prst="straightConnector1">
            <a:avLst/>
          </a:prstGeom>
          <a:noFill/>
          <a:ln w="38100" cap="flat" cmpd="sng">
            <a:solidFill>
              <a:srgbClr val="52CDC0"/>
            </a:solidFill>
            <a:prstDash val="solid"/>
            <a:round/>
            <a:headEnd type="none" w="med" len="med"/>
            <a:tailEnd type="none" w="med" len="med"/>
          </a:ln>
        </p:spPr>
      </p:cxnSp>
      <p:cxnSp>
        <p:nvCxnSpPr>
          <p:cNvPr id="89" name="Google Shape;89;p13"/>
          <p:cNvCxnSpPr/>
          <p:nvPr/>
        </p:nvCxnSpPr>
        <p:spPr>
          <a:xfrm>
            <a:off x="2355975" y="3755575"/>
            <a:ext cx="7511100" cy="35100"/>
          </a:xfrm>
          <a:prstGeom prst="straightConnector1">
            <a:avLst/>
          </a:prstGeom>
          <a:noFill/>
          <a:ln w="38100" cap="flat" cmpd="sng">
            <a:solidFill>
              <a:srgbClr val="52CDC0"/>
            </a:solidFill>
            <a:prstDash val="solid"/>
            <a:round/>
            <a:headEnd type="none" w="med" len="med"/>
            <a:tailEnd type="none" w="med" len="med"/>
          </a:ln>
        </p:spPr>
      </p:cxnSp>
      <p:sp>
        <p:nvSpPr>
          <p:cNvPr id="90" name="Google Shape;90;p13"/>
          <p:cNvSpPr txBox="1"/>
          <p:nvPr/>
        </p:nvSpPr>
        <p:spPr>
          <a:xfrm>
            <a:off x="84150" y="1710175"/>
            <a:ext cx="119700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5400">
                <a:solidFill>
                  <a:schemeClr val="dk2"/>
                </a:solidFill>
              </a:rPr>
              <a:t>Lakhmi Chand Institute of Technology</a:t>
            </a:r>
            <a:endParaRPr sz="5400">
              <a:solidFill>
                <a:schemeClr val="dk2"/>
              </a:solidFill>
            </a:endParaRPr>
          </a:p>
        </p:txBody>
      </p:sp>
      <p:pic>
        <p:nvPicPr>
          <p:cNvPr id="91" name="Google Shape;91;p13"/>
          <p:cNvPicPr preferRelativeResize="0"/>
          <p:nvPr/>
        </p:nvPicPr>
        <p:blipFill>
          <a:blip r:embed="rId3">
            <a:alphaModFix/>
          </a:blip>
          <a:stretch>
            <a:fillRect/>
          </a:stretch>
        </p:blipFill>
        <p:spPr>
          <a:xfrm>
            <a:off x="4666663" y="-148200"/>
            <a:ext cx="2858675" cy="2766475"/>
          </a:xfrm>
          <a:prstGeom prst="rect">
            <a:avLst/>
          </a:prstGeom>
          <a:noFill/>
          <a:ln>
            <a:noFill/>
          </a:ln>
        </p:spPr>
      </p:pic>
      <p:cxnSp>
        <p:nvCxnSpPr>
          <p:cNvPr id="92" name="Google Shape;92;p13"/>
          <p:cNvCxnSpPr/>
          <p:nvPr/>
        </p:nvCxnSpPr>
        <p:spPr>
          <a:xfrm rot="10800000" flipH="1">
            <a:off x="610075" y="5616900"/>
            <a:ext cx="11023200" cy="42000"/>
          </a:xfrm>
          <a:prstGeom prst="straightConnector1">
            <a:avLst/>
          </a:prstGeom>
          <a:noFill/>
          <a:ln w="19050" cap="flat" cmpd="sng">
            <a:solidFill>
              <a:srgbClr val="52CDC0"/>
            </a:solidFill>
            <a:prstDash val="solid"/>
            <a:round/>
            <a:headEnd type="none" w="med" len="med"/>
            <a:tailEnd type="none" w="med" len="med"/>
          </a:ln>
        </p:spPr>
      </p:cxnSp>
      <p:sp>
        <p:nvSpPr>
          <p:cNvPr id="93" name="Google Shape;93;p13"/>
          <p:cNvSpPr txBox="1"/>
          <p:nvPr/>
        </p:nvSpPr>
        <p:spPr>
          <a:xfrm>
            <a:off x="457675" y="5638800"/>
            <a:ext cx="11220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dirty="0" err="1">
                <a:solidFill>
                  <a:schemeClr val="dk2"/>
                </a:solidFill>
                <a:latin typeface="Twentieth Century"/>
                <a:ea typeface="Twentieth Century"/>
                <a:cs typeface="Twentieth Century"/>
                <a:sym typeface="Twentieth Century"/>
              </a:rPr>
              <a:t>B.Tech</a:t>
            </a:r>
            <a:r>
              <a:rPr lang="en-US" sz="3200" dirty="0">
                <a:solidFill>
                  <a:schemeClr val="dk2"/>
                </a:solidFill>
                <a:latin typeface="Twentieth Century"/>
                <a:ea typeface="Twentieth Century"/>
                <a:cs typeface="Twentieth Century"/>
                <a:sym typeface="Twentieth Century"/>
              </a:rPr>
              <a:t> | Computer Science and Engineering | 6th Semester</a:t>
            </a:r>
            <a:endParaRPr sz="18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p14"/>
          <p:cNvGrpSpPr/>
          <p:nvPr/>
        </p:nvGrpSpPr>
        <p:grpSpPr>
          <a:xfrm>
            <a:off x="4666661" y="6439481"/>
            <a:ext cx="2858677" cy="304476"/>
            <a:chOff x="4679586" y="878988"/>
            <a:chExt cx="1745757" cy="190500"/>
          </a:xfrm>
        </p:grpSpPr>
        <p:sp>
          <p:nvSpPr>
            <p:cNvPr id="99" name="Google Shape;99;p14"/>
            <p:cNvSpPr/>
            <p:nvPr/>
          </p:nvSpPr>
          <p:spPr>
            <a:xfrm>
              <a:off x="4679586" y="878988"/>
              <a:ext cx="190500" cy="190500"/>
            </a:xfrm>
            <a:prstGeom prst="ellipse">
              <a:avLst/>
            </a:prstGeom>
            <a:solidFill>
              <a:srgbClr val="FF59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14"/>
            <p:cNvSpPr/>
            <p:nvPr/>
          </p:nvSpPr>
          <p:spPr>
            <a:xfrm>
              <a:off x="4990736" y="878988"/>
              <a:ext cx="190500" cy="190500"/>
            </a:xfrm>
            <a:prstGeom prst="ellipse">
              <a:avLst/>
            </a:prstGeom>
            <a:solidFill>
              <a:srgbClr val="52CB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Google Shape;101;p14"/>
            <p:cNvSpPr/>
            <p:nvPr/>
          </p:nvSpPr>
          <p:spPr>
            <a:xfrm>
              <a:off x="5301522" y="878988"/>
              <a:ext cx="190500" cy="190500"/>
            </a:xfrm>
            <a:prstGeom prst="ellipse">
              <a:avLst/>
            </a:prstGeom>
            <a:solidFill>
              <a:srgbClr val="FEC6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14"/>
            <p:cNvSpPr/>
            <p:nvPr/>
          </p:nvSpPr>
          <p:spPr>
            <a:xfrm>
              <a:off x="5612308" y="878988"/>
              <a:ext cx="190500" cy="190500"/>
            </a:xfrm>
            <a:prstGeom prst="ellipse">
              <a:avLst/>
            </a:prstGeom>
            <a:solidFill>
              <a:srgbClr val="5D737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 name="Google Shape;103;p14"/>
            <p:cNvSpPr/>
            <p:nvPr/>
          </p:nvSpPr>
          <p:spPr>
            <a:xfrm>
              <a:off x="5923575" y="878988"/>
              <a:ext cx="190500" cy="190500"/>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 name="Google Shape;104;p14"/>
            <p:cNvSpPr/>
            <p:nvPr/>
          </p:nvSpPr>
          <p:spPr>
            <a:xfrm>
              <a:off x="6234843" y="878988"/>
              <a:ext cx="190500" cy="190500"/>
            </a:xfrm>
            <a:prstGeom prst="ellipse">
              <a:avLst/>
            </a:prstGeom>
            <a:solidFill>
              <a:srgbClr val="00A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05" name="Google Shape;105;p14"/>
          <p:cNvSpPr txBox="1"/>
          <p:nvPr/>
        </p:nvSpPr>
        <p:spPr>
          <a:xfrm>
            <a:off x="712090" y="1405350"/>
            <a:ext cx="8520712" cy="2704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800"/>
              <a:buFont typeface="Arial"/>
              <a:buNone/>
            </a:pPr>
            <a:r>
              <a:rPr lang="en-US" sz="15100">
                <a:solidFill>
                  <a:srgbClr val="FF5969"/>
                </a:solidFill>
                <a:latin typeface="Twentieth Century"/>
                <a:ea typeface="Twentieth Century"/>
                <a:cs typeface="Twentieth Century"/>
                <a:sym typeface="Twentieth Century"/>
              </a:rPr>
              <a:t>ViZONE</a:t>
            </a:r>
            <a:endParaRPr sz="15100" b="0" strike="noStrike" cap="none">
              <a:solidFill>
                <a:srgbClr val="000000"/>
              </a:solidFill>
              <a:latin typeface="Arial"/>
              <a:ea typeface="Arial"/>
              <a:cs typeface="Arial"/>
              <a:sym typeface="Arial"/>
            </a:endParaRPr>
          </a:p>
        </p:txBody>
      </p:sp>
      <p:sp>
        <p:nvSpPr>
          <p:cNvPr id="106" name="Google Shape;106;p14"/>
          <p:cNvSpPr txBox="1"/>
          <p:nvPr/>
        </p:nvSpPr>
        <p:spPr>
          <a:xfrm>
            <a:off x="6500095" y="2704025"/>
            <a:ext cx="3787390" cy="84647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300">
                <a:solidFill>
                  <a:schemeClr val="dk2"/>
                </a:solidFill>
                <a:latin typeface="Twentieth Century"/>
                <a:ea typeface="Twentieth Century"/>
                <a:cs typeface="Twentieth Century"/>
                <a:sym typeface="Twentieth Century"/>
              </a:rPr>
              <a:t>Based on CV</a:t>
            </a:r>
            <a:endParaRPr sz="2900">
              <a:solidFill>
                <a:schemeClr val="dk2"/>
              </a:solidFill>
            </a:endParaRPr>
          </a:p>
        </p:txBody>
      </p:sp>
      <p:sp>
        <p:nvSpPr>
          <p:cNvPr id="107" name="Google Shape;107;p14"/>
          <p:cNvSpPr txBox="1"/>
          <p:nvPr/>
        </p:nvSpPr>
        <p:spPr>
          <a:xfrm>
            <a:off x="6860714" y="1770050"/>
            <a:ext cx="4619100" cy="100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300">
                <a:solidFill>
                  <a:srgbClr val="FF5969"/>
                </a:solidFill>
                <a:latin typeface="Twentieth Century"/>
                <a:ea typeface="Twentieth Century"/>
                <a:cs typeface="Twentieth Century"/>
                <a:sym typeface="Twentieth Century"/>
              </a:rPr>
              <a:t>The-AI ROBOT</a:t>
            </a:r>
            <a:endParaRPr sz="1900">
              <a:solidFill>
                <a:srgbClr val="FF5969"/>
              </a:solidFill>
            </a:endParaRPr>
          </a:p>
        </p:txBody>
      </p:sp>
      <p:cxnSp>
        <p:nvCxnSpPr>
          <p:cNvPr id="108" name="Google Shape;108;p14"/>
          <p:cNvCxnSpPr/>
          <p:nvPr/>
        </p:nvCxnSpPr>
        <p:spPr>
          <a:xfrm rot="10800000" flipH="1">
            <a:off x="7013010" y="2762934"/>
            <a:ext cx="3847013" cy="7622"/>
          </a:xfrm>
          <a:prstGeom prst="straightConnector1">
            <a:avLst/>
          </a:prstGeom>
          <a:noFill/>
          <a:ln w="38100" cap="flat" cmpd="sng">
            <a:solidFill>
              <a:srgbClr val="52CDC0"/>
            </a:solidFill>
            <a:prstDash val="solid"/>
            <a:round/>
            <a:headEnd type="none" w="med" len="med"/>
            <a:tailEnd type="none" w="med" len="med"/>
          </a:ln>
        </p:spPr>
      </p:cxnSp>
      <p:cxnSp>
        <p:nvCxnSpPr>
          <p:cNvPr id="109" name="Google Shape;109;p14"/>
          <p:cNvCxnSpPr/>
          <p:nvPr/>
        </p:nvCxnSpPr>
        <p:spPr>
          <a:xfrm>
            <a:off x="833315" y="3591425"/>
            <a:ext cx="10006800" cy="0"/>
          </a:xfrm>
          <a:prstGeom prst="straightConnector1">
            <a:avLst/>
          </a:prstGeom>
          <a:noFill/>
          <a:ln w="38100" cap="flat" cmpd="sng">
            <a:solidFill>
              <a:srgbClr val="52CDC0"/>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p:nvPr/>
        </p:nvSpPr>
        <p:spPr>
          <a:xfrm>
            <a:off x="2712650" y="545250"/>
            <a:ext cx="6453900" cy="99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5600">
                <a:solidFill>
                  <a:srgbClr val="FF5969"/>
                </a:solidFill>
                <a:latin typeface="Twentieth Century"/>
                <a:ea typeface="Twentieth Century"/>
                <a:cs typeface="Twentieth Century"/>
                <a:sym typeface="Twentieth Century"/>
              </a:rPr>
              <a:t>Content</a:t>
            </a:r>
            <a:endParaRPr sz="5600">
              <a:solidFill>
                <a:srgbClr val="FF5969"/>
              </a:solidFill>
              <a:latin typeface="Twentieth Century"/>
              <a:ea typeface="Twentieth Century"/>
              <a:cs typeface="Twentieth Century"/>
              <a:sym typeface="Twentieth Century"/>
            </a:endParaRPr>
          </a:p>
        </p:txBody>
      </p:sp>
      <p:cxnSp>
        <p:nvCxnSpPr>
          <p:cNvPr id="115" name="Google Shape;115;p15"/>
          <p:cNvCxnSpPr/>
          <p:nvPr/>
        </p:nvCxnSpPr>
        <p:spPr>
          <a:xfrm rot="10800000" flipH="1">
            <a:off x="2922920" y="580894"/>
            <a:ext cx="6091500" cy="25500"/>
          </a:xfrm>
          <a:prstGeom prst="straightConnector1">
            <a:avLst/>
          </a:prstGeom>
          <a:noFill/>
          <a:ln w="38100" cap="flat" cmpd="sng">
            <a:solidFill>
              <a:srgbClr val="52CDC0"/>
            </a:solidFill>
            <a:prstDash val="solid"/>
            <a:round/>
            <a:headEnd type="none" w="med" len="med"/>
            <a:tailEnd type="none" w="med" len="med"/>
          </a:ln>
        </p:spPr>
      </p:cxnSp>
      <p:cxnSp>
        <p:nvCxnSpPr>
          <p:cNvPr id="116" name="Google Shape;116;p15"/>
          <p:cNvCxnSpPr/>
          <p:nvPr/>
        </p:nvCxnSpPr>
        <p:spPr>
          <a:xfrm rot="10800000" flipH="1">
            <a:off x="2922920" y="1495294"/>
            <a:ext cx="6091500" cy="25500"/>
          </a:xfrm>
          <a:prstGeom prst="straightConnector1">
            <a:avLst/>
          </a:prstGeom>
          <a:noFill/>
          <a:ln w="38100" cap="flat" cmpd="sng">
            <a:solidFill>
              <a:srgbClr val="52CDC0"/>
            </a:solidFill>
            <a:prstDash val="solid"/>
            <a:round/>
            <a:headEnd type="none" w="med" len="med"/>
            <a:tailEnd type="none" w="med" len="med"/>
          </a:ln>
        </p:spPr>
      </p:cxnSp>
      <p:sp>
        <p:nvSpPr>
          <p:cNvPr id="117" name="Google Shape;117;p15"/>
          <p:cNvSpPr txBox="1"/>
          <p:nvPr/>
        </p:nvSpPr>
        <p:spPr>
          <a:xfrm>
            <a:off x="1556325" y="1789175"/>
            <a:ext cx="8954100" cy="2154900"/>
          </a:xfrm>
          <a:prstGeom prst="rect">
            <a:avLst/>
          </a:prstGeom>
          <a:noFill/>
          <a:ln>
            <a:noFill/>
          </a:ln>
        </p:spPr>
        <p:txBody>
          <a:bodyPr spcFirstLastPara="1" wrap="square" lIns="91425" tIns="91425" rIns="91425" bIns="91425" anchor="t" anchorCtr="0">
            <a:spAutoFit/>
          </a:bodyPr>
          <a:lstStyle/>
          <a:p>
            <a:pPr marL="457200" lvl="0" indent="-431800" algn="just" rtl="0">
              <a:spcBef>
                <a:spcPts val="0"/>
              </a:spcBef>
              <a:spcAft>
                <a:spcPts val="0"/>
              </a:spcAft>
              <a:buClr>
                <a:schemeClr val="dk2"/>
              </a:buClr>
              <a:buSzPts val="3200"/>
              <a:buFont typeface="Twentieth Century"/>
              <a:buAutoNum type="arabicPeriod"/>
            </a:pPr>
            <a:r>
              <a:rPr lang="en-US" sz="3200">
                <a:solidFill>
                  <a:schemeClr val="dk2"/>
                </a:solidFill>
                <a:latin typeface="Twentieth Century"/>
                <a:ea typeface="Twentieth Century"/>
                <a:cs typeface="Twentieth Century"/>
                <a:sym typeface="Twentieth Century"/>
              </a:rPr>
              <a:t>Introduction of Project</a:t>
            </a:r>
            <a:endParaRPr sz="3200">
              <a:solidFill>
                <a:schemeClr val="dk2"/>
              </a:solidFill>
              <a:latin typeface="Twentieth Century"/>
              <a:ea typeface="Twentieth Century"/>
              <a:cs typeface="Twentieth Century"/>
              <a:sym typeface="Twentieth Century"/>
            </a:endParaRPr>
          </a:p>
          <a:p>
            <a:pPr marL="457200" lvl="0" indent="-431800" algn="just" rtl="0">
              <a:spcBef>
                <a:spcPts val="0"/>
              </a:spcBef>
              <a:spcAft>
                <a:spcPts val="0"/>
              </a:spcAft>
              <a:buClr>
                <a:schemeClr val="dk2"/>
              </a:buClr>
              <a:buSzPts val="3200"/>
              <a:buFont typeface="Twentieth Century"/>
              <a:buAutoNum type="arabicPeriod"/>
            </a:pPr>
            <a:r>
              <a:rPr lang="en-US" sz="3200">
                <a:solidFill>
                  <a:schemeClr val="dk2"/>
                </a:solidFill>
                <a:latin typeface="Twentieth Century"/>
                <a:ea typeface="Twentieth Century"/>
                <a:cs typeface="Twentieth Century"/>
                <a:sym typeface="Twentieth Century"/>
              </a:rPr>
              <a:t>Front End</a:t>
            </a:r>
            <a:endParaRPr sz="3200">
              <a:solidFill>
                <a:schemeClr val="dk2"/>
              </a:solidFill>
              <a:latin typeface="Twentieth Century"/>
              <a:ea typeface="Twentieth Century"/>
              <a:cs typeface="Twentieth Century"/>
              <a:sym typeface="Twentieth Century"/>
            </a:endParaRPr>
          </a:p>
          <a:p>
            <a:pPr marL="457200" lvl="0" indent="-431800" algn="just" rtl="0">
              <a:spcBef>
                <a:spcPts val="0"/>
              </a:spcBef>
              <a:spcAft>
                <a:spcPts val="0"/>
              </a:spcAft>
              <a:buClr>
                <a:schemeClr val="dk2"/>
              </a:buClr>
              <a:buSzPts val="3200"/>
              <a:buFont typeface="Twentieth Century"/>
              <a:buAutoNum type="arabicPeriod"/>
            </a:pPr>
            <a:r>
              <a:rPr lang="en-US" sz="3200">
                <a:solidFill>
                  <a:schemeClr val="dk2"/>
                </a:solidFill>
                <a:latin typeface="Twentieth Century"/>
                <a:ea typeface="Twentieth Century"/>
                <a:cs typeface="Twentieth Century"/>
                <a:sym typeface="Twentieth Century"/>
              </a:rPr>
              <a:t>Back End</a:t>
            </a:r>
            <a:endParaRPr sz="3200">
              <a:solidFill>
                <a:schemeClr val="dk2"/>
              </a:solidFill>
              <a:latin typeface="Twentieth Century"/>
              <a:ea typeface="Twentieth Century"/>
              <a:cs typeface="Twentieth Century"/>
              <a:sym typeface="Twentieth Century"/>
            </a:endParaRPr>
          </a:p>
          <a:p>
            <a:pPr marL="457200" lvl="0" indent="-431800" algn="just" rtl="0">
              <a:spcBef>
                <a:spcPts val="0"/>
              </a:spcBef>
              <a:spcAft>
                <a:spcPts val="0"/>
              </a:spcAft>
              <a:buClr>
                <a:schemeClr val="dk2"/>
              </a:buClr>
              <a:buSzPts val="3200"/>
              <a:buFont typeface="Twentieth Century"/>
              <a:buAutoNum type="arabicPeriod"/>
            </a:pPr>
            <a:r>
              <a:rPr lang="en-US" sz="3200">
                <a:solidFill>
                  <a:schemeClr val="dk2"/>
                </a:solidFill>
                <a:latin typeface="Twentieth Century"/>
                <a:ea typeface="Twentieth Century"/>
                <a:cs typeface="Twentieth Century"/>
                <a:sym typeface="Twentieth Century"/>
              </a:rPr>
              <a:t>Conclusion</a:t>
            </a:r>
            <a:endParaRPr sz="3200">
              <a:solidFill>
                <a:schemeClr val="dk2"/>
              </a:solidFill>
              <a:latin typeface="Twentieth Century"/>
              <a:ea typeface="Twentieth Century"/>
              <a:cs typeface="Twentieth Century"/>
              <a:sym typeface="Twentieth Century"/>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p:nvPr/>
        </p:nvSpPr>
        <p:spPr>
          <a:xfrm>
            <a:off x="2712650" y="545250"/>
            <a:ext cx="7060000" cy="99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5600" dirty="0">
                <a:solidFill>
                  <a:srgbClr val="FF5969"/>
                </a:solidFill>
                <a:latin typeface="Twentieth Century"/>
                <a:ea typeface="Twentieth Century"/>
                <a:cs typeface="Twentieth Century"/>
                <a:sym typeface="Twentieth Century"/>
              </a:rPr>
              <a:t>Introduction of Project</a:t>
            </a:r>
            <a:endParaRPr sz="5600" dirty="0">
              <a:solidFill>
                <a:srgbClr val="FF5969"/>
              </a:solidFill>
              <a:latin typeface="Twentieth Century"/>
              <a:ea typeface="Twentieth Century"/>
              <a:cs typeface="Twentieth Century"/>
              <a:sym typeface="Twentieth Century"/>
            </a:endParaRPr>
          </a:p>
        </p:txBody>
      </p:sp>
      <p:cxnSp>
        <p:nvCxnSpPr>
          <p:cNvPr id="123" name="Google Shape;123;p16"/>
          <p:cNvCxnSpPr/>
          <p:nvPr/>
        </p:nvCxnSpPr>
        <p:spPr>
          <a:xfrm rot="10800000" flipH="1">
            <a:off x="2922920" y="580894"/>
            <a:ext cx="6091500" cy="25500"/>
          </a:xfrm>
          <a:prstGeom prst="straightConnector1">
            <a:avLst/>
          </a:prstGeom>
          <a:noFill/>
          <a:ln w="38100" cap="flat" cmpd="sng">
            <a:solidFill>
              <a:srgbClr val="52CDC0"/>
            </a:solidFill>
            <a:prstDash val="solid"/>
            <a:round/>
            <a:headEnd type="none" w="med" len="med"/>
            <a:tailEnd type="none" w="med" len="med"/>
          </a:ln>
        </p:spPr>
      </p:cxnSp>
      <p:cxnSp>
        <p:nvCxnSpPr>
          <p:cNvPr id="124" name="Google Shape;124;p16"/>
          <p:cNvCxnSpPr/>
          <p:nvPr/>
        </p:nvCxnSpPr>
        <p:spPr>
          <a:xfrm rot="10800000" flipH="1">
            <a:off x="2922920" y="1495294"/>
            <a:ext cx="6091500" cy="25500"/>
          </a:xfrm>
          <a:prstGeom prst="straightConnector1">
            <a:avLst/>
          </a:prstGeom>
          <a:noFill/>
          <a:ln w="38100" cap="flat" cmpd="sng">
            <a:solidFill>
              <a:srgbClr val="52CDC0"/>
            </a:solidFill>
            <a:prstDash val="solid"/>
            <a:round/>
            <a:headEnd type="none" w="med" len="med"/>
            <a:tailEnd type="none" w="med" len="med"/>
          </a:ln>
        </p:spPr>
      </p:cxnSp>
      <p:sp>
        <p:nvSpPr>
          <p:cNvPr id="125" name="Google Shape;125;p16"/>
          <p:cNvSpPr txBox="1"/>
          <p:nvPr/>
        </p:nvSpPr>
        <p:spPr>
          <a:xfrm>
            <a:off x="1556325" y="1789175"/>
            <a:ext cx="8954100" cy="4617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200">
                <a:solidFill>
                  <a:schemeClr val="dk2"/>
                </a:solidFill>
                <a:latin typeface="Twentieth Century"/>
                <a:ea typeface="Twentieth Century"/>
                <a:cs typeface="Twentieth Century"/>
                <a:sym typeface="Twentieth Century"/>
              </a:rPr>
              <a:t>In today's hectic life everybody wants their job to get done quickly. Mostly in the industrial areas, the manufacturer always wants to get the things ready within less amount of time and with Efficiency. But at the same time, it's quite impossible for humans to get the required output in a limited amount of time with less ManPower. So to increase the productivity and efficiency of the human need, we tried to make this Ai based robot Which is named as ViZone.</a:t>
            </a:r>
            <a:endParaRPr sz="1800">
              <a:solidFill>
                <a:schemeClr val="dk2"/>
              </a:solidFill>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p:nvPr/>
        </p:nvSpPr>
        <p:spPr>
          <a:xfrm>
            <a:off x="2712650" y="545250"/>
            <a:ext cx="7174300" cy="99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5600" dirty="0">
                <a:solidFill>
                  <a:srgbClr val="FF5969"/>
                </a:solidFill>
                <a:latin typeface="Twentieth Century"/>
                <a:ea typeface="Twentieth Century"/>
                <a:cs typeface="Twentieth Century"/>
                <a:sym typeface="Twentieth Century"/>
              </a:rPr>
              <a:t>Introduction of Project</a:t>
            </a:r>
            <a:endParaRPr sz="5600" dirty="0">
              <a:solidFill>
                <a:srgbClr val="FF5969"/>
              </a:solidFill>
              <a:latin typeface="Twentieth Century"/>
              <a:ea typeface="Twentieth Century"/>
              <a:cs typeface="Twentieth Century"/>
              <a:sym typeface="Twentieth Century"/>
            </a:endParaRPr>
          </a:p>
        </p:txBody>
      </p:sp>
      <p:cxnSp>
        <p:nvCxnSpPr>
          <p:cNvPr id="131" name="Google Shape;131;p17"/>
          <p:cNvCxnSpPr/>
          <p:nvPr/>
        </p:nvCxnSpPr>
        <p:spPr>
          <a:xfrm rot="10800000" flipH="1">
            <a:off x="2922920" y="580894"/>
            <a:ext cx="6091500" cy="25500"/>
          </a:xfrm>
          <a:prstGeom prst="straightConnector1">
            <a:avLst/>
          </a:prstGeom>
          <a:noFill/>
          <a:ln w="38100" cap="flat" cmpd="sng">
            <a:solidFill>
              <a:srgbClr val="52CDC0"/>
            </a:solidFill>
            <a:prstDash val="solid"/>
            <a:round/>
            <a:headEnd type="none" w="med" len="med"/>
            <a:tailEnd type="none" w="med" len="med"/>
          </a:ln>
        </p:spPr>
      </p:cxnSp>
      <p:cxnSp>
        <p:nvCxnSpPr>
          <p:cNvPr id="132" name="Google Shape;132;p17"/>
          <p:cNvCxnSpPr/>
          <p:nvPr/>
        </p:nvCxnSpPr>
        <p:spPr>
          <a:xfrm rot="10800000" flipH="1">
            <a:off x="2922920" y="1495294"/>
            <a:ext cx="6091500" cy="25500"/>
          </a:xfrm>
          <a:prstGeom prst="straightConnector1">
            <a:avLst/>
          </a:prstGeom>
          <a:noFill/>
          <a:ln w="38100" cap="flat" cmpd="sng">
            <a:solidFill>
              <a:srgbClr val="52CDC0"/>
            </a:solidFill>
            <a:prstDash val="solid"/>
            <a:round/>
            <a:headEnd type="none" w="med" len="med"/>
            <a:tailEnd type="none" w="med" len="med"/>
          </a:ln>
        </p:spPr>
      </p:cxnSp>
      <p:pic>
        <p:nvPicPr>
          <p:cNvPr id="133" name="Google Shape;133;p17"/>
          <p:cNvPicPr preferRelativeResize="0"/>
          <p:nvPr/>
        </p:nvPicPr>
        <p:blipFill rotWithShape="1">
          <a:blip r:embed="rId3">
            <a:alphaModFix/>
          </a:blip>
          <a:srcRect l="67457" t="10292" r="18277" b="15770"/>
          <a:stretch/>
        </p:blipFill>
        <p:spPr>
          <a:xfrm>
            <a:off x="80063" y="1717063"/>
            <a:ext cx="1743035" cy="4848675"/>
          </a:xfrm>
          <a:prstGeom prst="rect">
            <a:avLst/>
          </a:prstGeom>
          <a:noFill/>
          <a:ln>
            <a:noFill/>
          </a:ln>
        </p:spPr>
      </p:pic>
      <p:pic>
        <p:nvPicPr>
          <p:cNvPr id="134" name="Google Shape;134;p17"/>
          <p:cNvPicPr preferRelativeResize="0"/>
          <p:nvPr/>
        </p:nvPicPr>
        <p:blipFill>
          <a:blip r:embed="rId4">
            <a:alphaModFix/>
          </a:blip>
          <a:stretch>
            <a:fillRect/>
          </a:stretch>
        </p:blipFill>
        <p:spPr>
          <a:xfrm>
            <a:off x="3023610" y="2914338"/>
            <a:ext cx="1905000" cy="2400300"/>
          </a:xfrm>
          <a:prstGeom prst="rect">
            <a:avLst/>
          </a:prstGeom>
          <a:noFill/>
          <a:ln>
            <a:noFill/>
          </a:ln>
        </p:spPr>
      </p:pic>
      <p:cxnSp>
        <p:nvCxnSpPr>
          <p:cNvPr id="135" name="Google Shape;135;p17"/>
          <p:cNvCxnSpPr>
            <a:stCxn id="134" idx="3"/>
          </p:cNvCxnSpPr>
          <p:nvPr/>
        </p:nvCxnSpPr>
        <p:spPr>
          <a:xfrm>
            <a:off x="4928610" y="4114488"/>
            <a:ext cx="1613100" cy="1592100"/>
          </a:xfrm>
          <a:prstGeom prst="bentConnector3">
            <a:avLst>
              <a:gd name="adj1" fmla="val 50000"/>
            </a:avLst>
          </a:prstGeom>
          <a:noFill/>
          <a:ln w="38100" cap="flat" cmpd="sng">
            <a:solidFill>
              <a:srgbClr val="03A1A4"/>
            </a:solidFill>
            <a:prstDash val="solid"/>
            <a:round/>
            <a:headEnd type="none" w="med" len="med"/>
            <a:tailEnd type="triangle" w="med" len="med"/>
          </a:ln>
        </p:spPr>
      </p:cxnSp>
      <p:cxnSp>
        <p:nvCxnSpPr>
          <p:cNvPr id="136" name="Google Shape;136;p17"/>
          <p:cNvCxnSpPr>
            <a:stCxn id="134" idx="0"/>
            <a:endCxn id="137" idx="1"/>
          </p:cNvCxnSpPr>
          <p:nvPr/>
        </p:nvCxnSpPr>
        <p:spPr>
          <a:xfrm rot="-5400000">
            <a:off x="4729260" y="1895388"/>
            <a:ext cx="265800" cy="1772100"/>
          </a:xfrm>
          <a:prstGeom prst="bentConnector2">
            <a:avLst/>
          </a:prstGeom>
          <a:noFill/>
          <a:ln w="38100" cap="flat" cmpd="sng">
            <a:solidFill>
              <a:srgbClr val="980000"/>
            </a:solidFill>
            <a:prstDash val="solid"/>
            <a:round/>
            <a:headEnd type="none" w="med" len="med"/>
            <a:tailEnd type="triangle" w="med" len="med"/>
          </a:ln>
        </p:spPr>
      </p:cxnSp>
      <p:cxnSp>
        <p:nvCxnSpPr>
          <p:cNvPr id="138" name="Google Shape;138;p17"/>
          <p:cNvCxnSpPr/>
          <p:nvPr/>
        </p:nvCxnSpPr>
        <p:spPr>
          <a:xfrm rot="10800000" flipH="1">
            <a:off x="4928600" y="2315704"/>
            <a:ext cx="4837200" cy="1646400"/>
          </a:xfrm>
          <a:prstGeom prst="bentConnector3">
            <a:avLst>
              <a:gd name="adj1" fmla="val 50000"/>
            </a:avLst>
          </a:prstGeom>
          <a:noFill/>
          <a:ln w="38100" cap="flat" cmpd="sng">
            <a:solidFill>
              <a:srgbClr val="FF5969"/>
            </a:solidFill>
            <a:prstDash val="solid"/>
            <a:round/>
            <a:headEnd type="none" w="med" len="med"/>
            <a:tailEnd type="triangle" w="med" len="med"/>
          </a:ln>
        </p:spPr>
      </p:cxnSp>
      <p:cxnSp>
        <p:nvCxnSpPr>
          <p:cNvPr id="139" name="Google Shape;139;p17"/>
          <p:cNvCxnSpPr>
            <a:endCxn id="140" idx="0"/>
          </p:cNvCxnSpPr>
          <p:nvPr/>
        </p:nvCxnSpPr>
        <p:spPr>
          <a:xfrm>
            <a:off x="4928662" y="3542650"/>
            <a:ext cx="5261400" cy="515700"/>
          </a:xfrm>
          <a:prstGeom prst="bentConnector3">
            <a:avLst>
              <a:gd name="adj1" fmla="val 50000"/>
            </a:avLst>
          </a:prstGeom>
          <a:noFill/>
          <a:ln w="38100" cap="flat" cmpd="sng">
            <a:solidFill>
              <a:srgbClr val="92D050"/>
            </a:solidFill>
            <a:prstDash val="solid"/>
            <a:round/>
            <a:headEnd type="none" w="med" len="med"/>
            <a:tailEnd type="triangle" w="med" len="med"/>
          </a:ln>
        </p:spPr>
      </p:cxnSp>
      <p:cxnSp>
        <p:nvCxnSpPr>
          <p:cNvPr id="141" name="Google Shape;141;p17"/>
          <p:cNvCxnSpPr>
            <a:stCxn id="133" idx="3"/>
            <a:endCxn id="134" idx="1"/>
          </p:cNvCxnSpPr>
          <p:nvPr/>
        </p:nvCxnSpPr>
        <p:spPr>
          <a:xfrm rot="10800000" flipH="1">
            <a:off x="1823098" y="4114400"/>
            <a:ext cx="1200600" cy="27000"/>
          </a:xfrm>
          <a:prstGeom prst="straightConnector1">
            <a:avLst/>
          </a:prstGeom>
          <a:noFill/>
          <a:ln w="76200" cap="flat" cmpd="sng">
            <a:solidFill>
              <a:srgbClr val="52CBBE"/>
            </a:solidFill>
            <a:prstDash val="solid"/>
            <a:round/>
            <a:headEnd type="none" w="med" len="med"/>
            <a:tailEnd type="triangle" w="med" len="med"/>
          </a:ln>
        </p:spPr>
      </p:cxnSp>
      <p:pic>
        <p:nvPicPr>
          <p:cNvPr id="142" name="Google Shape;142;p17"/>
          <p:cNvPicPr preferRelativeResize="0"/>
          <p:nvPr/>
        </p:nvPicPr>
        <p:blipFill>
          <a:blip r:embed="rId5">
            <a:alphaModFix/>
          </a:blip>
          <a:stretch>
            <a:fillRect/>
          </a:stretch>
        </p:blipFill>
        <p:spPr>
          <a:xfrm>
            <a:off x="9166547" y="3145800"/>
            <a:ext cx="3117775" cy="3117775"/>
          </a:xfrm>
          <a:prstGeom prst="rect">
            <a:avLst/>
          </a:prstGeom>
          <a:noFill/>
          <a:ln>
            <a:noFill/>
          </a:ln>
        </p:spPr>
      </p:pic>
      <p:pic>
        <p:nvPicPr>
          <p:cNvPr id="143" name="Google Shape;143;p17"/>
          <p:cNvPicPr preferRelativeResize="0"/>
          <p:nvPr/>
        </p:nvPicPr>
        <p:blipFill>
          <a:blip r:embed="rId6">
            <a:alphaModFix/>
          </a:blip>
          <a:stretch>
            <a:fillRect/>
          </a:stretch>
        </p:blipFill>
        <p:spPr>
          <a:xfrm>
            <a:off x="4928601" y="1538538"/>
            <a:ext cx="2630426" cy="1695811"/>
          </a:xfrm>
          <a:prstGeom prst="rect">
            <a:avLst/>
          </a:prstGeom>
          <a:noFill/>
          <a:ln>
            <a:noFill/>
          </a:ln>
        </p:spPr>
      </p:pic>
      <p:pic>
        <p:nvPicPr>
          <p:cNvPr id="144" name="Google Shape;144;p17"/>
          <p:cNvPicPr preferRelativeResize="0"/>
          <p:nvPr/>
        </p:nvPicPr>
        <p:blipFill>
          <a:blip r:embed="rId7">
            <a:alphaModFix/>
          </a:blip>
          <a:stretch>
            <a:fillRect/>
          </a:stretch>
        </p:blipFill>
        <p:spPr>
          <a:xfrm>
            <a:off x="8822750" y="629525"/>
            <a:ext cx="3309450" cy="3309450"/>
          </a:xfrm>
          <a:prstGeom prst="rect">
            <a:avLst/>
          </a:prstGeom>
          <a:noFill/>
          <a:ln>
            <a:noFill/>
          </a:ln>
        </p:spPr>
      </p:pic>
      <p:pic>
        <p:nvPicPr>
          <p:cNvPr id="145" name="Google Shape;145;p17"/>
          <p:cNvPicPr preferRelativeResize="0"/>
          <p:nvPr/>
        </p:nvPicPr>
        <p:blipFill>
          <a:blip r:embed="rId8">
            <a:alphaModFix/>
          </a:blip>
          <a:stretch>
            <a:fillRect/>
          </a:stretch>
        </p:blipFill>
        <p:spPr>
          <a:xfrm>
            <a:off x="5942750" y="3962100"/>
            <a:ext cx="3435650" cy="3435650"/>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p:nvPr/>
        </p:nvSpPr>
        <p:spPr>
          <a:xfrm>
            <a:off x="2712650" y="545250"/>
            <a:ext cx="6453900" cy="99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5600">
                <a:solidFill>
                  <a:srgbClr val="FF5969"/>
                </a:solidFill>
                <a:latin typeface="Twentieth Century"/>
                <a:ea typeface="Twentieth Century"/>
                <a:cs typeface="Twentieth Century"/>
                <a:sym typeface="Twentieth Century"/>
              </a:rPr>
              <a:t>Front End  </a:t>
            </a:r>
            <a:endParaRPr sz="5600">
              <a:solidFill>
                <a:srgbClr val="FF5969"/>
              </a:solidFill>
              <a:latin typeface="Twentieth Century"/>
              <a:ea typeface="Twentieth Century"/>
              <a:cs typeface="Twentieth Century"/>
              <a:sym typeface="Twentieth Century"/>
            </a:endParaRPr>
          </a:p>
        </p:txBody>
      </p:sp>
      <p:cxnSp>
        <p:nvCxnSpPr>
          <p:cNvPr id="151" name="Google Shape;151;p18"/>
          <p:cNvCxnSpPr/>
          <p:nvPr/>
        </p:nvCxnSpPr>
        <p:spPr>
          <a:xfrm rot="10800000" flipH="1">
            <a:off x="2922920" y="580894"/>
            <a:ext cx="6091500" cy="25500"/>
          </a:xfrm>
          <a:prstGeom prst="straightConnector1">
            <a:avLst/>
          </a:prstGeom>
          <a:noFill/>
          <a:ln w="38100" cap="flat" cmpd="sng">
            <a:solidFill>
              <a:srgbClr val="52CDC0"/>
            </a:solidFill>
            <a:prstDash val="solid"/>
            <a:round/>
            <a:headEnd type="none" w="med" len="med"/>
            <a:tailEnd type="none" w="med" len="med"/>
          </a:ln>
        </p:spPr>
      </p:cxnSp>
      <p:cxnSp>
        <p:nvCxnSpPr>
          <p:cNvPr id="152" name="Google Shape;152;p18"/>
          <p:cNvCxnSpPr/>
          <p:nvPr/>
        </p:nvCxnSpPr>
        <p:spPr>
          <a:xfrm rot="10800000" flipH="1">
            <a:off x="2922920" y="1495294"/>
            <a:ext cx="6091500" cy="25500"/>
          </a:xfrm>
          <a:prstGeom prst="straightConnector1">
            <a:avLst/>
          </a:prstGeom>
          <a:noFill/>
          <a:ln w="38100" cap="flat" cmpd="sng">
            <a:solidFill>
              <a:srgbClr val="52CDC0"/>
            </a:solidFill>
            <a:prstDash val="solid"/>
            <a:round/>
            <a:headEnd type="none" w="med" len="med"/>
            <a:tailEnd type="none" w="med" len="med"/>
          </a:ln>
        </p:spPr>
      </p:cxnSp>
      <p:sp>
        <p:nvSpPr>
          <p:cNvPr id="153" name="Google Shape;153;p18"/>
          <p:cNvSpPr txBox="1"/>
          <p:nvPr/>
        </p:nvSpPr>
        <p:spPr>
          <a:xfrm>
            <a:off x="2280900" y="1402300"/>
            <a:ext cx="74778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3100">
              <a:solidFill>
                <a:schemeClr val="dk2"/>
              </a:solidFill>
            </a:endParaRPr>
          </a:p>
        </p:txBody>
      </p:sp>
      <p:sp>
        <p:nvSpPr>
          <p:cNvPr id="154" name="Google Shape;154;p18"/>
          <p:cNvSpPr txBox="1"/>
          <p:nvPr/>
        </p:nvSpPr>
        <p:spPr>
          <a:xfrm>
            <a:off x="487200" y="2573050"/>
            <a:ext cx="50421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500">
                <a:solidFill>
                  <a:schemeClr val="dk2"/>
                </a:solidFill>
                <a:latin typeface="Twentieth Century"/>
                <a:ea typeface="Twentieth Century"/>
                <a:cs typeface="Twentieth Century"/>
                <a:sym typeface="Twentieth Century"/>
              </a:rPr>
              <a:t>Programming Languages :- </a:t>
            </a:r>
            <a:endParaRPr/>
          </a:p>
        </p:txBody>
      </p:sp>
      <p:cxnSp>
        <p:nvCxnSpPr>
          <p:cNvPr id="155" name="Google Shape;155;p18"/>
          <p:cNvCxnSpPr/>
          <p:nvPr/>
        </p:nvCxnSpPr>
        <p:spPr>
          <a:xfrm>
            <a:off x="645300" y="3251850"/>
            <a:ext cx="4745100" cy="12600"/>
          </a:xfrm>
          <a:prstGeom prst="straightConnector1">
            <a:avLst/>
          </a:prstGeom>
          <a:noFill/>
          <a:ln w="28575" cap="flat" cmpd="sng">
            <a:solidFill>
              <a:srgbClr val="52CBBE"/>
            </a:solidFill>
            <a:prstDash val="solid"/>
            <a:round/>
            <a:headEnd type="none" w="med" len="med"/>
            <a:tailEnd type="none" w="med" len="med"/>
          </a:ln>
        </p:spPr>
      </p:cxnSp>
      <p:pic>
        <p:nvPicPr>
          <p:cNvPr id="156" name="Google Shape;156;p18"/>
          <p:cNvPicPr preferRelativeResize="0"/>
          <p:nvPr/>
        </p:nvPicPr>
        <p:blipFill>
          <a:blip r:embed="rId3">
            <a:alphaModFix/>
          </a:blip>
          <a:stretch>
            <a:fillRect/>
          </a:stretch>
        </p:blipFill>
        <p:spPr>
          <a:xfrm>
            <a:off x="5801350" y="2092314"/>
            <a:ext cx="3008525" cy="1684773"/>
          </a:xfrm>
          <a:prstGeom prst="rect">
            <a:avLst/>
          </a:prstGeom>
          <a:noFill/>
          <a:ln>
            <a:noFill/>
          </a:ln>
        </p:spPr>
      </p:pic>
      <p:sp>
        <p:nvSpPr>
          <p:cNvPr id="157" name="Google Shape;157;p18"/>
          <p:cNvSpPr txBox="1"/>
          <p:nvPr/>
        </p:nvSpPr>
        <p:spPr>
          <a:xfrm>
            <a:off x="487200" y="5392450"/>
            <a:ext cx="51627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500">
                <a:solidFill>
                  <a:schemeClr val="dk2"/>
                </a:solidFill>
                <a:latin typeface="Twentieth Century"/>
                <a:ea typeface="Twentieth Century"/>
                <a:cs typeface="Twentieth Century"/>
                <a:sym typeface="Twentieth Century"/>
              </a:rPr>
              <a:t>Design and Development: -</a:t>
            </a:r>
            <a:endParaRPr/>
          </a:p>
        </p:txBody>
      </p:sp>
      <p:cxnSp>
        <p:nvCxnSpPr>
          <p:cNvPr id="158" name="Google Shape;158;p18"/>
          <p:cNvCxnSpPr/>
          <p:nvPr/>
        </p:nvCxnSpPr>
        <p:spPr>
          <a:xfrm rot="10800000" flipH="1">
            <a:off x="594700" y="6124050"/>
            <a:ext cx="4896900" cy="10200"/>
          </a:xfrm>
          <a:prstGeom prst="straightConnector1">
            <a:avLst/>
          </a:prstGeom>
          <a:noFill/>
          <a:ln w="28575" cap="flat" cmpd="sng">
            <a:solidFill>
              <a:srgbClr val="52CBBE"/>
            </a:solidFill>
            <a:prstDash val="solid"/>
            <a:round/>
            <a:headEnd type="none" w="med" len="med"/>
            <a:tailEnd type="none" w="med" len="med"/>
          </a:ln>
        </p:spPr>
      </p:cxnSp>
      <p:pic>
        <p:nvPicPr>
          <p:cNvPr id="159" name="Google Shape;159;p18"/>
          <p:cNvPicPr preferRelativeResize="0"/>
          <p:nvPr/>
        </p:nvPicPr>
        <p:blipFill>
          <a:blip r:embed="rId4">
            <a:alphaModFix/>
          </a:blip>
          <a:stretch>
            <a:fillRect/>
          </a:stretch>
        </p:blipFill>
        <p:spPr>
          <a:xfrm>
            <a:off x="6096000" y="4248950"/>
            <a:ext cx="2419224" cy="2419224"/>
          </a:xfrm>
          <a:prstGeom prst="rect">
            <a:avLst/>
          </a:prstGeom>
          <a:noFill/>
          <a:ln>
            <a:noFill/>
          </a:ln>
        </p:spPr>
      </p:pic>
      <p:pic>
        <p:nvPicPr>
          <p:cNvPr id="160" name="Google Shape;160;p18"/>
          <p:cNvPicPr preferRelativeResize="0"/>
          <p:nvPr/>
        </p:nvPicPr>
        <p:blipFill>
          <a:blip r:embed="rId5">
            <a:alphaModFix/>
          </a:blip>
          <a:stretch>
            <a:fillRect/>
          </a:stretch>
        </p:blipFill>
        <p:spPr>
          <a:xfrm>
            <a:off x="8866750" y="4173051"/>
            <a:ext cx="2678467" cy="2738100"/>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p:nvPr/>
        </p:nvSpPr>
        <p:spPr>
          <a:xfrm>
            <a:off x="2712650" y="545250"/>
            <a:ext cx="6453900" cy="99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5600">
                <a:solidFill>
                  <a:srgbClr val="FF5969"/>
                </a:solidFill>
                <a:latin typeface="Twentieth Century"/>
                <a:ea typeface="Twentieth Century"/>
                <a:cs typeface="Twentieth Century"/>
                <a:sym typeface="Twentieth Century"/>
              </a:rPr>
              <a:t>Back End  </a:t>
            </a:r>
            <a:endParaRPr sz="5600">
              <a:solidFill>
                <a:srgbClr val="FF5969"/>
              </a:solidFill>
              <a:latin typeface="Twentieth Century"/>
              <a:ea typeface="Twentieth Century"/>
              <a:cs typeface="Twentieth Century"/>
              <a:sym typeface="Twentieth Century"/>
            </a:endParaRPr>
          </a:p>
        </p:txBody>
      </p:sp>
      <p:cxnSp>
        <p:nvCxnSpPr>
          <p:cNvPr id="166" name="Google Shape;166;p19"/>
          <p:cNvCxnSpPr/>
          <p:nvPr/>
        </p:nvCxnSpPr>
        <p:spPr>
          <a:xfrm rot="10800000" flipH="1">
            <a:off x="2922920" y="580894"/>
            <a:ext cx="6091500" cy="25500"/>
          </a:xfrm>
          <a:prstGeom prst="straightConnector1">
            <a:avLst/>
          </a:prstGeom>
          <a:noFill/>
          <a:ln w="38100" cap="flat" cmpd="sng">
            <a:solidFill>
              <a:srgbClr val="52CDC0"/>
            </a:solidFill>
            <a:prstDash val="solid"/>
            <a:round/>
            <a:headEnd type="none" w="med" len="med"/>
            <a:tailEnd type="none" w="med" len="med"/>
          </a:ln>
        </p:spPr>
      </p:cxnSp>
      <p:cxnSp>
        <p:nvCxnSpPr>
          <p:cNvPr id="167" name="Google Shape;167;p19"/>
          <p:cNvCxnSpPr/>
          <p:nvPr/>
        </p:nvCxnSpPr>
        <p:spPr>
          <a:xfrm rot="10800000" flipH="1">
            <a:off x="2922920" y="1495294"/>
            <a:ext cx="6091500" cy="25500"/>
          </a:xfrm>
          <a:prstGeom prst="straightConnector1">
            <a:avLst/>
          </a:prstGeom>
          <a:noFill/>
          <a:ln w="38100" cap="flat" cmpd="sng">
            <a:solidFill>
              <a:srgbClr val="52CDC0"/>
            </a:solidFill>
            <a:prstDash val="solid"/>
            <a:round/>
            <a:headEnd type="none" w="med" len="med"/>
            <a:tailEnd type="none" w="med" len="med"/>
          </a:ln>
        </p:spPr>
      </p:cxnSp>
      <p:sp>
        <p:nvSpPr>
          <p:cNvPr id="168" name="Google Shape;168;p19"/>
          <p:cNvSpPr txBox="1"/>
          <p:nvPr/>
        </p:nvSpPr>
        <p:spPr>
          <a:xfrm>
            <a:off x="2280900" y="1402300"/>
            <a:ext cx="74778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3100">
              <a:solidFill>
                <a:schemeClr val="dk2"/>
              </a:solidFill>
            </a:endParaRPr>
          </a:p>
        </p:txBody>
      </p:sp>
      <p:sp>
        <p:nvSpPr>
          <p:cNvPr id="169" name="Google Shape;169;p19"/>
          <p:cNvSpPr txBox="1"/>
          <p:nvPr/>
        </p:nvSpPr>
        <p:spPr>
          <a:xfrm>
            <a:off x="487200" y="2573050"/>
            <a:ext cx="50421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500">
                <a:solidFill>
                  <a:schemeClr val="dk2"/>
                </a:solidFill>
                <a:latin typeface="Twentieth Century"/>
                <a:ea typeface="Twentieth Century"/>
                <a:cs typeface="Twentieth Century"/>
                <a:sym typeface="Twentieth Century"/>
              </a:rPr>
              <a:t>Programming Languages :- </a:t>
            </a:r>
            <a:endParaRPr/>
          </a:p>
        </p:txBody>
      </p:sp>
      <p:cxnSp>
        <p:nvCxnSpPr>
          <p:cNvPr id="170" name="Google Shape;170;p19"/>
          <p:cNvCxnSpPr/>
          <p:nvPr/>
        </p:nvCxnSpPr>
        <p:spPr>
          <a:xfrm>
            <a:off x="645300" y="3251850"/>
            <a:ext cx="4745100" cy="12600"/>
          </a:xfrm>
          <a:prstGeom prst="straightConnector1">
            <a:avLst/>
          </a:prstGeom>
          <a:noFill/>
          <a:ln w="28575" cap="flat" cmpd="sng">
            <a:solidFill>
              <a:srgbClr val="52CBBE"/>
            </a:solidFill>
            <a:prstDash val="solid"/>
            <a:round/>
            <a:headEnd type="none" w="med" len="med"/>
            <a:tailEnd type="none" w="med" len="med"/>
          </a:ln>
        </p:spPr>
      </p:cxnSp>
      <p:sp>
        <p:nvSpPr>
          <p:cNvPr id="171" name="Google Shape;171;p19"/>
          <p:cNvSpPr txBox="1"/>
          <p:nvPr/>
        </p:nvSpPr>
        <p:spPr>
          <a:xfrm>
            <a:off x="487200" y="5392450"/>
            <a:ext cx="51627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500">
                <a:solidFill>
                  <a:schemeClr val="dk2"/>
                </a:solidFill>
                <a:latin typeface="Twentieth Century"/>
                <a:ea typeface="Twentieth Century"/>
                <a:cs typeface="Twentieth Century"/>
                <a:sym typeface="Twentieth Century"/>
              </a:rPr>
              <a:t>Microcontroller and ICs: -</a:t>
            </a:r>
            <a:endParaRPr/>
          </a:p>
        </p:txBody>
      </p:sp>
      <p:cxnSp>
        <p:nvCxnSpPr>
          <p:cNvPr id="172" name="Google Shape;172;p19"/>
          <p:cNvCxnSpPr/>
          <p:nvPr/>
        </p:nvCxnSpPr>
        <p:spPr>
          <a:xfrm rot="10800000" flipH="1">
            <a:off x="594700" y="6124050"/>
            <a:ext cx="4896900" cy="10200"/>
          </a:xfrm>
          <a:prstGeom prst="straightConnector1">
            <a:avLst/>
          </a:prstGeom>
          <a:noFill/>
          <a:ln w="28575" cap="flat" cmpd="sng">
            <a:solidFill>
              <a:srgbClr val="52CBBE"/>
            </a:solidFill>
            <a:prstDash val="solid"/>
            <a:round/>
            <a:headEnd type="none" w="med" len="med"/>
            <a:tailEnd type="none" w="med" len="med"/>
          </a:ln>
        </p:spPr>
      </p:cxnSp>
      <p:pic>
        <p:nvPicPr>
          <p:cNvPr id="173" name="Google Shape;173;p19"/>
          <p:cNvPicPr preferRelativeResize="0"/>
          <p:nvPr/>
        </p:nvPicPr>
        <p:blipFill>
          <a:blip r:embed="rId3">
            <a:alphaModFix/>
          </a:blip>
          <a:stretch>
            <a:fillRect/>
          </a:stretch>
        </p:blipFill>
        <p:spPr>
          <a:xfrm>
            <a:off x="5861550" y="2064100"/>
            <a:ext cx="2653679" cy="1804151"/>
          </a:xfrm>
          <a:prstGeom prst="rect">
            <a:avLst/>
          </a:prstGeom>
          <a:noFill/>
          <a:ln>
            <a:noFill/>
          </a:ln>
        </p:spPr>
      </p:pic>
      <p:pic>
        <p:nvPicPr>
          <p:cNvPr id="174" name="Google Shape;174;p19"/>
          <p:cNvPicPr preferRelativeResize="0"/>
          <p:nvPr/>
        </p:nvPicPr>
        <p:blipFill>
          <a:blip r:embed="rId4">
            <a:alphaModFix/>
          </a:blip>
          <a:stretch>
            <a:fillRect/>
          </a:stretch>
        </p:blipFill>
        <p:spPr>
          <a:xfrm>
            <a:off x="5086638" y="4858450"/>
            <a:ext cx="4203511" cy="1791300"/>
          </a:xfrm>
          <a:prstGeom prst="rect">
            <a:avLst/>
          </a:prstGeom>
          <a:noFill/>
          <a:ln>
            <a:noFill/>
          </a:ln>
        </p:spPr>
      </p:pic>
      <p:pic>
        <p:nvPicPr>
          <p:cNvPr id="175" name="Google Shape;175;p19"/>
          <p:cNvPicPr preferRelativeResize="0"/>
          <p:nvPr/>
        </p:nvPicPr>
        <p:blipFill>
          <a:blip r:embed="rId5">
            <a:alphaModFix/>
          </a:blip>
          <a:stretch>
            <a:fillRect/>
          </a:stretch>
        </p:blipFill>
        <p:spPr>
          <a:xfrm>
            <a:off x="9103301" y="4598825"/>
            <a:ext cx="2474624" cy="2050925"/>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2712650" y="545250"/>
            <a:ext cx="6453900" cy="99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5600">
                <a:solidFill>
                  <a:srgbClr val="FF5969"/>
                </a:solidFill>
                <a:latin typeface="Twentieth Century"/>
                <a:ea typeface="Twentieth Century"/>
                <a:cs typeface="Twentieth Century"/>
                <a:sym typeface="Twentieth Century"/>
              </a:rPr>
              <a:t>Conclusion </a:t>
            </a:r>
            <a:endParaRPr sz="5600">
              <a:solidFill>
                <a:srgbClr val="FF5969"/>
              </a:solidFill>
              <a:latin typeface="Twentieth Century"/>
              <a:ea typeface="Twentieth Century"/>
              <a:cs typeface="Twentieth Century"/>
              <a:sym typeface="Twentieth Century"/>
            </a:endParaRPr>
          </a:p>
        </p:txBody>
      </p:sp>
      <p:cxnSp>
        <p:nvCxnSpPr>
          <p:cNvPr id="181" name="Google Shape;181;p20"/>
          <p:cNvCxnSpPr/>
          <p:nvPr/>
        </p:nvCxnSpPr>
        <p:spPr>
          <a:xfrm rot="10800000" flipH="1">
            <a:off x="2922920" y="580894"/>
            <a:ext cx="6091500" cy="25500"/>
          </a:xfrm>
          <a:prstGeom prst="straightConnector1">
            <a:avLst/>
          </a:prstGeom>
          <a:noFill/>
          <a:ln w="38100" cap="flat" cmpd="sng">
            <a:solidFill>
              <a:srgbClr val="52CDC0"/>
            </a:solidFill>
            <a:prstDash val="solid"/>
            <a:round/>
            <a:headEnd type="none" w="med" len="med"/>
            <a:tailEnd type="none" w="med" len="med"/>
          </a:ln>
        </p:spPr>
      </p:cxnSp>
      <p:cxnSp>
        <p:nvCxnSpPr>
          <p:cNvPr id="182" name="Google Shape;182;p20"/>
          <p:cNvCxnSpPr/>
          <p:nvPr/>
        </p:nvCxnSpPr>
        <p:spPr>
          <a:xfrm rot="10800000" flipH="1">
            <a:off x="2922920" y="1495294"/>
            <a:ext cx="6091500" cy="25500"/>
          </a:xfrm>
          <a:prstGeom prst="straightConnector1">
            <a:avLst/>
          </a:prstGeom>
          <a:noFill/>
          <a:ln w="38100" cap="flat" cmpd="sng">
            <a:solidFill>
              <a:srgbClr val="52CDC0"/>
            </a:solidFill>
            <a:prstDash val="solid"/>
            <a:round/>
            <a:headEnd type="none" w="med" len="med"/>
            <a:tailEnd type="none" w="med" len="med"/>
          </a:ln>
        </p:spPr>
      </p:cxnSp>
      <p:sp>
        <p:nvSpPr>
          <p:cNvPr id="183" name="Google Shape;183;p20"/>
          <p:cNvSpPr txBox="1"/>
          <p:nvPr/>
        </p:nvSpPr>
        <p:spPr>
          <a:xfrm>
            <a:off x="2280900" y="1402300"/>
            <a:ext cx="74778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3100">
              <a:solidFill>
                <a:schemeClr val="dk2"/>
              </a:solidFill>
            </a:endParaRPr>
          </a:p>
        </p:txBody>
      </p:sp>
      <p:sp>
        <p:nvSpPr>
          <p:cNvPr id="184" name="Google Shape;184;p20"/>
          <p:cNvSpPr txBox="1"/>
          <p:nvPr/>
        </p:nvSpPr>
        <p:spPr>
          <a:xfrm>
            <a:off x="505000" y="1950200"/>
            <a:ext cx="10098300" cy="4494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500">
                <a:solidFill>
                  <a:schemeClr val="dk2"/>
                </a:solidFill>
                <a:latin typeface="Twentieth Century"/>
                <a:ea typeface="Twentieth Century"/>
                <a:cs typeface="Twentieth Century"/>
                <a:sym typeface="Twentieth Century"/>
              </a:rPr>
              <a:t>As vision technology continues to expand, the time is not far when the vision industry will take the first position as a solutions purveyor for real-world problems. It is not only limited to the industrial Areas it can also be useful as a domestic gadget.Such as helping hand in household,It can be also used in Agricultural sectors. This kinds of Robots are also Useful for a healthy and hygiene Food Packaging Factory. </a:t>
            </a:r>
            <a:endParaRPr sz="3500">
              <a:solidFill>
                <a:schemeClr val="dk2"/>
              </a:solidFill>
              <a:latin typeface="Twentieth Century"/>
              <a:ea typeface="Twentieth Century"/>
              <a:cs typeface="Twentieth Century"/>
              <a:sym typeface="Twentieth Century"/>
            </a:endParaRPr>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p:nvPr/>
        </p:nvSpPr>
        <p:spPr>
          <a:xfrm>
            <a:off x="1544238" y="2390347"/>
            <a:ext cx="9041700" cy="225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4000">
                <a:solidFill>
                  <a:srgbClr val="FF5969"/>
                </a:solidFill>
                <a:latin typeface="Twentieth Century"/>
                <a:ea typeface="Twentieth Century"/>
                <a:cs typeface="Twentieth Century"/>
                <a:sym typeface="Twentieth Century"/>
              </a:rPr>
              <a:t>Thank You</a:t>
            </a:r>
            <a:r>
              <a:rPr lang="en-US" sz="5600">
                <a:solidFill>
                  <a:srgbClr val="FF5969"/>
                </a:solidFill>
                <a:latin typeface="Twentieth Century"/>
                <a:ea typeface="Twentieth Century"/>
                <a:cs typeface="Twentieth Century"/>
                <a:sym typeface="Twentieth Century"/>
              </a:rPr>
              <a:t>   </a:t>
            </a:r>
            <a:endParaRPr sz="5600">
              <a:solidFill>
                <a:srgbClr val="FF5969"/>
              </a:solidFill>
              <a:latin typeface="Twentieth Century"/>
              <a:ea typeface="Twentieth Century"/>
              <a:cs typeface="Twentieth Century"/>
              <a:sym typeface="Twentieth Century"/>
            </a:endParaRPr>
          </a:p>
        </p:txBody>
      </p:sp>
      <p:cxnSp>
        <p:nvCxnSpPr>
          <p:cNvPr id="190" name="Google Shape;190;p21"/>
          <p:cNvCxnSpPr/>
          <p:nvPr/>
        </p:nvCxnSpPr>
        <p:spPr>
          <a:xfrm rot="10800000" flipH="1">
            <a:off x="2382356" y="2390278"/>
            <a:ext cx="7365600" cy="57900"/>
          </a:xfrm>
          <a:prstGeom prst="straightConnector1">
            <a:avLst/>
          </a:prstGeom>
          <a:noFill/>
          <a:ln w="38100" cap="flat" cmpd="sng">
            <a:solidFill>
              <a:srgbClr val="52CDC0"/>
            </a:solidFill>
            <a:prstDash val="solid"/>
            <a:round/>
            <a:headEnd type="none" w="med" len="med"/>
            <a:tailEnd type="none" w="med" len="med"/>
          </a:ln>
        </p:spPr>
      </p:cxnSp>
      <p:cxnSp>
        <p:nvCxnSpPr>
          <p:cNvPr id="191" name="Google Shape;191;p21"/>
          <p:cNvCxnSpPr/>
          <p:nvPr/>
        </p:nvCxnSpPr>
        <p:spPr>
          <a:xfrm rot="10800000" flipH="1">
            <a:off x="2383150" y="4464400"/>
            <a:ext cx="7364700" cy="31200"/>
          </a:xfrm>
          <a:prstGeom prst="straightConnector1">
            <a:avLst/>
          </a:prstGeom>
          <a:noFill/>
          <a:ln w="38100" cap="flat" cmpd="sng">
            <a:solidFill>
              <a:srgbClr val="52CDC0"/>
            </a:solidFill>
            <a:prstDash val="solid"/>
            <a:round/>
            <a:headEnd type="none" w="med" len="med"/>
            <a:tailEnd type="none" w="med" len="med"/>
          </a:ln>
        </p:spPr>
      </p:cxnSp>
    </p:spTree>
  </p:cSld>
  <p:clrMapOvr>
    <a:masterClrMapping/>
  </p:clrMapOvr>
  <p:transition spd="slow">
    <p:push/>
  </p:transition>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242</Words>
  <Application>Microsoft Office PowerPoint</Application>
  <PresentationFormat>Widescreen</PresentationFormat>
  <Paragraphs>25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Twentieth Century</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rohit kumar</cp:lastModifiedBy>
  <cp:revision>2</cp:revision>
  <dcterms:modified xsi:type="dcterms:W3CDTF">2023-09-18T16:14:17Z</dcterms:modified>
</cp:coreProperties>
</file>