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drawingml.diagramDrawing+xml" PartName="/ppt/diagrams/drawing1.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openxmlformats-officedocument.presentationml.presProps+xml" PartName="/ppt/presProps1.xml"/>
  <Override ContentType="application/vnd.openxmlformats-officedocument.drawingml.diagramColors+xml" PartName="/ppt/diagrams/color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1pPr>
    <a:lvl2pPr lvl="1"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2pPr>
    <a:lvl3pPr lvl="2"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3pPr>
    <a:lvl4pPr lvl="3"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4pPr>
    <a:lvl5pPr lvl="4"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5pPr>
    <a:lvl6pPr lvl="5"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6pPr>
    <a:lvl7pPr lvl="6"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7pPr>
    <a:lvl8pPr lvl="7"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8pPr>
    <a:lvl9pPr lvl="8" marR="0" rtl="0" algn="l">
      <a:lnSpc>
        <a:spcPct val="100000"/>
      </a:lnSpc>
      <a:spcBef>
        <a:spcPts val="0"/>
      </a:spcBef>
      <a:spcAft>
        <a:spcPts val="0"/>
      </a:spcAft>
      <a:buClr>
        <a:srgbClr val="000000"/>
      </a:buClr>
      <a:buFont typeface="Arial" panose="020B0604020202020204"/>
      <a:defRPr b="0" i="0" sz="1400" u="none" cap="none" strike="noStrik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Slide Image Placeholder 1"/>
          <p:cNvSpPr>
            <a:spLocks noGrp="1" noRot="1" noChangeAspect="1"/>
          </p:cNvSpPr>
          <p:nvPr>
            <p:ph type="sldImg"/>
          </p:nvPr>
        </p:nvSpPr>
        <p:spPr>
          <a:xfrm>
            <a:off x="381000" y="685800"/>
            <a:ext cx="6096000" cy="3429000"/>
          </a:xfrm>
        </p:spPr>
      </p:sp>
      <p:sp>
        <p:nvSpPr>
          <p:cNvPr id="1048666"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8"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9"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60"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61"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2"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4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3"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4"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5"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7"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8"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09"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9"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70"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lvl1pPr>
            <a:lvl2pPr marL="914400" lvl="1" indent="-317500" algn="l">
              <a:lnSpc>
                <a:spcPct val="115000"/>
              </a:lnSpc>
              <a:spcBef>
                <a:spcPts val="1600"/>
              </a:spcBef>
              <a:spcAft>
                <a:spcPts val="0"/>
              </a:spcAft>
              <a:buSzPts val="1400"/>
              <a:buChar char="○"/>
            </a:lvl2pPr>
            <a:lvl3pPr marL="1371600" lvl="2" indent="-317500" algn="l">
              <a:lnSpc>
                <a:spcPct val="115000"/>
              </a:lnSpc>
              <a:spcBef>
                <a:spcPts val="1600"/>
              </a:spcBef>
              <a:spcAft>
                <a:spcPts val="0"/>
              </a:spcAft>
              <a:buSzPts val="1400"/>
              <a:buChar char="■"/>
            </a:lvl3pPr>
            <a:lvl4pPr marL="1828800" lvl="3" indent="-317500" algn="l">
              <a:lnSpc>
                <a:spcPct val="115000"/>
              </a:lnSpc>
              <a:spcBef>
                <a:spcPts val="1600"/>
              </a:spcBef>
              <a:spcAft>
                <a:spcPts val="0"/>
              </a:spcAft>
              <a:buSzPts val="1400"/>
              <a:buChar char="●"/>
            </a:lvl4pPr>
            <a:lvl5pPr marL="2286000" lvl="4" indent="-317500" algn="l">
              <a:lnSpc>
                <a:spcPct val="115000"/>
              </a:lnSpc>
              <a:spcBef>
                <a:spcPts val="1600"/>
              </a:spcBef>
              <a:spcAft>
                <a:spcPts val="0"/>
              </a:spcAft>
              <a:buSzPts val="1400"/>
              <a:buChar char="○"/>
            </a:lvl5pPr>
            <a:lvl6pPr marL="2743200" lvl="5" indent="-317500" algn="l">
              <a:lnSpc>
                <a:spcPct val="115000"/>
              </a:lnSpc>
              <a:spcBef>
                <a:spcPts val="1600"/>
              </a:spcBef>
              <a:spcAft>
                <a:spcPts val="0"/>
              </a:spcAft>
              <a:buSzPts val="1400"/>
              <a:buChar char="■"/>
            </a:lvl6pPr>
            <a:lvl7pPr marL="3200400" lvl="6" indent="-317500" algn="l">
              <a:lnSpc>
                <a:spcPct val="115000"/>
              </a:lnSpc>
              <a:spcBef>
                <a:spcPts val="1600"/>
              </a:spcBef>
              <a:spcAft>
                <a:spcPts val="0"/>
              </a:spcAft>
              <a:buSzPts val="1400"/>
              <a:buChar char="●"/>
            </a:lvl7pPr>
            <a:lvl8pPr marL="3657600" lvl="7" indent="-317500" algn="l">
              <a:lnSpc>
                <a:spcPct val="115000"/>
              </a:lnSpc>
              <a:spcBef>
                <a:spcPts val="1600"/>
              </a:spcBef>
              <a:spcAft>
                <a:spcPts val="0"/>
              </a:spcAft>
              <a:buSzPts val="1400"/>
              <a:buChar char="○"/>
            </a:lvl8pPr>
            <a:lvl9pPr marL="4114800" lvl="8" indent="-317500" algn="l">
              <a:lnSpc>
                <a:spcPct val="115000"/>
              </a:lnSpc>
              <a:spcBef>
                <a:spcPts val="1600"/>
              </a:spcBef>
              <a:spcAft>
                <a:spcPts val="1600"/>
              </a:spcAft>
              <a:buSzPts val="1400"/>
              <a:buChar char="■"/>
            </a:lvl9pPr>
          </a:lstStyle>
          <a:p>
            <a:endParaRPr/>
          </a:p>
        </p:txBody>
      </p:sp>
      <p:sp>
        <p:nvSpPr>
          <p:cNvPr id="1048671"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4306" name="Shape 4194306"/>
        <p:cNvGrpSpPr/>
        <p:nvPr/>
      </p:nvGrpSpPr>
      <p:grpSpPr>
        <a:xfrm>
          <a:off x="0" y="0"/>
          <a:ext cx="0" cy="0"/>
          <a:chOff x="0" y="0"/>
          <a:chExt cx="0" cy="0"/>
        </a:xfrm>
      </p:grpSpPr>
      <p:sp>
        <p:nvSpPr>
          <p:cNvPr id="4194307" name="Google Shape;4194307;p1"/>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  Description automatically generated" id="4194308" name="Google Shape;4194308;p1"/>
          <p:cNvPicPr preferRelativeResize="0"/>
          <p:nvPr/>
        </p:nvPicPr>
        <p:blipFill rotWithShape="1">
          <a:blip r:embed="rId3">
            <a:alphaModFix amt="5000"/>
          </a:blip>
          <a:srcRect b="10206" l="0" r="744" t="5929"/>
          <a:stretch/>
        </p:blipFill>
        <p:spPr>
          <a:xfrm>
            <a:off x="13063" y="-1"/>
            <a:ext cx="9130937" cy="5143501"/>
          </a:xfrm>
          <a:prstGeom prst="rect">
            <a:avLst/>
          </a:prstGeom>
          <a:noFill/>
          <a:ln>
            <a:noFill/>
          </a:ln>
        </p:spPr>
      </p:pic>
      <p:sp>
        <p:nvSpPr>
          <p:cNvPr id="4194309" name="Google Shape;4194309;p1"/>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4310" name="Google Shape;4194310;p1"/>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4311" name="Google Shape;4194311;p1"/>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94312" name="Google Shape;4194312;p1"/>
          <p:cNvSpPr txBox="1"/>
          <p:nvPr/>
        </p:nvSpPr>
        <p:spPr>
          <a:xfrm>
            <a:off x="2029564" y="2248174"/>
            <a:ext cx="5025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a:p>
        </p:txBody>
      </p:sp>
      <p:sp>
        <p:nvSpPr>
          <p:cNvPr id="4194313" name="Google Shape;4194313;p1"/>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a:p>
        </p:txBody>
      </p:sp>
      <p:sp>
        <p:nvSpPr>
          <p:cNvPr id="4194314" name="Google Shape;4194314;p1"/>
          <p:cNvSpPr txBox="1"/>
          <p:nvPr/>
        </p:nvSpPr>
        <p:spPr>
          <a:xfrm>
            <a:off x="1095095" y="3627292"/>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a:p>
        </p:txBody>
      </p:sp>
      <p:sp>
        <p:nvSpPr>
          <p:cNvPr id="4194315" name="Google Shape;4194315;p1"/>
          <p:cNvSpPr txBox="1"/>
          <p:nvPr/>
        </p:nvSpPr>
        <p:spPr>
          <a:xfrm>
            <a:off x="971580" y="3955038"/>
            <a:ext cx="30381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Student Name </a:t>
            </a:r>
            <a:r>
              <a:rPr lang="en-US" sz="1100">
                <a:solidFill>
                  <a:schemeClr val="dk1"/>
                </a:solidFill>
              </a:rPr>
              <a:t>: k madhavan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Student ID : au8131212050</a:t>
            </a:r>
            <a:r>
              <a:rPr lang="en-US" sz="1100">
                <a:solidFill>
                  <a:schemeClr val="dk1"/>
                </a:solidFill>
              </a:rPr>
              <a:t>14</a:t>
            </a:r>
            <a:endParaRPr sz="1100">
              <a:solidFill>
                <a:schemeClr val="dk1"/>
              </a:solidFill>
            </a:endParaRPr>
          </a:p>
        </p:txBody>
      </p:sp>
      <p:cxnSp>
        <p:nvCxnSpPr>
          <p:cNvPr id="4194316" name="Google Shape;4194316;p1"/>
          <p:cNvCxnSpPr/>
          <p:nvPr/>
        </p:nvCxnSpPr>
        <p:spPr>
          <a:xfrm>
            <a:off x="1100213" y="3919492"/>
            <a:ext cx="1986600" cy="0"/>
          </a:xfrm>
          <a:prstGeom prst="straightConnector1">
            <a:avLst/>
          </a:prstGeom>
          <a:noFill/>
          <a:ln cap="flat" cmpd="sng" w="9525">
            <a:solidFill>
              <a:schemeClr val="dk1"/>
            </a:solidFill>
            <a:prstDash val="lgDashDot"/>
            <a:round/>
            <a:headEnd len="sm" w="sm" type="none"/>
            <a:tailEnd len="sm" w="sm" type="none"/>
          </a:ln>
        </p:spPr>
      </p:cxnSp>
      <p:sp>
        <p:nvSpPr>
          <p:cNvPr id="4194317" name="Google Shape;4194317;p1"/>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a:p>
        </p:txBody>
      </p:sp>
      <p:cxnSp>
        <p:nvCxnSpPr>
          <p:cNvPr id="4194318" name="Google Shape;4194318;p1"/>
          <p:cNvCxnSpPr/>
          <p:nvPr/>
        </p:nvCxnSpPr>
        <p:spPr>
          <a:xfrm>
            <a:off x="5693065" y="3919492"/>
            <a:ext cx="1360200" cy="0"/>
          </a:xfrm>
          <a:prstGeom prst="straightConnector1">
            <a:avLst/>
          </a:prstGeom>
          <a:noFill/>
          <a:ln cap="flat" cmpd="sng" w="9525">
            <a:solidFill>
              <a:schemeClr val="dk1"/>
            </a:solidFill>
            <a:prstDash val="lgDashDot"/>
            <a:round/>
            <a:headEnd len="sm" w="sm" type="none"/>
            <a:tailEnd len="sm" w="sm" type="none"/>
          </a:ln>
        </p:spPr>
      </p:cxnSp>
      <p:sp>
        <p:nvSpPr>
          <p:cNvPr id="4194319" name="Google Shape;4194319;p1"/>
          <p:cNvSpPr txBox="1"/>
          <p:nvPr/>
        </p:nvSpPr>
        <p:spPr>
          <a:xfrm>
            <a:off x="5693356" y="3956068"/>
            <a:ext cx="20955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Pavendar Bharathidasan College of Engineering and Technology</a:t>
            </a:r>
            <a:endParaRPr b="0" i="0" sz="1100" u="none" cap="none" strike="noStrike">
              <a:solidFill>
                <a:schemeClr val="dk1"/>
              </a:solidFill>
              <a:latin typeface="Arial"/>
              <a:ea typeface="Arial"/>
              <a:cs typeface="Arial"/>
              <a:sym typeface="Arial"/>
            </a:endParaRPr>
          </a:p>
        </p:txBody>
      </p:sp>
      <p:pic>
        <p:nvPicPr>
          <p:cNvPr id="4194320" name="Google Shape;4194320;p1"/>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  Description automatically generated" id="4194321" name="Google Shape;4194321;p1"/>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  Description automatically generated" id="4194322" name="Google Shape;4194322;p1"/>
          <p:cNvPicPr preferRelativeResize="0"/>
          <p:nvPr/>
        </p:nvPicPr>
        <p:blipFill rotWithShape="1">
          <a:blip r:embed="rId6">
            <a:alphaModFix/>
          </a:blip>
          <a:srcRect b="0" l="0" r="0" t="0"/>
          <a:stretch/>
        </p:blipFill>
        <p:spPr>
          <a:xfrm>
            <a:off x="3927667" y="1286631"/>
            <a:ext cx="1587348" cy="516274"/>
          </a:xfrm>
          <a:prstGeom prst="rect">
            <a:avLst/>
          </a:prstGeom>
          <a:noFill/>
          <a:ln>
            <a:noFill/>
          </a:ln>
        </p:spPr>
      </p:pic>
      <p:sp>
        <p:nvSpPr>
          <p:cNvPr id="4194323" name="Google Shape;4194323;p1"/>
          <p:cNvSpPr txBox="1"/>
          <p:nvPr/>
        </p:nvSpPr>
        <p:spPr>
          <a:xfrm>
            <a:off x="674056" y="2382280"/>
            <a:ext cx="33240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US" sz="1600" dirty="0"/>
              <a:t>This project traverses a lot of areas ranging from business concept to computing field,</a:t>
            </a:r>
            <a:br>
              <a:rPr lang="en-US" sz="1600" dirty="0"/>
            </a:br>
            <a:r>
              <a:rPr lang="en-US" sz="1600" dirty="0"/>
              <a:t>and required to perform several researches to be able to achieve the project objectives.</a:t>
            </a:r>
            <a:br>
              <a:rPr lang="en-US" sz="1600" dirty="0"/>
            </a:br>
            <a:r>
              <a:rPr lang="en-US" sz="1600" dirty="0"/>
              <a:t>The area covers include:</a:t>
            </a:r>
            <a:br>
              <a:rPr lang="en-US" sz="1600" dirty="0"/>
            </a:br>
            <a:r>
              <a:rPr lang="en-US" sz="1600" dirty="0"/>
              <a:t>Car rental industry: This includes study on how the car rental business is being done,</a:t>
            </a:r>
            <a:br>
              <a:rPr lang="en-US" sz="1600" dirty="0"/>
            </a:br>
            <a:r>
              <a:rPr lang="en-US" sz="1600" dirty="0"/>
              <a:t>process involved and opportunity that exist for improvement.</a:t>
            </a:r>
            <a:br>
              <a:rPr lang="en-US" sz="1600" dirty="0"/>
            </a:br>
            <a:r>
              <a:rPr lang="en-US" sz="1600" dirty="0"/>
              <a:t>General customers as well as the company’s staff will be able to use the system</a:t>
            </a:r>
            <a:br>
              <a:rPr lang="en-US" sz="1600" dirty="0"/>
            </a:br>
            <a:r>
              <a:rPr lang="en-US" sz="1600" dirty="0"/>
              <a:t>effectively. Web-platform means that the system will be available for access 24/7 except when there is a temporary server issue which is expected to be minimal.</a:t>
            </a:r>
            <a:br>
              <a:rPr lang="en-US" sz="1600" dirty="0"/>
            </a:br>
            <a:r>
              <a:rPr lang="en-US" sz="1600" dirty="0"/>
              <a:t>The system </a:t>
            </a:r>
            <a:r>
              <a:rPr lang="en-US" sz="1600" dirty="0" err="1"/>
              <a:t>hasre</a:t>
            </a:r>
            <a:r>
              <a:rPr lang="en-US" sz="1600" dirty="0"/>
              <a:t> </a:t>
            </a:r>
            <a:r>
              <a:rPr lang="en-US" sz="1600" dirty="0" err="1"/>
              <a:t>acheda</a:t>
            </a:r>
            <a:r>
              <a:rPr lang="en-US" sz="1600" dirty="0"/>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en-US" sz="1600" dirty="0"/>
            </a:br>
            <a:endParaRPr lang="en-IN" sz="1600" dirty="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lstStyle/>
          <a:p>
            <a:pPr algn="ctr"/>
            <a:r>
              <a:rPr lang="en-US"/>
              <a:t>Homepage</a:t>
            </a:r>
          </a:p>
        </p:txBody>
      </p:sp>
      <p:pic>
        <p:nvPicPr>
          <p:cNvPr id="2097160" name="Picture 5"/>
          <p:cNvPicPr>
            <a:picLocks noChangeAspect="1"/>
          </p:cNvPicPr>
          <p:nvPr/>
        </p:nvPicPr>
        <p:blipFill>
          <a:blip r:embed="rId2"/>
          <a:stretch>
            <a:fillRect/>
          </a:stretch>
        </p:blipFill>
        <p:spPr>
          <a:xfrm>
            <a:off x="572067" y="1065075"/>
            <a:ext cx="7708318" cy="3652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lstStyle/>
          <a:p>
            <a:pPr algn="ctr"/>
            <a:r>
              <a:rPr lang="en-US" b="1" dirty="0"/>
              <a:t>About-Us-Page</a:t>
            </a:r>
          </a:p>
        </p:txBody>
      </p:sp>
      <p:pic>
        <p:nvPicPr>
          <p:cNvPr id="2097161" name="Picture 2"/>
          <p:cNvPicPr>
            <a:picLocks noChangeAspect="1"/>
          </p:cNvPicPr>
          <p:nvPr/>
        </p:nvPicPr>
        <p:blipFill>
          <a:blip r:embed="rId2"/>
          <a:stretch>
            <a:fillRect/>
          </a:stretch>
        </p:blipFill>
        <p:spPr>
          <a:xfrm>
            <a:off x="910788" y="1186369"/>
            <a:ext cx="7321974" cy="3427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lstStyle/>
          <a:p>
            <a:pPr algn="ctr"/>
            <a:r>
              <a:rPr lang="en-US" b="1" dirty="0"/>
              <a:t>Service-Page</a:t>
            </a:r>
          </a:p>
        </p:txBody>
      </p:sp>
      <p:pic>
        <p:nvPicPr>
          <p:cNvPr id="2097162" name="Picture 2"/>
          <p:cNvPicPr>
            <a:picLocks noChangeAspect="1"/>
          </p:cNvPicPr>
          <p:nvPr/>
        </p:nvPicPr>
        <p:blipFill>
          <a:blip r:embed="rId2"/>
          <a:stretch>
            <a:fillRect/>
          </a:stretch>
        </p:blipFill>
        <p:spPr>
          <a:xfrm>
            <a:off x="860214" y="1165013"/>
            <a:ext cx="7267788" cy="338243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lstStyle/>
          <a:p>
            <a:pPr algn="ctr"/>
            <a:r>
              <a:rPr lang="en-US" b="1"/>
              <a:t>Departments-Page</a:t>
            </a:r>
          </a:p>
        </p:txBody>
      </p:sp>
      <p:pic>
        <p:nvPicPr>
          <p:cNvPr id="2097163" name="Picture 2"/>
          <p:cNvPicPr>
            <a:picLocks noChangeAspect="1"/>
          </p:cNvPicPr>
          <p:nvPr/>
        </p:nvPicPr>
        <p:blipFill>
          <a:blip r:embed="rId2"/>
          <a:stretch>
            <a:fillRect/>
          </a:stretch>
        </p:blipFill>
        <p:spPr>
          <a:xfrm>
            <a:off x="724747" y="1205653"/>
            <a:ext cx="7193280" cy="3386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lstStyle/>
          <a:p>
            <a:pPr algn="ctr"/>
            <a:r>
              <a:rPr lang="en-US" b="1" dirty="0"/>
              <a:t>Blog-Page</a:t>
            </a:r>
          </a:p>
        </p:txBody>
      </p:sp>
      <p:pic>
        <p:nvPicPr>
          <p:cNvPr id="2097164" name="Picture 2"/>
          <p:cNvPicPr>
            <a:picLocks noChangeAspect="1"/>
          </p:cNvPicPr>
          <p:nvPr/>
        </p:nvPicPr>
        <p:blipFill>
          <a:blip r:embed="rId2"/>
          <a:stretch>
            <a:fillRect/>
          </a:stretch>
        </p:blipFill>
        <p:spPr>
          <a:xfrm>
            <a:off x="2050149" y="814164"/>
            <a:ext cx="5122811" cy="3875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2000" b="1" dirty="0">
                <a:solidFill>
                  <a:srgbClr val="374151"/>
                </a:solidFill>
                <a:latin typeface="+mj-lt"/>
                <a:cs typeface="Times New Roman" panose="02020603050405020304" pitchFamily="18" charset="0"/>
              </a:rPr>
            </a:br>
            <a:r>
              <a:rPr lang="en-US" sz="2000" dirty="0"/>
              <a:t>This order cars online system project aimed at developing an online car rental system which can be used in small places, and medium cities firstly and then on a large scale. </a:t>
            </a:r>
            <a:br>
              <a:rPr lang="en-US" sz="2000" dirty="0"/>
            </a:br>
            <a:r>
              <a:rPr lang="en-US" sz="2000" dirty="0"/>
              <a:t>▪ It is developed to help car rental to simplify their daily operational and managerial task as well as improve the dining experience of customers. </a:t>
            </a:r>
            <a:br>
              <a:rPr lang="en-US" sz="6000" dirty="0"/>
            </a:br>
            <a:r>
              <a:rPr lang="en-US" sz="2000" dirty="0"/>
              <a:t>▪ And also helps restaurant develop healthy customer relationships by providing good services. The system enables staff to let update and make changes to their cars and beverage list information based on the orders placed and the orders completed</a:t>
            </a:r>
            <a:r>
              <a:rPr lang="en-US" sz="1600" dirty="0"/>
              <a:t>.</a:t>
            </a:r>
            <a:br>
              <a:rPr lang="en-US" sz="1600" b="0" i="0" dirty="0">
                <a:solidFill>
                  <a:srgbClr val="374151"/>
                </a:solidFill>
                <a:effectLst/>
                <a:latin typeface="Söhne"/>
              </a:rPr>
            </a:b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Conclusion</a:t>
            </a:r>
            <a:br>
              <a:rPr lang="en-IN" sz="1600" b="1" dirty="0">
                <a:solidFill>
                  <a:srgbClr val="213163"/>
                </a:solidFill>
              </a:rPr>
            </a:br>
            <a:br>
              <a:rPr lang="en-IN" sz="1600" b="1" dirty="0">
                <a:solidFill>
                  <a:srgbClr val="213163"/>
                </a:solidFill>
              </a:rPr>
            </a:br>
            <a:r>
              <a:rPr lang="en-US" sz="1400" dirty="0"/>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sz="1400" dirty="0" err="1"/>
              <a:t>waiter.The</a:t>
            </a:r>
            <a:r>
              <a:rPr lang="en-US" sz="1400" dirty="0"/>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sz="1400" dirty="0" err="1"/>
              <a:t>rentalto</a:t>
            </a:r>
            <a:r>
              <a:rPr lang="en-US" sz="1400" dirty="0"/>
              <a:t> simplify their routine managerial and operational task and to improve the dining experience of the </a:t>
            </a:r>
            <a:r>
              <a:rPr lang="en-US" sz="1400" dirty="0" err="1"/>
              <a:t>clients.This</a:t>
            </a:r>
            <a:r>
              <a:rPr lang="en-US" sz="1400" dirty="0"/>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en-IN" sz="1400" dirty="0"/>
          </a:p>
        </p:txBody>
      </p:sp>
      <p:cxnSp>
        <p:nvCxnSpPr>
          <p:cNvPr id="3145738"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 </a:t>
            </a:r>
            <a:br>
              <a:rPr lang="en-IN" sz="1600" b="1" dirty="0">
                <a:solidFill>
                  <a:srgbClr val="213163"/>
                </a:solidFill>
              </a:rPr>
            </a:br>
            <a:br>
              <a:rPr lang="en-IN" sz="1600" b="1" dirty="0">
                <a:solidFill>
                  <a:srgbClr val="213163"/>
                </a:solidFill>
              </a:rPr>
            </a:br>
            <a:r>
              <a:rPr lang="en-US" sz="1600" dirty="0"/>
              <a:t>“</a:t>
            </a:r>
            <a:r>
              <a:rPr lang="en-US" sz="1400" dirty="0"/>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en-IN" sz="1400" dirty="0"/>
          </a:p>
        </p:txBody>
      </p:sp>
      <p:cxnSp>
        <p:nvCxnSpPr>
          <p:cNvPr id="3145730" name="Straight Connector 2"/>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a:t> arkajainuniversity.ac.in</a:t>
            </a:r>
            <a:endParaRPr lang="en-IN" sz="1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Problem Statement</a:t>
            </a:r>
            <a:br>
              <a:rPr lang="en-IN" sz="1600" b="1" dirty="0">
                <a:solidFill>
                  <a:srgbClr val="213163"/>
                </a:solidFill>
              </a:rPr>
            </a:br>
            <a:br>
              <a:rPr lang="en-IN" sz="1600" b="1" dirty="0">
                <a:solidFill>
                  <a:srgbClr val="213163"/>
                </a:solidFill>
              </a:rPr>
            </a:br>
            <a:r>
              <a:rPr lang="en-US" sz="1400" dirty="0"/>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en-US" sz="1400" dirty="0"/>
            </a:br>
            <a:br>
              <a:rPr lang="en-US" sz="1400" dirty="0"/>
            </a:br>
            <a:r>
              <a:rPr lang="en-US" sz="1400" dirty="0"/>
              <a:t>1. To rent a car a prospective renter must first go to the nearest office to register as a client. </a:t>
            </a:r>
            <a:br>
              <a:rPr lang="en-US" sz="1400" dirty="0"/>
            </a:br>
            <a:br>
              <a:rPr lang="en-US" sz="1400" dirty="0"/>
            </a:br>
            <a:r>
              <a:rPr lang="en-US" sz="1400" dirty="0"/>
              <a:t>2. Cars that provide difficulties to rent out are normally advertised in local or national newspaper. it involves a lot of paper work and consumes time.</a:t>
            </a:r>
            <a:endParaRPr lang="en-IN" sz="1400" dirty="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Project Overview</a:t>
            </a:r>
            <a:br>
              <a:rPr lang="en-IN" sz="1600" b="1" dirty="0">
                <a:solidFill>
                  <a:srgbClr val="213163"/>
                </a:solidFill>
              </a:rPr>
            </a:br>
            <a:br>
              <a:rPr lang="en-IN" sz="1800" b="1" dirty="0">
                <a:solidFill>
                  <a:srgbClr val="213163"/>
                </a:solidFill>
              </a:rPr>
            </a:br>
            <a:r>
              <a:rPr lang="en-US" sz="1600" dirty="0"/>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sz="1600" dirty="0" err="1"/>
              <a:t>favourite</a:t>
            </a:r>
            <a:r>
              <a:rPr lang="en-US" sz="1600" dirty="0"/>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en-IN" sz="1600" dirty="0"/>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IN" sz="1000" dirty="0"/>
              <a:t>arkajainuniversity.ac.in</a:t>
            </a:r>
            <a:endParaRPr lang="en-IN" sz="1000" dirty="0">
              <a:solidFill>
                <a:schemeClr val="tx1"/>
              </a:solidFill>
            </a:endParaRPr>
          </a:p>
          <a:p>
            <a:pPr>
              <a:buSzPts val="2800"/>
            </a:pPr>
            <a:endParaRPr lang="en-IN" sz="1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048623" name="TextBox 10"/>
          <p:cNvSpPr txBox="1"/>
          <p:nvPr/>
        </p:nvSpPr>
        <p:spPr>
          <a:xfrm>
            <a:off x="138533" y="1102220"/>
            <a:ext cx="8866934" cy="3139440"/>
          </a:xfrm>
          <a:prstGeom prst="rect">
            <a:avLst/>
          </a:prstGeom>
          <a:noFill/>
        </p:spPr>
        <p:txBody>
          <a:bodyPr wrap="square">
            <a:spAutoFit/>
          </a:bodyPr>
          <a:lstStyle/>
          <a:p>
            <a:pPr>
              <a:lnSpc>
                <a:spcPct val="150000"/>
              </a:lnSpc>
            </a:pPr>
            <a:r>
              <a:rPr lang="en-US" dirty="0"/>
              <a:t>The existing system is a manual one. After studying the problems of the existing system, the following requirements have been identified. </a:t>
            </a:r>
          </a:p>
          <a:p>
            <a:pPr marL="342900" indent="-342900">
              <a:lnSpc>
                <a:spcPct val="150000"/>
              </a:lnSpc>
              <a:buAutoNum type="arabicPeriod"/>
            </a:pPr>
            <a:r>
              <a:rPr lang="en-US" dirty="0"/>
              <a:t>Develop a new system that will reduce the manual effort of creating reports</a:t>
            </a:r>
          </a:p>
          <a:p>
            <a:pPr marL="342900" indent="-342900">
              <a:lnSpc>
                <a:spcPct val="150000"/>
              </a:lnSpc>
              <a:buAutoNum type="arabicPeriod"/>
            </a:pPr>
            <a:r>
              <a:rPr lang="en-US" dirty="0"/>
              <a:t>Develop a system that will built-up the database to facilitate future information and retrieval for analysis and other statements.</a:t>
            </a:r>
          </a:p>
          <a:p>
            <a:pPr marL="342900" indent="-342900">
              <a:lnSpc>
                <a:spcPct val="150000"/>
              </a:lnSpc>
              <a:buAutoNum type="arabicPeriod"/>
            </a:pPr>
            <a:r>
              <a:rPr lang="en-US" dirty="0"/>
              <a:t>Develop a system that will automate the monitoring of any problem During Analysis. </a:t>
            </a:r>
          </a:p>
          <a:p>
            <a:pPr marL="342900" indent="-342900">
              <a:lnSpc>
                <a:spcPct val="150000"/>
              </a:lnSpc>
              <a:buAutoNum type="arabicPeriod"/>
            </a:pPr>
            <a:r>
              <a:rPr lang="en-US" dirty="0"/>
              <a:t>Develop a system that has a flexible form design.</a:t>
            </a:r>
          </a:p>
          <a:p>
            <a:pPr marL="342900" indent="-342900">
              <a:lnSpc>
                <a:spcPct val="150000"/>
              </a:lnSpc>
              <a:buAutoNum type="arabicPeriod"/>
            </a:pPr>
            <a:r>
              <a:rPr lang="en-US" dirty="0"/>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92236" y="594573"/>
            <a:ext cx="8017933" cy="70104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29" name="Title 4"/>
          <p:cNvSpPr>
            <a:spLocks noGrp="1"/>
          </p:cNvSpPr>
          <p:nvPr>
            <p:ph type="title"/>
          </p:nvPr>
        </p:nvSpPr>
        <p:spPr>
          <a:xfrm>
            <a:off x="492236" y="783441"/>
            <a:ext cx="7551834" cy="3855270"/>
          </a:xfrm>
        </p:spPr>
        <p:txBody>
          <a:bodyPr/>
          <a:lstStyle/>
          <a:p>
            <a:r>
              <a:rPr lang="en-US" sz="1600" dirty="0"/>
              <a:t>The benefits of the “Designing Training Database &amp; Effectiveness” are as follows:- </a:t>
            </a:r>
            <a:br>
              <a:rPr lang="en-US" sz="1600" dirty="0"/>
            </a:br>
            <a:br>
              <a:rPr lang="en-US" sz="1600" dirty="0"/>
            </a:br>
            <a:r>
              <a:rPr lang="en-US" sz="1600" dirty="0"/>
              <a:t>• Quick and easy retrieval of information</a:t>
            </a:r>
            <a:br>
              <a:rPr lang="en-US" sz="1600" dirty="0"/>
            </a:br>
            <a:br>
              <a:rPr lang="en-US" sz="1600" dirty="0"/>
            </a:br>
            <a:r>
              <a:rPr lang="en-US" sz="1600" dirty="0"/>
              <a:t> • Low cost maintenance. </a:t>
            </a:r>
            <a:br>
              <a:rPr lang="en-US" sz="1600" dirty="0"/>
            </a:br>
            <a:br>
              <a:rPr lang="en-US" sz="1600" dirty="0"/>
            </a:br>
            <a:r>
              <a:rPr lang="en-US" sz="1600" dirty="0"/>
              <a:t>• The system is not person dependent.</a:t>
            </a:r>
            <a:br>
              <a:rPr lang="en-US" sz="1600" dirty="0"/>
            </a:br>
            <a:r>
              <a:rPr lang="en-US" sz="1600" dirty="0"/>
              <a:t> </a:t>
            </a:r>
            <a:br>
              <a:rPr lang="en-US" sz="1600" dirty="0"/>
            </a:br>
            <a:r>
              <a:rPr lang="en-US" sz="1600" dirty="0"/>
              <a:t>• Knowledge of computer skill required is minimum.</a:t>
            </a:r>
            <a:br>
              <a:rPr lang="en-US" sz="1600" dirty="0"/>
            </a:br>
            <a:br>
              <a:rPr lang="en-US" sz="1600" dirty="0"/>
            </a:br>
            <a:r>
              <a:rPr lang="en-US" sz="1600" dirty="0"/>
              <a:t> • Use of this system will automate the function.</a:t>
            </a:r>
            <a:br>
              <a:rPr lang="en-US" sz="1600" dirty="0"/>
            </a:br>
            <a:br>
              <a:rPr lang="en-US" sz="1600" dirty="0"/>
            </a:br>
            <a:r>
              <a:rPr lang="en-US" sz="1600" dirty="0"/>
              <a:t>• It will also lead this system to improve the quality</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extBox 2"/>
          <p:cNvSpPr txBox="1"/>
          <p:nvPr/>
        </p:nvSpPr>
        <p:spPr>
          <a:xfrm>
            <a:off x="138652" y="805841"/>
            <a:ext cx="8017933" cy="70104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1048632" name="Title 4"/>
          <p:cNvSpPr>
            <a:spLocks noGrp="1"/>
          </p:cNvSpPr>
          <p:nvPr>
            <p:ph type="title"/>
          </p:nvPr>
        </p:nvSpPr>
        <p:spPr>
          <a:xfrm>
            <a:off x="490249" y="682486"/>
            <a:ext cx="7666335" cy="3858463"/>
          </a:xfrm>
        </p:spPr>
        <p:txBody>
          <a:bodyPr/>
          <a:lstStyle/>
          <a:p>
            <a:r>
              <a:rPr lang="en-US" sz="1800" dirty="0"/>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en-US" sz="1800" dirty="0">
                <a:solidFill>
                  <a:srgbClr val="374151"/>
                </a:solidFill>
                <a:latin typeface="Times New Roman" panose="02020603050405020304" pitchFamily="18" charset="0"/>
                <a:cs typeface="Times New Roman" panose="02020603050405020304" pitchFamily="18" charset="0"/>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4"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5"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6"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6"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