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uHEsAv97gI9Ebf+N/0HiDQqOW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07C3E4-C7AE-4436-A19F-380D90B7FE94}">
  <a:tblStyle styleId="{4907C3E4-C7AE-4436-A19F-380D90B7FE9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7:notes"/>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2977723" y="69180"/>
            <a:ext cx="3188553" cy="5130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723899" y="1168399"/>
            <a:ext cx="8324850" cy="42545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2977723" y="69180"/>
            <a:ext cx="3188553" cy="5130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
        <p:cNvGrpSpPr/>
        <p:nvPr/>
      </p:nvGrpSpPr>
      <p:grpSpPr>
        <a:xfrm>
          <a:off x="0" y="0"/>
          <a:ext cx="0" cy="0"/>
          <a:chOff x="0" y="0"/>
          <a:chExt cx="0" cy="0"/>
        </a:xfrm>
      </p:grpSpPr>
      <p:sp>
        <p:nvSpPr>
          <p:cNvPr id="27" name="Google Shape;27;p2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27"/>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2977723" y="69180"/>
            <a:ext cx="3188553" cy="5130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28"/>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2977723" y="69180"/>
            <a:ext cx="3188553" cy="5130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723899" y="1168399"/>
            <a:ext cx="8324850" cy="42545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2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1678084" y="1024696"/>
            <a:ext cx="6007100" cy="87459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2800" dirty="0"/>
              <a:t>Department of Information Technology</a:t>
            </a:r>
            <a:endParaRPr sz="2800" dirty="0"/>
          </a:p>
        </p:txBody>
      </p:sp>
      <p:sp>
        <p:nvSpPr>
          <p:cNvPr id="48" name="Google Shape;48;p1"/>
          <p:cNvSpPr txBox="1"/>
          <p:nvPr/>
        </p:nvSpPr>
        <p:spPr>
          <a:xfrm>
            <a:off x="1360016" y="1924463"/>
            <a:ext cx="6643236" cy="1282402"/>
          </a:xfrm>
          <a:prstGeom prst="rect">
            <a:avLst/>
          </a:prstGeom>
          <a:noFill/>
          <a:ln>
            <a:noFill/>
          </a:ln>
        </p:spPr>
        <p:txBody>
          <a:bodyPr spcFirstLastPara="1" wrap="square" lIns="0" tIns="50800" rIns="0" bIns="0" anchor="t" anchorCtr="0">
            <a:spAutoFit/>
          </a:bodyPr>
          <a:lstStyle/>
          <a:p>
            <a:pPr marL="652780" marR="5080" lvl="0" indent="-640715" algn="ctr" rtl="0">
              <a:spcBef>
                <a:spcPts val="0"/>
              </a:spcBef>
              <a:spcAft>
                <a:spcPts val="0"/>
              </a:spcAft>
              <a:buNone/>
            </a:pPr>
            <a:r>
              <a:rPr lang="en-US" sz="4000" b="1" i="0" u="none" strike="noStrike" cap="none" dirty="0">
                <a:solidFill>
                  <a:schemeClr val="dk1"/>
                </a:solidFill>
                <a:latin typeface="Times New Roman"/>
                <a:ea typeface="Times New Roman"/>
                <a:cs typeface="Times New Roman"/>
                <a:sym typeface="Times New Roman"/>
              </a:rPr>
              <a:t>IoT based Automatic Vehicle Accident	Alert System</a:t>
            </a:r>
            <a:endParaRPr sz="4000" b="0" i="0" u="none" strike="noStrike" cap="none" dirty="0">
              <a:solidFill>
                <a:schemeClr val="dk1"/>
              </a:solidFill>
              <a:latin typeface="Times New Roman"/>
              <a:ea typeface="Times New Roman"/>
              <a:cs typeface="Times New Roman"/>
              <a:sym typeface="Times New Roman"/>
            </a:endParaRPr>
          </a:p>
        </p:txBody>
      </p:sp>
      <p:sp>
        <p:nvSpPr>
          <p:cNvPr id="49" name="Google Shape;49;p1"/>
          <p:cNvSpPr txBox="1"/>
          <p:nvPr/>
        </p:nvSpPr>
        <p:spPr>
          <a:xfrm>
            <a:off x="2654556" y="3434232"/>
            <a:ext cx="2291715" cy="1212215"/>
          </a:xfrm>
          <a:prstGeom prst="rect">
            <a:avLst/>
          </a:prstGeom>
          <a:noFill/>
          <a:ln>
            <a:noFill/>
          </a:ln>
        </p:spPr>
        <p:txBody>
          <a:bodyPr spcFirstLastPara="1" wrap="square" lIns="0" tIns="12700" rIns="0" bIns="0" anchor="t" anchorCtr="0">
            <a:spAutoFit/>
          </a:bodyPr>
          <a:lstStyle/>
          <a:p>
            <a:pPr marL="92075" marR="5080" lvl="0" indent="-58419" algn="l" rtl="0">
              <a:lnSpc>
                <a:spcPct val="119900"/>
              </a:lnSpc>
              <a:spcBef>
                <a:spcPts val="0"/>
              </a:spcBef>
              <a:spcAft>
                <a:spcPts val="0"/>
              </a:spcAft>
              <a:buNone/>
            </a:pPr>
            <a:r>
              <a:rPr lang="en-US" sz="2200" b="1" i="0" u="none" strike="noStrike" cap="none" dirty="0" err="1">
                <a:solidFill>
                  <a:schemeClr val="dk1"/>
                </a:solidFill>
                <a:latin typeface="Times New Roman"/>
                <a:ea typeface="Times New Roman"/>
                <a:cs typeface="Times New Roman"/>
                <a:sym typeface="Times New Roman"/>
              </a:rPr>
              <a:t>Sanika</a:t>
            </a:r>
            <a:r>
              <a:rPr lang="en-US" sz="2200" b="1" i="0" u="none" strike="noStrike" cap="none" dirty="0">
                <a:solidFill>
                  <a:schemeClr val="dk1"/>
                </a:solidFill>
                <a:latin typeface="Times New Roman"/>
                <a:ea typeface="Times New Roman"/>
                <a:cs typeface="Times New Roman"/>
                <a:sym typeface="Times New Roman"/>
              </a:rPr>
              <a:t> </a:t>
            </a:r>
            <a:r>
              <a:rPr lang="en-US" sz="2200" b="1" i="0" u="none" strike="noStrike" cap="none" dirty="0" err="1">
                <a:solidFill>
                  <a:schemeClr val="dk1"/>
                </a:solidFill>
                <a:latin typeface="Times New Roman"/>
                <a:ea typeface="Times New Roman"/>
                <a:cs typeface="Times New Roman"/>
                <a:sym typeface="Times New Roman"/>
              </a:rPr>
              <a:t>Bhanushali</a:t>
            </a:r>
            <a:r>
              <a:rPr lang="en-US" sz="2200" b="1" i="0" u="none" strike="noStrike" cap="none" dirty="0">
                <a:solidFill>
                  <a:schemeClr val="dk1"/>
                </a:solidFill>
                <a:latin typeface="Times New Roman"/>
                <a:ea typeface="Times New Roman"/>
                <a:cs typeface="Times New Roman"/>
                <a:sym typeface="Times New Roman"/>
              </a:rPr>
              <a:t>  Rohit Mule</a:t>
            </a:r>
            <a:endParaRPr sz="22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370"/>
              </a:spcBef>
              <a:spcAft>
                <a:spcPts val="0"/>
              </a:spcAft>
              <a:buNone/>
            </a:pPr>
            <a:r>
              <a:rPr lang="en-US" sz="2200" b="1" i="0" u="none" strike="noStrike" cap="none" dirty="0">
                <a:solidFill>
                  <a:schemeClr val="dk1"/>
                </a:solidFill>
                <a:latin typeface="Times New Roman"/>
                <a:ea typeface="Times New Roman"/>
                <a:cs typeface="Times New Roman"/>
                <a:sym typeface="Times New Roman"/>
              </a:rPr>
              <a:t>Shrey Shaparia</a:t>
            </a:r>
            <a:endParaRPr sz="2200" b="0" i="0" u="none" strike="noStrike" cap="none" dirty="0">
              <a:solidFill>
                <a:schemeClr val="dk1"/>
              </a:solidFill>
              <a:latin typeface="Times New Roman"/>
              <a:ea typeface="Times New Roman"/>
              <a:cs typeface="Times New Roman"/>
              <a:sym typeface="Times New Roman"/>
            </a:endParaRPr>
          </a:p>
        </p:txBody>
      </p:sp>
      <p:sp>
        <p:nvSpPr>
          <p:cNvPr id="50" name="Google Shape;50;p1"/>
          <p:cNvSpPr txBox="1"/>
          <p:nvPr/>
        </p:nvSpPr>
        <p:spPr>
          <a:xfrm>
            <a:off x="5129961" y="3434232"/>
            <a:ext cx="1587500" cy="1212215"/>
          </a:xfrm>
          <a:prstGeom prst="rect">
            <a:avLst/>
          </a:prstGeom>
          <a:noFill/>
          <a:ln>
            <a:noFill/>
          </a:ln>
        </p:spPr>
        <p:txBody>
          <a:bodyPr spcFirstLastPara="1" wrap="square" lIns="0" tIns="22850" rIns="0" bIns="0" anchor="t" anchorCtr="0">
            <a:spAutoFit/>
          </a:bodyPr>
          <a:lstStyle/>
          <a:p>
            <a:pPr marL="15240" marR="5080" lvl="0" indent="-3175" algn="just" rtl="0">
              <a:lnSpc>
                <a:spcPct val="116900"/>
              </a:lnSpc>
              <a:spcBef>
                <a:spcPts val="0"/>
              </a:spcBef>
              <a:spcAft>
                <a:spcPts val="0"/>
              </a:spcAft>
              <a:buNone/>
            </a:pPr>
            <a:r>
              <a:rPr lang="en-US" sz="2200" b="1" i="0" u="none" strike="noStrike" cap="none" dirty="0">
                <a:solidFill>
                  <a:schemeClr val="dk1"/>
                </a:solidFill>
                <a:latin typeface="Times New Roman"/>
                <a:ea typeface="Times New Roman"/>
                <a:cs typeface="Times New Roman"/>
                <a:sym typeface="Times New Roman"/>
              </a:rPr>
              <a:t>[EU1204034]  [EU1204010]  [EU1204013]</a:t>
            </a:r>
            <a:endParaRPr sz="2200" b="0" i="0" u="none" strike="noStrike" cap="none" dirty="0">
              <a:solidFill>
                <a:schemeClr val="dk1"/>
              </a:solidFill>
              <a:latin typeface="Times New Roman"/>
              <a:ea typeface="Times New Roman"/>
              <a:cs typeface="Times New Roman"/>
              <a:sym typeface="Times New Roman"/>
            </a:endParaRPr>
          </a:p>
        </p:txBody>
      </p:sp>
      <p:sp>
        <p:nvSpPr>
          <p:cNvPr id="51" name="Google Shape;51;p1"/>
          <p:cNvSpPr txBox="1"/>
          <p:nvPr/>
        </p:nvSpPr>
        <p:spPr>
          <a:xfrm>
            <a:off x="2990788" y="5002242"/>
            <a:ext cx="3910965"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Mrs. Maya Patil | Designation</a:t>
            </a:r>
            <a:endParaRPr sz="2500" b="0" i="0" u="none" strike="noStrike" cap="none" dirty="0">
              <a:solidFill>
                <a:schemeClr val="dk1"/>
              </a:solidFill>
              <a:latin typeface="Times New Roman"/>
              <a:ea typeface="Times New Roman"/>
              <a:cs typeface="Times New Roman"/>
              <a:sym typeface="Times New Roman"/>
            </a:endParaRPr>
          </a:p>
          <a:p>
            <a:pPr marL="889000" marR="0" lvl="0" indent="0" algn="l" rtl="0">
              <a:lnSpc>
                <a:spcPct val="10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  Feb 3</a:t>
            </a:r>
            <a:r>
              <a:rPr lang="en-US" sz="2400" b="1" baseline="30000" dirty="0">
                <a:solidFill>
                  <a:schemeClr val="dk1"/>
                </a:solidFill>
                <a:latin typeface="Times New Roman"/>
                <a:ea typeface="Times New Roman"/>
                <a:cs typeface="Times New Roman"/>
                <a:sym typeface="Times New Roman"/>
              </a:rPr>
              <a:t>rd</a:t>
            </a:r>
            <a:r>
              <a:rPr lang="en-US" sz="2400" b="1" dirty="0">
                <a:solidFill>
                  <a:schemeClr val="dk1"/>
                </a:solidFill>
                <a:latin typeface="Times New Roman"/>
                <a:ea typeface="Times New Roman"/>
                <a:cs typeface="Times New Roman"/>
                <a:sym typeface="Times New Roman"/>
              </a:rPr>
              <a:t> </a:t>
            </a:r>
            <a:r>
              <a:rPr lang="en-US" sz="2400" b="1" i="0" u="none" strike="noStrike" cap="none" dirty="0">
                <a:solidFill>
                  <a:schemeClr val="dk1"/>
                </a:solidFill>
                <a:latin typeface="Times New Roman"/>
                <a:ea typeface="Times New Roman"/>
                <a:cs typeface="Times New Roman"/>
                <a:sym typeface="Times New Roman"/>
              </a:rPr>
              <a:t>, 2024</a:t>
            </a:r>
            <a:endParaRPr sz="2400" b="0" i="0" u="none" strike="noStrike" cap="none" dirty="0">
              <a:solidFill>
                <a:schemeClr val="dk1"/>
              </a:solidFill>
              <a:latin typeface="Times New Roman"/>
              <a:ea typeface="Times New Roman"/>
              <a:cs typeface="Times New Roman"/>
              <a:sym typeface="Times New Roman"/>
            </a:endParaRPr>
          </a:p>
        </p:txBody>
      </p:sp>
      <p:grpSp>
        <p:nvGrpSpPr>
          <p:cNvPr id="52" name="Google Shape;52;p1"/>
          <p:cNvGrpSpPr/>
          <p:nvPr/>
        </p:nvGrpSpPr>
        <p:grpSpPr>
          <a:xfrm>
            <a:off x="114300" y="72950"/>
            <a:ext cx="9029700" cy="1666875"/>
            <a:chOff x="114300" y="72950"/>
            <a:chExt cx="9029700" cy="1666875"/>
          </a:xfrm>
        </p:grpSpPr>
        <p:pic>
          <p:nvPicPr>
            <p:cNvPr id="53" name="Google Shape;53;p1"/>
            <p:cNvPicPr preferRelativeResize="0"/>
            <p:nvPr/>
          </p:nvPicPr>
          <p:blipFill rotWithShape="1">
            <a:blip r:embed="rId3">
              <a:alphaModFix/>
            </a:blip>
            <a:srcRect/>
            <a:stretch/>
          </p:blipFill>
          <p:spPr>
            <a:xfrm>
              <a:off x="333375" y="949250"/>
              <a:ext cx="1076325" cy="790575"/>
            </a:xfrm>
            <a:prstGeom prst="rect">
              <a:avLst/>
            </a:prstGeom>
            <a:noFill/>
            <a:ln>
              <a:noFill/>
            </a:ln>
          </p:spPr>
        </p:pic>
        <p:pic>
          <p:nvPicPr>
            <p:cNvPr id="54" name="Google Shape;54;p1"/>
            <p:cNvPicPr preferRelativeResize="0"/>
            <p:nvPr/>
          </p:nvPicPr>
          <p:blipFill rotWithShape="1">
            <a:blip r:embed="rId4">
              <a:alphaModFix/>
            </a:blip>
            <a:srcRect/>
            <a:stretch/>
          </p:blipFill>
          <p:spPr>
            <a:xfrm>
              <a:off x="8191500" y="939725"/>
              <a:ext cx="838200" cy="800100"/>
            </a:xfrm>
            <a:prstGeom prst="rect">
              <a:avLst/>
            </a:prstGeom>
            <a:noFill/>
            <a:ln>
              <a:noFill/>
            </a:ln>
          </p:spPr>
        </p:pic>
        <p:pic>
          <p:nvPicPr>
            <p:cNvPr id="55" name="Google Shape;55;p1"/>
            <p:cNvPicPr preferRelativeResize="0"/>
            <p:nvPr/>
          </p:nvPicPr>
          <p:blipFill rotWithShape="1">
            <a:blip r:embed="rId5">
              <a:alphaModFix/>
            </a:blip>
            <a:srcRect/>
            <a:stretch/>
          </p:blipFill>
          <p:spPr>
            <a:xfrm>
              <a:off x="114300" y="72950"/>
              <a:ext cx="9029700" cy="857249"/>
            </a:xfrm>
            <a:prstGeom prst="rect">
              <a:avLst/>
            </a:prstGeom>
            <a:noFill/>
            <a:ln>
              <a:noFill/>
            </a:ln>
          </p:spPr>
        </p:pic>
      </p:grpSp>
      <p:pic>
        <p:nvPicPr>
          <p:cNvPr id="56" name="Google Shape;56;p1"/>
          <p:cNvPicPr preferRelativeResize="0"/>
          <p:nvPr/>
        </p:nvPicPr>
        <p:blipFill rotWithShape="1">
          <a:blip r:embed="rId6">
            <a:alphaModFix/>
          </a:blip>
          <a:srcRect/>
          <a:stretch/>
        </p:blipFill>
        <p:spPr>
          <a:xfrm>
            <a:off x="104775" y="5257766"/>
            <a:ext cx="28575" cy="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2977723" y="69180"/>
            <a:ext cx="3188553" cy="492443"/>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Scope</a:t>
            </a:r>
            <a:endParaRPr/>
          </a:p>
        </p:txBody>
      </p:sp>
      <p:sp>
        <p:nvSpPr>
          <p:cNvPr id="122" name="Google Shape;122;p10"/>
          <p:cNvSpPr txBox="1">
            <a:spLocks noGrp="1"/>
          </p:cNvSpPr>
          <p:nvPr>
            <p:ph type="body" idx="1"/>
          </p:nvPr>
        </p:nvSpPr>
        <p:spPr>
          <a:xfrm>
            <a:off x="457200" y="788408"/>
            <a:ext cx="8591549" cy="6093976"/>
          </a:xfrm>
          <a:prstGeom prst="rect">
            <a:avLst/>
          </a:prstGeom>
          <a:noFill/>
          <a:ln>
            <a:noFill/>
          </a:ln>
        </p:spPr>
        <p:txBody>
          <a:bodyPr spcFirstLastPara="1" wrap="square" lIns="0" tIns="0" rIns="0" bIns="0" anchor="t" anchorCtr="0">
            <a:spAutoFit/>
          </a:bodyPr>
          <a:lstStyle/>
          <a:p>
            <a:pPr marL="0" lvl="0" indent="0" algn="just" rtl="0">
              <a:lnSpc>
                <a:spcPct val="15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800">
                <a:latin typeface="Times New Roman"/>
                <a:ea typeface="Times New Roman"/>
                <a:cs typeface="Times New Roman"/>
                <a:sym typeface="Times New Roman"/>
              </a:rPr>
              <a:t>The scope of the IoT-based Automatic Vehicle Accident Alert System project encompasses the design and development of both hardware and software components. This includes the integration of sensors such as accelerometers, gyroscopes, collision sensors, heat &amp; humidity sensor and GPS technology to accurately detect vehicle accidents and determine their precise locations. The system will employ custom software to process sensor data, trigger real-time alerts, manage communication protocols, and offer a user-friendly interface for vehicle owners. Special attention will be given to optimizing power consumption, ensuring the privacy and security of accident data through encryption and access control mechanisms, and seamless integration with emergency services. Moreover, the system will be adaptable to various vehicle types and cost-effective while adhering to relevant regulatory standards. The project aims to significantly enhance road safety by expediting accident response times and improving the overall effectiveness of emergency services in accident situations.</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3078921" y="0"/>
            <a:ext cx="298640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Proposed System</a:t>
            </a:r>
            <a:endParaRPr/>
          </a:p>
        </p:txBody>
      </p:sp>
      <p:pic>
        <p:nvPicPr>
          <p:cNvPr id="128" name="Google Shape;128;p11"/>
          <p:cNvPicPr preferRelativeResize="0"/>
          <p:nvPr/>
        </p:nvPicPr>
        <p:blipFill rotWithShape="1">
          <a:blip r:embed="rId3">
            <a:alphaModFix/>
          </a:blip>
          <a:srcRect/>
          <a:stretch/>
        </p:blipFill>
        <p:spPr>
          <a:xfrm>
            <a:off x="114300" y="6488558"/>
            <a:ext cx="561975" cy="369440"/>
          </a:xfrm>
          <a:prstGeom prst="rect">
            <a:avLst/>
          </a:prstGeom>
          <a:noFill/>
          <a:ln>
            <a:noFill/>
          </a:ln>
        </p:spPr>
      </p:pic>
      <p:sp>
        <p:nvSpPr>
          <p:cNvPr id="130" name="Google Shape;130;p11"/>
          <p:cNvSpPr txBox="1"/>
          <p:nvPr/>
        </p:nvSpPr>
        <p:spPr>
          <a:xfrm>
            <a:off x="3657847" y="795076"/>
            <a:ext cx="2407479" cy="46166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2400" b="1" i="0" u="none" strike="noStrike" cap="none">
                <a:solidFill>
                  <a:schemeClr val="dk1"/>
                </a:solidFill>
                <a:latin typeface="Calibri"/>
                <a:ea typeface="Calibri"/>
                <a:cs typeface="Calibri"/>
                <a:sym typeface="Calibri"/>
              </a:rPr>
              <a:t>Block Diagram </a:t>
            </a:r>
            <a:endParaRPr sz="2400" b="1">
              <a:solidFill>
                <a:schemeClr val="dk1"/>
              </a:solidFill>
              <a:latin typeface="Calibri"/>
              <a:ea typeface="Calibri"/>
              <a:cs typeface="Calibri"/>
              <a:sym typeface="Calibri"/>
            </a:endParaRPr>
          </a:p>
        </p:txBody>
      </p:sp>
      <p:pic>
        <p:nvPicPr>
          <p:cNvPr id="3" name="Image 23">
            <a:extLst>
              <a:ext uri="{FF2B5EF4-FFF2-40B4-BE49-F238E27FC236}">
                <a16:creationId xmlns:a16="http://schemas.microsoft.com/office/drawing/2014/main" id="{48CE4919-588B-A7F5-46C9-A6BB8759FC69}"/>
              </a:ext>
            </a:extLst>
          </p:cNvPr>
          <p:cNvPicPr>
            <a:picLocks/>
          </p:cNvPicPr>
          <p:nvPr/>
        </p:nvPicPr>
        <p:blipFill>
          <a:blip r:embed="rId4" cstate="print"/>
          <a:stretch>
            <a:fillRect/>
          </a:stretch>
        </p:blipFill>
        <p:spPr>
          <a:xfrm>
            <a:off x="1602770" y="1256741"/>
            <a:ext cx="6082300" cy="50002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3078921" y="0"/>
            <a:ext cx="298640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Proposed System</a:t>
            </a:r>
            <a:endParaRPr/>
          </a:p>
        </p:txBody>
      </p:sp>
      <p:pic>
        <p:nvPicPr>
          <p:cNvPr id="136" name="Google Shape;136;p12"/>
          <p:cNvPicPr preferRelativeResize="0"/>
          <p:nvPr/>
        </p:nvPicPr>
        <p:blipFill rotWithShape="1">
          <a:blip r:embed="rId3">
            <a:alphaModFix/>
          </a:blip>
          <a:srcRect/>
          <a:stretch/>
        </p:blipFill>
        <p:spPr>
          <a:xfrm>
            <a:off x="755163" y="1012771"/>
            <a:ext cx="7282248" cy="5695212"/>
          </a:xfrm>
          <a:prstGeom prst="rect">
            <a:avLst/>
          </a:prstGeom>
          <a:noFill/>
          <a:ln>
            <a:noFill/>
          </a:ln>
        </p:spPr>
      </p:pic>
      <p:pic>
        <p:nvPicPr>
          <p:cNvPr id="137" name="Google Shape;137;p12"/>
          <p:cNvPicPr preferRelativeResize="0"/>
          <p:nvPr/>
        </p:nvPicPr>
        <p:blipFill rotWithShape="1">
          <a:blip r:embed="rId4">
            <a:alphaModFix/>
          </a:blip>
          <a:srcRect/>
          <a:stretch/>
        </p:blipFill>
        <p:spPr>
          <a:xfrm>
            <a:off x="114300" y="6488558"/>
            <a:ext cx="561975" cy="3694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3171171" y="14473"/>
            <a:ext cx="28022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Implementation</a:t>
            </a:r>
            <a:endParaRPr/>
          </a:p>
        </p:txBody>
      </p:sp>
      <p:pic>
        <p:nvPicPr>
          <p:cNvPr id="143" name="Google Shape;143;p13"/>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44" name="Google Shape;144;p13"/>
          <p:cNvPicPr preferRelativeResize="0"/>
          <p:nvPr/>
        </p:nvPicPr>
        <p:blipFill rotWithShape="1">
          <a:blip r:embed="rId4">
            <a:alphaModFix/>
          </a:blip>
          <a:srcRect/>
          <a:stretch/>
        </p:blipFill>
        <p:spPr>
          <a:xfrm>
            <a:off x="114300" y="6488558"/>
            <a:ext cx="561975" cy="369440"/>
          </a:xfrm>
          <a:prstGeom prst="rect">
            <a:avLst/>
          </a:prstGeom>
          <a:noFill/>
          <a:ln>
            <a:noFill/>
          </a:ln>
        </p:spPr>
      </p:pic>
      <p:sp>
        <p:nvSpPr>
          <p:cNvPr id="145" name="Google Shape;145;p13"/>
          <p:cNvSpPr txBox="1"/>
          <p:nvPr/>
        </p:nvSpPr>
        <p:spPr>
          <a:xfrm>
            <a:off x="3614737" y="5562600"/>
            <a:ext cx="2667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Flow</a:t>
            </a:r>
            <a:r>
              <a:rPr lang="en-US" sz="2800" b="1">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Chart</a:t>
            </a:r>
            <a:r>
              <a:rPr lang="en-US" sz="2800" b="1">
                <a:solidFill>
                  <a:schemeClr val="dk1"/>
                </a:solidFill>
                <a:latin typeface="Calibri"/>
                <a:ea typeface="Calibri"/>
                <a:cs typeface="Calibri"/>
                <a:sym typeface="Calibri"/>
              </a:rPr>
              <a:t> </a:t>
            </a:r>
            <a:endParaRPr sz="2800" b="1">
              <a:solidFill>
                <a:schemeClr val="dk1"/>
              </a:solidFill>
              <a:latin typeface="Calibri"/>
              <a:ea typeface="Calibri"/>
              <a:cs typeface="Calibri"/>
              <a:sym typeface="Calibri"/>
            </a:endParaRPr>
          </a:p>
        </p:txBody>
      </p:sp>
      <p:pic>
        <p:nvPicPr>
          <p:cNvPr id="146" name="Google Shape;146;p13"/>
          <p:cNvPicPr preferRelativeResize="0"/>
          <p:nvPr/>
        </p:nvPicPr>
        <p:blipFill rotWithShape="1">
          <a:blip r:embed="rId5">
            <a:alphaModFix/>
          </a:blip>
          <a:srcRect/>
          <a:stretch/>
        </p:blipFill>
        <p:spPr>
          <a:xfrm>
            <a:off x="1162050" y="1381125"/>
            <a:ext cx="6819900" cy="4095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3171171" y="14473"/>
            <a:ext cx="28022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Implementation</a:t>
            </a:r>
            <a:endParaRPr/>
          </a:p>
        </p:txBody>
      </p:sp>
      <p:pic>
        <p:nvPicPr>
          <p:cNvPr id="152" name="Google Shape;152;p14"/>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53" name="Google Shape;153;p14"/>
          <p:cNvPicPr preferRelativeResize="0"/>
          <p:nvPr/>
        </p:nvPicPr>
        <p:blipFill rotWithShape="1">
          <a:blip r:embed="rId4">
            <a:alphaModFix/>
          </a:blip>
          <a:srcRect/>
          <a:stretch/>
        </p:blipFill>
        <p:spPr>
          <a:xfrm>
            <a:off x="114300" y="6488558"/>
            <a:ext cx="561975" cy="3694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3171171" y="14473"/>
            <a:ext cx="28022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Implementation</a:t>
            </a:r>
            <a:endParaRPr/>
          </a:p>
        </p:txBody>
      </p:sp>
      <p:pic>
        <p:nvPicPr>
          <p:cNvPr id="168" name="Google Shape;168;p16"/>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69" name="Google Shape;169;p16"/>
          <p:cNvPicPr preferRelativeResize="0"/>
          <p:nvPr/>
        </p:nvPicPr>
        <p:blipFill rotWithShape="1">
          <a:blip r:embed="rId4">
            <a:alphaModFix/>
          </a:blip>
          <a:srcRect/>
          <a:stretch/>
        </p:blipFill>
        <p:spPr>
          <a:xfrm>
            <a:off x="114300" y="6488558"/>
            <a:ext cx="561975" cy="3694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2662700" y="42509"/>
            <a:ext cx="381889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Result and Discussion</a:t>
            </a:r>
            <a:endParaRPr/>
          </a:p>
        </p:txBody>
      </p:sp>
      <p:sp>
        <p:nvSpPr>
          <p:cNvPr id="176" name="Google Shape;176;p17"/>
          <p:cNvSpPr txBox="1"/>
          <p:nvPr/>
        </p:nvSpPr>
        <p:spPr>
          <a:xfrm>
            <a:off x="645795" y="1524000"/>
            <a:ext cx="8375650" cy="3335144"/>
          </a:xfrm>
          <a:prstGeom prst="rect">
            <a:avLst/>
          </a:prstGeom>
          <a:noFill/>
          <a:ln>
            <a:noFill/>
          </a:ln>
        </p:spPr>
        <p:txBody>
          <a:bodyPr spcFirstLastPara="1" wrap="square" lIns="0" tIns="26650" rIns="0" bIns="0" anchor="t" anchorCtr="0">
            <a:spAutoFit/>
          </a:bodyPr>
          <a:lstStyle/>
          <a:p>
            <a:pPr marL="355600" marR="504825" lvl="0" indent="-342900" algn="just" rtl="0">
              <a:lnSpc>
                <a:spcPct val="158888"/>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An IoT-based Automatic Vehicle Accident Alert System is designed to swiftly detect and respond to vehicle accidents, offering benefits such as real-time accident detection, rapid alerts to emergency services, reduced response times, improved accuracy in differentiating accidents from false alarms, precise location tracking, valuable data for traffic safety analysis, heightened driver safety awareness, potential insurance incentives, and legal documentation. The system's effectiveness depends on the technology employed, integration with emergency services, network reliability, and regulatory considerations, and specific results would be contingent on individual implementations and evaluations.</a:t>
            </a:r>
            <a:endParaRPr sz="1800">
              <a:solidFill>
                <a:schemeClr val="dk1"/>
              </a:solidFill>
              <a:latin typeface="Times New Roman"/>
              <a:ea typeface="Times New Roman"/>
              <a:cs typeface="Times New Roman"/>
              <a:sym typeface="Times New Roman"/>
            </a:endParaRPr>
          </a:p>
        </p:txBody>
      </p:sp>
      <p:pic>
        <p:nvPicPr>
          <p:cNvPr id="177" name="Google Shape;177;p17"/>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78" name="Google Shape;178;p17"/>
          <p:cNvPicPr preferRelativeResize="0"/>
          <p:nvPr/>
        </p:nvPicPr>
        <p:blipFill rotWithShape="1">
          <a:blip r:embed="rId4">
            <a:alphaModFix/>
          </a:blip>
          <a:srcRect/>
          <a:stretch/>
        </p:blipFill>
        <p:spPr>
          <a:xfrm>
            <a:off x="114300" y="6488558"/>
            <a:ext cx="561975" cy="3694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3588384" y="70551"/>
            <a:ext cx="1967864"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184" name="Google Shape;184;p18"/>
          <p:cNvSpPr txBox="1"/>
          <p:nvPr/>
        </p:nvSpPr>
        <p:spPr>
          <a:xfrm>
            <a:off x="914400" y="1447800"/>
            <a:ext cx="7606030" cy="3707040"/>
          </a:xfrm>
          <a:prstGeom prst="rect">
            <a:avLst/>
          </a:prstGeom>
          <a:noFill/>
          <a:ln>
            <a:noFill/>
          </a:ln>
        </p:spPr>
        <p:txBody>
          <a:bodyPr spcFirstLastPara="1" wrap="square" lIns="0" tIns="26650" rIns="0" bIns="0" anchor="t" anchorCtr="0">
            <a:spAutoFit/>
          </a:bodyPr>
          <a:lstStyle/>
          <a:p>
            <a:pPr marL="355600" marR="5080" lvl="0" indent="-342900" algn="just" rtl="0">
              <a:lnSpc>
                <a:spcPct val="158888"/>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conclusion, an IoT-based Automatic Vehicle Accident Alert System has the potential to make significant strides in enhancing road safety and emergency response. By promptly detecting accidents and efficiently alerting emergency services, these systems can save lives and reduce the severity of injuries. Furthermore, they contribute to data-driven insights for traffic safety improvements. While the effectiveness of such systems can vary based on the technology and implementation, the overall impact is a move toward safer roads and a more effective emergency response infrastructure, ultimately leading to a reduction in accidents and their associated human and economic costs.</a:t>
            </a:r>
            <a:endParaRPr sz="1800">
              <a:solidFill>
                <a:schemeClr val="dk1"/>
              </a:solidFill>
              <a:latin typeface="Times New Roman"/>
              <a:ea typeface="Times New Roman"/>
              <a:cs typeface="Times New Roman"/>
              <a:sym typeface="Times New Roman"/>
            </a:endParaRPr>
          </a:p>
        </p:txBody>
      </p:sp>
      <p:pic>
        <p:nvPicPr>
          <p:cNvPr id="185" name="Google Shape;185;p18"/>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86" name="Google Shape;186;p18"/>
          <p:cNvPicPr preferRelativeResize="0"/>
          <p:nvPr/>
        </p:nvPicPr>
        <p:blipFill rotWithShape="1">
          <a:blip r:embed="rId4">
            <a:alphaModFix/>
          </a:blip>
          <a:srcRect/>
          <a:stretch/>
        </p:blipFill>
        <p:spPr>
          <a:xfrm>
            <a:off x="114300" y="6488558"/>
            <a:ext cx="561975" cy="3694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3615563" y="14467"/>
            <a:ext cx="19132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References</a:t>
            </a:r>
            <a:endParaRPr/>
          </a:p>
        </p:txBody>
      </p:sp>
      <p:sp>
        <p:nvSpPr>
          <p:cNvPr id="192" name="Google Shape;192;p19"/>
          <p:cNvSpPr txBox="1"/>
          <p:nvPr/>
        </p:nvSpPr>
        <p:spPr>
          <a:xfrm>
            <a:off x="539750" y="997438"/>
            <a:ext cx="8069580" cy="397545"/>
          </a:xfrm>
          <a:prstGeom prst="rect">
            <a:avLst/>
          </a:prstGeom>
          <a:noFill/>
          <a:ln>
            <a:noFill/>
          </a:ln>
        </p:spPr>
        <p:txBody>
          <a:bodyPr spcFirstLastPara="1" wrap="square" lIns="0" tIns="88900" rIns="0" bIns="0" anchor="t" anchorCtr="0">
            <a:spAutoFit/>
          </a:bodyPr>
          <a:lstStyle/>
          <a:p>
            <a:pPr marL="355600" marR="0" lvl="0" indent="-215900" algn="l" rtl="0">
              <a:lnSpc>
                <a:spcPct val="100000"/>
              </a:lnSpc>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p:txBody>
      </p:sp>
      <p:pic>
        <p:nvPicPr>
          <p:cNvPr id="193" name="Google Shape;193;p19"/>
          <p:cNvPicPr preferRelativeResize="0"/>
          <p:nvPr/>
        </p:nvPicPr>
        <p:blipFill rotWithShape="1">
          <a:blip r:embed="rId3">
            <a:alphaModFix/>
          </a:blip>
          <a:srcRect/>
          <a:stretch/>
        </p:blipFill>
        <p:spPr>
          <a:xfrm>
            <a:off x="104775" y="977875"/>
            <a:ext cx="28575" cy="9525"/>
          </a:xfrm>
          <a:prstGeom prst="rect">
            <a:avLst/>
          </a:prstGeom>
          <a:noFill/>
          <a:ln>
            <a:noFill/>
          </a:ln>
        </p:spPr>
      </p:pic>
      <p:pic>
        <p:nvPicPr>
          <p:cNvPr id="194" name="Google Shape;194;p19"/>
          <p:cNvPicPr preferRelativeResize="0"/>
          <p:nvPr/>
        </p:nvPicPr>
        <p:blipFill rotWithShape="1">
          <a:blip r:embed="rId4">
            <a:alphaModFix/>
          </a:blip>
          <a:srcRect/>
          <a:stretch/>
        </p:blipFill>
        <p:spPr>
          <a:xfrm>
            <a:off x="114300" y="6488558"/>
            <a:ext cx="561975" cy="369440"/>
          </a:xfrm>
          <a:prstGeom prst="rect">
            <a:avLst/>
          </a:prstGeom>
          <a:noFill/>
          <a:ln>
            <a:noFill/>
          </a:ln>
        </p:spPr>
      </p:pic>
      <p:sp>
        <p:nvSpPr>
          <p:cNvPr id="195" name="Google Shape;195;p19"/>
          <p:cNvSpPr txBox="1"/>
          <p:nvPr/>
        </p:nvSpPr>
        <p:spPr>
          <a:xfrm>
            <a:off x="228600" y="914400"/>
            <a:ext cx="9286873" cy="5444054"/>
          </a:xfrm>
          <a:prstGeom prst="rect">
            <a:avLst/>
          </a:prstGeom>
          <a:noFill/>
          <a:ln>
            <a:noFill/>
          </a:ln>
        </p:spPr>
        <p:txBody>
          <a:bodyPr spcFirstLastPara="1" wrap="square" lIns="91425" tIns="45700" rIns="91425" bIns="45700" anchor="t" anchorCtr="0">
            <a:spAutoFit/>
          </a:bodyPr>
          <a:lstStyle/>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Mohan, S., Rengarajan, N., &amp; Saranya, A. (2016). IoT Based Accident Detection and Reporting System for Smart City. International Journal of Innovative Research in Computer and Communication Engineering, 4(8), 15910-15916.</a:t>
            </a:r>
            <a:endParaRPr sz="1600">
              <a:solidFill>
                <a:schemeClr val="dk1"/>
              </a:solidFill>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Soni, P., &amp; Sharma, S. K. (2017). IoT Based Vehicle Accident Detection and Notification System. International Journal of Advanced Research in Computer and Communication Engineering, 6(4), 118-121. </a:t>
            </a:r>
            <a:endParaRPr sz="1600">
              <a:solidFill>
                <a:schemeClr val="dk1"/>
              </a:solidFill>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Azeez, S. A., Ananth, G. N., &amp; Asokan, G. (2018). Real-Time Vehicle Accident Detection and Notification System Using IoT. International Journal of Innovative Technology and Exploring Engineering, 7(6), 1810-1812. </a:t>
            </a:r>
            <a:endParaRPr sz="1600">
              <a:solidFill>
                <a:schemeClr val="dk1"/>
              </a:solidFill>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Hsu, C. W., Chen, T. H., &amp; Huang, C. H. (2019). IoT-Based Smart Vehicle Accident Detection System. IEEE Transactions on Industrial Informatics, 15(5), 3115-3123.</a:t>
            </a:r>
            <a:endParaRPr sz="1600">
              <a:solidFill>
                <a:schemeClr val="dk1"/>
              </a:solidFill>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Sivaramakrishnan, S., &amp; Srinivasan, K. (2020). IoT-Enabled Vehicle Accident Detection and Alert System. Procedia Computer Science, 171, 122-129.</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2977723" y="69180"/>
            <a:ext cx="3188553" cy="492443"/>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References </a:t>
            </a:r>
            <a:endParaRPr/>
          </a:p>
        </p:txBody>
      </p:sp>
      <p:sp>
        <p:nvSpPr>
          <p:cNvPr id="201" name="Google Shape;201;p20"/>
          <p:cNvSpPr txBox="1">
            <a:spLocks noGrp="1"/>
          </p:cNvSpPr>
          <p:nvPr>
            <p:ph type="body" idx="1"/>
          </p:nvPr>
        </p:nvSpPr>
        <p:spPr>
          <a:xfrm>
            <a:off x="387761" y="611757"/>
            <a:ext cx="8743949" cy="6509474"/>
          </a:xfrm>
          <a:prstGeom prst="rect">
            <a:avLst/>
          </a:prstGeom>
          <a:noFill/>
          <a:ln>
            <a:noFill/>
          </a:ln>
        </p:spPr>
        <p:txBody>
          <a:bodyPr spcFirstLastPara="1" wrap="square" lIns="0" tIns="0" rIns="0" bIns="0" anchor="t" anchorCtr="0">
            <a:spAutoFit/>
          </a:bodyPr>
          <a:lstStyle/>
          <a:p>
            <a:pPr marL="540385" marR="848995" lvl="0" indent="0" algn="just" rtl="0">
              <a:lnSpc>
                <a:spcPct val="150000"/>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Wang, S., &amp; Wang, X. (2021). A Comprehensive Review of IoT-Based Vehicle Accident Detection Systems. IEEE Access, 9, 12840-12853. </a:t>
            </a:r>
            <a:endParaRPr sz="1800">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Albalushi, A. A., Al-Sultan, S., &amp; Al-Muhtadi, J. (2022). Real-Time Vehicle Accident Detection System Using IoT and Cloud Computing. Sensors, 22(8), 2468. </a:t>
            </a:r>
            <a:endParaRPr sz="1800">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Bello, O. A., &amp; Mok, W. Y. (2022). Enhanced Vehicle Accident Detection and Notification System Using Machine Learning in IoT. Computers &amp; Electrical Engineering, 99, 107270. </a:t>
            </a:r>
            <a:endParaRPr sz="1800">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Garg, S., &amp; Chhabra, P. (2023). IoT-Based Accident Detection and Notification System with Edge Computing. Journal of Ambient Intelligence and Humanized Computing, 1-13.</a:t>
            </a:r>
            <a:endParaRPr sz="1800">
              <a:latin typeface="Times New Roman"/>
              <a:ea typeface="Times New Roman"/>
              <a:cs typeface="Times New Roman"/>
              <a:sym typeface="Times New Roman"/>
            </a:endParaRPr>
          </a:p>
          <a:p>
            <a:pPr marL="342900" marR="848995" lvl="0" indent="-342900" algn="just" rtl="0">
              <a:lnSpc>
                <a:spcPct val="150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Li, X., Liu, B., Liu, K.,  Zeng, S. (2018). Vehicle Accident Detection and Monitoring System Using IoT and Cloud. IEEE Internet of Things Journal, 5(1), 24-32.</a:t>
            </a:r>
            <a:endParaRPr sz="1800">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441675" y="185102"/>
            <a:ext cx="226123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CONTENTS</a:t>
            </a:r>
            <a:endParaRPr/>
          </a:p>
        </p:txBody>
      </p:sp>
      <p:sp>
        <p:nvSpPr>
          <p:cNvPr id="62" name="Google Shape;62;p2"/>
          <p:cNvSpPr txBox="1"/>
          <p:nvPr/>
        </p:nvSpPr>
        <p:spPr>
          <a:xfrm>
            <a:off x="539750" y="1023336"/>
            <a:ext cx="4559300" cy="2562860"/>
          </a:xfrm>
          <a:prstGeom prst="rect">
            <a:avLst/>
          </a:prstGeom>
          <a:noFill/>
          <a:ln>
            <a:noFill/>
          </a:ln>
        </p:spPr>
        <p:txBody>
          <a:bodyPr spcFirstLastPara="1" wrap="square" lIns="0" tIns="69850" rIns="0" bIns="0" anchor="t" anchorCtr="0">
            <a:spAutoFit/>
          </a:bodyPr>
          <a:lstStyle/>
          <a:p>
            <a:pPr marL="355600" marR="0" lvl="0" indent="-342900" algn="l" rtl="0">
              <a:lnSpc>
                <a:spcPct val="100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Abstract</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4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Introduction</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4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Literature Review</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4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Problem Statement</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45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Scope</a:t>
            </a:r>
            <a:endParaRPr sz="24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445"/>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Proposed System (Block diagram)</a:t>
            </a:r>
            <a:endParaRPr sz="2400" b="0" i="0" u="none" strike="noStrike" cap="none">
              <a:solidFill>
                <a:schemeClr val="dk1"/>
              </a:solidFill>
              <a:latin typeface="Times New Roman"/>
              <a:ea typeface="Times New Roman"/>
              <a:cs typeface="Times New Roman"/>
              <a:sym typeface="Times New Roman"/>
            </a:endParaRPr>
          </a:p>
        </p:txBody>
      </p:sp>
      <p:pic>
        <p:nvPicPr>
          <p:cNvPr id="63" name="Google Shape;63;p2"/>
          <p:cNvPicPr preferRelativeResize="0"/>
          <p:nvPr/>
        </p:nvPicPr>
        <p:blipFill rotWithShape="1">
          <a:blip r:embed="rId3">
            <a:alphaModFix/>
          </a:blip>
          <a:srcRect/>
          <a:stretch/>
        </p:blipFill>
        <p:spPr>
          <a:xfrm>
            <a:off x="104775" y="190500"/>
            <a:ext cx="28575" cy="9525"/>
          </a:xfrm>
          <a:prstGeom prst="rect">
            <a:avLst/>
          </a:prstGeom>
          <a:noFill/>
          <a:ln>
            <a:noFill/>
          </a:ln>
        </p:spPr>
      </p:pic>
      <p:pic>
        <p:nvPicPr>
          <p:cNvPr id="64" name="Google Shape;64;p2"/>
          <p:cNvPicPr preferRelativeResize="0"/>
          <p:nvPr/>
        </p:nvPicPr>
        <p:blipFill rotWithShape="1">
          <a:blip r:embed="rId4">
            <a:alphaModFix/>
          </a:blip>
          <a:srcRect/>
          <a:stretch/>
        </p:blipFill>
        <p:spPr>
          <a:xfrm>
            <a:off x="114300" y="6488557"/>
            <a:ext cx="561975" cy="3694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987424" y="2313955"/>
            <a:ext cx="7735335" cy="14884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600" b="0" dirty="0">
                <a:latin typeface="Arial"/>
                <a:ea typeface="Arial"/>
                <a:cs typeface="Arial"/>
                <a:sym typeface="Arial"/>
              </a:rPr>
              <a:t>Thank	You	!!!</a:t>
            </a:r>
            <a:endParaRPr sz="9600" dirty="0">
              <a:latin typeface="Arial"/>
              <a:ea typeface="Arial"/>
              <a:cs typeface="Arial"/>
              <a:sym typeface="Arial"/>
            </a:endParaRPr>
          </a:p>
        </p:txBody>
      </p:sp>
      <p:pic>
        <p:nvPicPr>
          <p:cNvPr id="207" name="Google Shape;207;p21"/>
          <p:cNvPicPr preferRelativeResize="0"/>
          <p:nvPr/>
        </p:nvPicPr>
        <p:blipFill rotWithShape="1">
          <a:blip r:embed="rId3">
            <a:alphaModFix/>
          </a:blip>
          <a:srcRect/>
          <a:stretch/>
        </p:blipFill>
        <p:spPr>
          <a:xfrm>
            <a:off x="114300" y="6488558"/>
            <a:ext cx="561975" cy="3694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22"/>
          <p:cNvSpPr txBox="1"/>
          <p:nvPr/>
        </p:nvSpPr>
        <p:spPr>
          <a:xfrm>
            <a:off x="2923677" y="2371216"/>
            <a:ext cx="4689473" cy="14884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9600" dirty="0">
                <a:solidFill>
                  <a:schemeClr val="dk1"/>
                </a:solidFill>
                <a:latin typeface="Arial"/>
                <a:ea typeface="Arial"/>
                <a:cs typeface="Arial"/>
                <a:sym typeface="Arial"/>
              </a:rPr>
              <a:t>Q&amp;	A</a:t>
            </a:r>
            <a:endParaRPr sz="9600" dirty="0">
              <a:solidFill>
                <a:schemeClr val="dk1"/>
              </a:solidFill>
              <a:latin typeface="Arial"/>
              <a:ea typeface="Arial"/>
              <a:cs typeface="Arial"/>
              <a:sym typeface="Arial"/>
            </a:endParaRPr>
          </a:p>
        </p:txBody>
      </p:sp>
      <p:pic>
        <p:nvPicPr>
          <p:cNvPr id="213" name="Google Shape;213;p22"/>
          <p:cNvPicPr preferRelativeResize="0"/>
          <p:nvPr/>
        </p:nvPicPr>
        <p:blipFill rotWithShape="1">
          <a:blip r:embed="rId3">
            <a:alphaModFix/>
          </a:blip>
          <a:srcRect/>
          <a:stretch/>
        </p:blipFill>
        <p:spPr>
          <a:xfrm>
            <a:off x="114300" y="6488558"/>
            <a:ext cx="561975" cy="369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803338" y="185102"/>
            <a:ext cx="1537970"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Abstract</a:t>
            </a:r>
            <a:endParaRPr/>
          </a:p>
        </p:txBody>
      </p:sp>
      <p:sp>
        <p:nvSpPr>
          <p:cNvPr id="70" name="Google Shape;70;p3"/>
          <p:cNvSpPr txBox="1"/>
          <p:nvPr/>
        </p:nvSpPr>
        <p:spPr>
          <a:xfrm>
            <a:off x="431551" y="1452523"/>
            <a:ext cx="8401050" cy="2796920"/>
          </a:xfrm>
          <a:prstGeom prst="rect">
            <a:avLst/>
          </a:prstGeom>
          <a:noFill/>
          <a:ln>
            <a:noFill/>
          </a:ln>
        </p:spPr>
        <p:txBody>
          <a:bodyPr spcFirstLastPara="1" wrap="square" lIns="0" tIns="26650" rIns="0" bIns="0" anchor="t" anchorCtr="0">
            <a:spAutoFit/>
          </a:bodyPr>
          <a:lstStyle/>
          <a:p>
            <a:pPr marL="25400" marR="5080" lvl="0" indent="-13334"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The IoT-based Automatic Vehicle Accident Alert System represents a pivotal advancement in road safety technology.  This system employs a network of interconnected sensors, real-time data analysis, and seamless connectivity to  automatically detect and respond to vehicle accidents. When an accident occurs, the system is rapidly identifying the  incident and promptly transmits an alert to emergency services. This real-time communication facilitates swift  response times, potentially mitigating the severity of injuries and saving lives. The system's primary goal is to reduce  accident-related fatalities and enhance overall road safety by revolutionizing accident detection and response  mechanisms. This abstract provides a glimpse into a transformative solution that aims to make road travel safer for  all.</a:t>
            </a:r>
            <a:endParaRPr sz="1800" b="0" i="0" u="none" strike="noStrike" cap="none">
              <a:solidFill>
                <a:schemeClr val="dk1"/>
              </a:solidFill>
              <a:latin typeface="Times New Roman"/>
              <a:ea typeface="Times New Roman"/>
              <a:cs typeface="Times New Roman"/>
              <a:sym typeface="Times New Roman"/>
            </a:endParaRPr>
          </a:p>
        </p:txBody>
      </p:sp>
      <p:pic>
        <p:nvPicPr>
          <p:cNvPr id="71" name="Google Shape;71;p3"/>
          <p:cNvPicPr preferRelativeResize="0"/>
          <p:nvPr/>
        </p:nvPicPr>
        <p:blipFill rotWithShape="1">
          <a:blip r:embed="rId3">
            <a:alphaModFix/>
          </a:blip>
          <a:srcRect/>
          <a:stretch/>
        </p:blipFill>
        <p:spPr>
          <a:xfrm>
            <a:off x="104775" y="190500"/>
            <a:ext cx="28575" cy="9525"/>
          </a:xfrm>
          <a:prstGeom prst="rect">
            <a:avLst/>
          </a:prstGeom>
          <a:noFill/>
          <a:ln>
            <a:noFill/>
          </a:ln>
        </p:spPr>
      </p:pic>
      <p:pic>
        <p:nvPicPr>
          <p:cNvPr id="72" name="Google Shape;72;p3"/>
          <p:cNvPicPr preferRelativeResize="0"/>
          <p:nvPr/>
        </p:nvPicPr>
        <p:blipFill rotWithShape="1">
          <a:blip r:embed="rId4">
            <a:alphaModFix/>
          </a:blip>
          <a:srcRect/>
          <a:stretch/>
        </p:blipFill>
        <p:spPr>
          <a:xfrm>
            <a:off x="114300" y="6488557"/>
            <a:ext cx="561975" cy="3694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456753" y="185102"/>
            <a:ext cx="22307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pic>
        <p:nvPicPr>
          <p:cNvPr id="78" name="Google Shape;78;p4"/>
          <p:cNvPicPr preferRelativeResize="0"/>
          <p:nvPr/>
        </p:nvPicPr>
        <p:blipFill rotWithShape="1">
          <a:blip r:embed="rId3">
            <a:alphaModFix/>
          </a:blip>
          <a:srcRect/>
          <a:stretch/>
        </p:blipFill>
        <p:spPr>
          <a:xfrm>
            <a:off x="104775" y="190500"/>
            <a:ext cx="28575" cy="9525"/>
          </a:xfrm>
          <a:prstGeom prst="rect">
            <a:avLst/>
          </a:prstGeom>
          <a:noFill/>
          <a:ln>
            <a:noFill/>
          </a:ln>
        </p:spPr>
      </p:pic>
      <p:pic>
        <p:nvPicPr>
          <p:cNvPr id="79" name="Google Shape;79;p4"/>
          <p:cNvPicPr preferRelativeResize="0"/>
          <p:nvPr/>
        </p:nvPicPr>
        <p:blipFill rotWithShape="1">
          <a:blip r:embed="rId4">
            <a:alphaModFix/>
          </a:blip>
          <a:srcRect/>
          <a:stretch/>
        </p:blipFill>
        <p:spPr>
          <a:xfrm>
            <a:off x="114300" y="6488558"/>
            <a:ext cx="561975" cy="369440"/>
          </a:xfrm>
          <a:prstGeom prst="rect">
            <a:avLst/>
          </a:prstGeom>
          <a:noFill/>
          <a:ln>
            <a:noFill/>
          </a:ln>
        </p:spPr>
      </p:pic>
      <p:sp>
        <p:nvSpPr>
          <p:cNvPr id="80" name="Google Shape;80;p4"/>
          <p:cNvSpPr txBox="1"/>
          <p:nvPr/>
        </p:nvSpPr>
        <p:spPr>
          <a:xfrm>
            <a:off x="228600" y="1371600"/>
            <a:ext cx="8915400" cy="3293209"/>
          </a:xfrm>
          <a:prstGeom prst="rect">
            <a:avLst/>
          </a:prstGeom>
          <a:noFill/>
          <a:ln>
            <a:noFill/>
          </a:ln>
        </p:spPr>
        <p:txBody>
          <a:bodyPr spcFirstLastPara="1" wrap="square" lIns="91425" tIns="45700" rIns="91425" bIns="45700" anchor="t" anchorCtr="0">
            <a:spAutoFit/>
          </a:bodyPr>
          <a:lstStyle/>
          <a:p>
            <a:pPr marL="12700" marR="5080" lvl="0" indent="0" algn="just"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The high demand of automobiles has also increased the traffic hazards and the road accidents. Life of the people  is under high risk. This is because of the lack of best emergency facilities available in our country. An automatic  alarm device for vehicle accidents is introduced in this paper. This design is a system which can detect accidents in significantly less time and sends the basic information to first aid centre within a few seconds covering  geographical coordinates, the time and angle in which a vehicle accident had occurred.</a:t>
            </a:r>
            <a:endParaRPr sz="1800" b="0" i="0" u="none" strike="noStrike" cap="none">
              <a:solidFill>
                <a:schemeClr val="dk1"/>
              </a:solidFill>
              <a:latin typeface="Times New Roman"/>
              <a:ea typeface="Times New Roman"/>
              <a:cs typeface="Times New Roman"/>
              <a:sym typeface="Times New Roman"/>
            </a:endParaRPr>
          </a:p>
          <a:p>
            <a:pPr marL="22225" marR="7620" lvl="0" indent="0" algn="just" rtl="0">
              <a:spcBef>
                <a:spcPts val="1200"/>
              </a:spcBef>
              <a:spcAft>
                <a:spcPts val="0"/>
              </a:spcAft>
              <a:buNone/>
            </a:pPr>
            <a:r>
              <a:rPr lang="en-US" sz="1800" b="0" i="0" u="none" strike="noStrike" cap="none">
                <a:solidFill>
                  <a:schemeClr val="dk1"/>
                </a:solidFill>
                <a:latin typeface="Times New Roman"/>
                <a:ea typeface="Times New Roman"/>
                <a:cs typeface="Times New Roman"/>
                <a:sym typeface="Times New Roman"/>
              </a:rPr>
              <a:t>The IoT-based Automatic Vehicle Accident Detection and Alert System is a cutting-edge technology designed to  swiftly identify accidents and alert authorities. By integrating sensors and GPS, it detects abrupt changes  indicative of an accident and promptly notifies emergency services and contacts. This system significantly  reduces response times, enhancing the chances of survival and recovery for accident victims, ultimately  revolutionizing road safety.</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2977723" y="69180"/>
            <a:ext cx="3188553"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Literature Review</a:t>
            </a:r>
            <a:endParaRPr/>
          </a:p>
        </p:txBody>
      </p:sp>
      <p:graphicFrame>
        <p:nvGraphicFramePr>
          <p:cNvPr id="86" name="Google Shape;86;p5"/>
          <p:cNvGraphicFramePr/>
          <p:nvPr>
            <p:extLst>
              <p:ext uri="{D42A27DB-BD31-4B8C-83A1-F6EECF244321}">
                <p14:modId xmlns:p14="http://schemas.microsoft.com/office/powerpoint/2010/main" val="3033721301"/>
              </p:ext>
            </p:extLst>
          </p:nvPr>
        </p:nvGraphicFramePr>
        <p:xfrm>
          <a:off x="457200" y="1308099"/>
          <a:ext cx="8437418" cy="4113645"/>
        </p:xfrm>
        <a:graphic>
          <a:graphicData uri="http://schemas.openxmlformats.org/drawingml/2006/table">
            <a:tbl>
              <a:tblPr firstRow="1" bandRow="1">
                <a:noFill/>
                <a:tableStyleId>{4907C3E4-C7AE-4436-A19F-380D90B7FE94}</a:tableStyleId>
              </a:tblPr>
              <a:tblGrid>
                <a:gridCol w="604982">
                  <a:extLst>
                    <a:ext uri="{9D8B030D-6E8A-4147-A177-3AD203B41FA5}">
                      <a16:colId xmlns:a16="http://schemas.microsoft.com/office/drawing/2014/main" val="20000"/>
                    </a:ext>
                  </a:extLst>
                </a:gridCol>
                <a:gridCol w="1773382">
                  <a:extLst>
                    <a:ext uri="{9D8B030D-6E8A-4147-A177-3AD203B41FA5}">
                      <a16:colId xmlns:a16="http://schemas.microsoft.com/office/drawing/2014/main" val="20001"/>
                    </a:ext>
                  </a:extLst>
                </a:gridCol>
                <a:gridCol w="1542472">
                  <a:extLst>
                    <a:ext uri="{9D8B030D-6E8A-4147-A177-3AD203B41FA5}">
                      <a16:colId xmlns:a16="http://schemas.microsoft.com/office/drawing/2014/main" val="20002"/>
                    </a:ext>
                  </a:extLst>
                </a:gridCol>
                <a:gridCol w="2508214">
                  <a:extLst>
                    <a:ext uri="{9D8B030D-6E8A-4147-A177-3AD203B41FA5}">
                      <a16:colId xmlns:a16="http://schemas.microsoft.com/office/drawing/2014/main" val="20003"/>
                    </a:ext>
                  </a:extLst>
                </a:gridCol>
                <a:gridCol w="2008368">
                  <a:extLst>
                    <a:ext uri="{9D8B030D-6E8A-4147-A177-3AD203B41FA5}">
                      <a16:colId xmlns:a16="http://schemas.microsoft.com/office/drawing/2014/main" val="20004"/>
                    </a:ext>
                  </a:extLst>
                </a:gridCol>
              </a:tblGrid>
              <a:tr h="551727">
                <a:tc>
                  <a:txBody>
                    <a:bodyPr/>
                    <a:lstStyle/>
                    <a:p>
                      <a:pPr marL="88900" marR="0" lvl="0" indent="0" algn="l" rtl="0">
                        <a:lnSpc>
                          <a:spcPct val="100000"/>
                        </a:lnSpc>
                        <a:spcBef>
                          <a:spcPts val="0"/>
                        </a:spcBef>
                        <a:spcAft>
                          <a:spcPts val="0"/>
                        </a:spcAft>
                        <a:buNone/>
                      </a:pPr>
                      <a:r>
                        <a:rPr lang="en-US" sz="1200" b="1" u="none" strike="noStrike" cap="none">
                          <a:latin typeface="Arial"/>
                          <a:ea typeface="Arial"/>
                          <a:cs typeface="Arial"/>
                          <a:sym typeface="Arial"/>
                        </a:rPr>
                        <a:t>Sr. No.</a:t>
                      </a:r>
                      <a:endParaRPr sz="1200" u="none" strike="noStrike" cap="none">
                        <a:latin typeface="Arial"/>
                        <a:ea typeface="Arial"/>
                        <a:cs typeface="Arial"/>
                        <a:sym typeface="Arial"/>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l" rtl="0">
                        <a:lnSpc>
                          <a:spcPct val="100000"/>
                        </a:lnSpc>
                        <a:spcBef>
                          <a:spcPts val="0"/>
                        </a:spcBef>
                        <a:spcAft>
                          <a:spcPts val="0"/>
                        </a:spcAft>
                        <a:buNone/>
                      </a:pPr>
                      <a:r>
                        <a:rPr lang="en-US" sz="1200" b="1" u="none" strike="noStrike" cap="none">
                          <a:latin typeface="Arial"/>
                          <a:ea typeface="Arial"/>
                          <a:cs typeface="Arial"/>
                          <a:sym typeface="Arial"/>
                        </a:rPr>
                        <a:t>Paper Title [Ref.]</a:t>
                      </a:r>
                      <a:endParaRPr sz="1200" u="none" strike="noStrike" cap="none">
                        <a:latin typeface="Arial"/>
                        <a:ea typeface="Arial"/>
                        <a:cs typeface="Arial"/>
                        <a:sym typeface="Arial"/>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200" b="1" u="none" strike="noStrike" cap="none">
                          <a:latin typeface="Arial"/>
                          <a:ea typeface="Arial"/>
                          <a:cs typeface="Arial"/>
                          <a:sym typeface="Arial"/>
                        </a:rPr>
                        <a:t>Author names</a:t>
                      </a:r>
                      <a:endParaRPr sz="1200" u="none" strike="noStrike" cap="none">
                        <a:latin typeface="Arial"/>
                        <a:ea typeface="Arial"/>
                        <a:cs typeface="Arial"/>
                        <a:sym typeface="Arial"/>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3175" lvl="0" indent="0" algn="l" rtl="0">
                        <a:lnSpc>
                          <a:spcPct val="100000"/>
                        </a:lnSpc>
                        <a:spcBef>
                          <a:spcPts val="0"/>
                        </a:spcBef>
                        <a:spcAft>
                          <a:spcPts val="0"/>
                        </a:spcAft>
                        <a:buNone/>
                      </a:pPr>
                      <a:r>
                        <a:rPr lang="en-US" sz="1200" b="1" u="none" strike="noStrike" cap="none" dirty="0">
                          <a:latin typeface="Arial"/>
                          <a:ea typeface="Arial"/>
                          <a:cs typeface="Arial"/>
                          <a:sym typeface="Arial"/>
                        </a:rPr>
                        <a:t>Conclusion</a:t>
                      </a:r>
                      <a:endParaRPr sz="1200" u="none" strike="noStrike" cap="none" dirty="0">
                        <a:latin typeface="Arial"/>
                        <a:ea typeface="Arial"/>
                        <a:cs typeface="Arial"/>
                        <a:sym typeface="Arial"/>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3175" lvl="0" indent="0" algn="l" rtl="0">
                        <a:lnSpc>
                          <a:spcPct val="100000"/>
                        </a:lnSpc>
                        <a:spcBef>
                          <a:spcPts val="0"/>
                        </a:spcBef>
                        <a:spcAft>
                          <a:spcPts val="0"/>
                        </a:spcAft>
                        <a:buNone/>
                      </a:pPr>
                      <a:r>
                        <a:rPr lang="en-US" sz="1200" b="1" u="none" strike="noStrike" cap="none">
                          <a:latin typeface="Arial"/>
                          <a:ea typeface="Arial"/>
                          <a:cs typeface="Arial"/>
                          <a:sym typeface="Arial"/>
                        </a:rPr>
                        <a:t>Research Gaps</a:t>
                      </a:r>
                      <a:endParaRPr sz="1200" u="none" strike="noStrike" cap="none">
                        <a:latin typeface="Arial"/>
                        <a:ea typeface="Arial"/>
                        <a:cs typeface="Arial"/>
                        <a:sym typeface="Arial"/>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61918">
                <a:tc>
                  <a:txBody>
                    <a:bodyPr/>
                    <a:lstStyle/>
                    <a:p>
                      <a:pPr marL="146050" marR="0" lvl="0" indent="0" algn="l" rtl="0">
                        <a:lnSpc>
                          <a:spcPct val="100000"/>
                        </a:lnSpc>
                        <a:spcBef>
                          <a:spcPts val="0"/>
                        </a:spcBef>
                        <a:spcAft>
                          <a:spcPts val="0"/>
                        </a:spcAft>
                        <a:buNone/>
                      </a:pPr>
                      <a:r>
                        <a:rPr lang="en-US" sz="1200" u="none" strike="noStrike" cap="none" dirty="0">
                          <a:latin typeface="Arial"/>
                          <a:ea typeface="Arial"/>
                          <a:cs typeface="Arial"/>
                          <a:sym typeface="Arial"/>
                        </a:rPr>
                        <a:t>[1]</a:t>
                      </a:r>
                      <a:endParaRPr dirty="0"/>
                    </a:p>
                  </a:txBody>
                  <a:tcPr marL="0" marR="0" marT="58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A survey </a:t>
                      </a:r>
                      <a:r>
                        <a:rPr lang="en-US" sz="1200" u="none" strike="noStrike" cap="none" dirty="0" smtClean="0">
                          <a:latin typeface="Times New Roman"/>
                          <a:ea typeface="Times New Roman"/>
                          <a:cs typeface="Times New Roman"/>
                          <a:sym typeface="Times New Roman"/>
                        </a:rPr>
                        <a:t>on</a:t>
                      </a:r>
                      <a:r>
                        <a:rPr lang="en-US" sz="1200" u="none" strike="noStrike" cap="none" baseline="0" dirty="0" smtClean="0">
                          <a:latin typeface="Times New Roman"/>
                          <a:ea typeface="Times New Roman"/>
                          <a:cs typeface="Times New Roman"/>
                          <a:sym typeface="Times New Roman"/>
                        </a:rPr>
                        <a:t> </a:t>
                      </a:r>
                      <a:r>
                        <a:rPr lang="en-US" sz="1200" u="none" strike="noStrike" cap="none" dirty="0" err="1" smtClean="0">
                          <a:latin typeface="Times New Roman"/>
                          <a:ea typeface="Times New Roman"/>
                          <a:cs typeface="Times New Roman"/>
                          <a:sym typeface="Times New Roman"/>
                        </a:rPr>
                        <a:t>IoT</a:t>
                      </a:r>
                      <a:r>
                        <a:rPr lang="en-US" sz="1200" u="none" strike="noStrike" cap="none" dirty="0" smtClean="0">
                          <a:latin typeface="Times New Roman"/>
                          <a:ea typeface="Times New Roman"/>
                          <a:cs typeface="Times New Roman"/>
                          <a:sym typeface="Times New Roman"/>
                        </a:rPr>
                        <a:t>  </a:t>
                      </a:r>
                      <a:r>
                        <a:rPr lang="en-US" sz="1200" u="none" strike="noStrike" cap="none" dirty="0">
                          <a:latin typeface="Times New Roman"/>
                          <a:ea typeface="Times New Roman"/>
                          <a:cs typeface="Times New Roman"/>
                          <a:sym typeface="Times New Roman"/>
                        </a:rPr>
                        <a:t>Automatic	Road  accident Detection</a:t>
                      </a:r>
                      <a:endParaRPr dirty="0"/>
                    </a:p>
                  </a:txBody>
                  <a:tcPr marL="0" marR="0" marT="58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0" lvl="0" indent="0" algn="ctr" rtl="0">
                        <a:lnSpc>
                          <a:spcPct val="100000"/>
                        </a:lnSpc>
                        <a:spcBef>
                          <a:spcPts val="0"/>
                        </a:spcBef>
                        <a:spcAft>
                          <a:spcPts val="0"/>
                        </a:spcAft>
                        <a:buNone/>
                      </a:pPr>
                      <a:r>
                        <a:rPr lang="en-US" sz="1200" u="none" strike="noStrike" cap="none" dirty="0" err="1">
                          <a:latin typeface="Times New Roman"/>
                          <a:ea typeface="Times New Roman"/>
                          <a:cs typeface="Times New Roman"/>
                          <a:sym typeface="Times New Roman"/>
                        </a:rPr>
                        <a:t>Suraj</a:t>
                      </a:r>
                      <a:r>
                        <a:rPr lang="en-US" sz="1200" u="none" strike="noStrike" cap="none" dirty="0">
                          <a:latin typeface="Times New Roman"/>
                          <a:ea typeface="Times New Roman"/>
                          <a:cs typeface="Times New Roman"/>
                          <a:sym typeface="Times New Roman"/>
                        </a:rPr>
                        <a:t>	</a:t>
                      </a:r>
                      <a:r>
                        <a:rPr lang="en-US" sz="1200" u="none" strike="noStrike" cap="none" dirty="0" err="1">
                          <a:latin typeface="Times New Roman"/>
                          <a:ea typeface="Times New Roman"/>
                          <a:cs typeface="Times New Roman"/>
                          <a:sym typeface="Times New Roman"/>
                        </a:rPr>
                        <a:t>Pratap</a:t>
                      </a:r>
                      <a:r>
                        <a:rPr lang="en-US" sz="1200" u="none" strike="noStrike" cap="none" dirty="0">
                          <a:latin typeface="Times New Roman"/>
                          <a:ea typeface="Times New Roman"/>
                          <a:cs typeface="Times New Roman"/>
                          <a:sym typeface="Times New Roman"/>
                        </a:rPr>
                        <a:t>  </a:t>
                      </a:r>
                      <a:r>
                        <a:rPr lang="en-US" sz="1200" u="none" strike="noStrike" cap="none" dirty="0" err="1">
                          <a:latin typeface="Times New Roman"/>
                          <a:ea typeface="Times New Roman"/>
                          <a:cs typeface="Times New Roman"/>
                          <a:sym typeface="Times New Roman"/>
                        </a:rPr>
                        <a:t>Shubham</a:t>
                      </a:r>
                      <a:r>
                        <a:rPr lang="en-US" sz="1200" u="none" strike="noStrike" cap="none" dirty="0">
                          <a:latin typeface="Times New Roman"/>
                          <a:ea typeface="Times New Roman"/>
                          <a:cs typeface="Times New Roman"/>
                          <a:sym typeface="Times New Roman"/>
                        </a:rPr>
                        <a:t>,</a:t>
                      </a:r>
                      <a:endParaRPr dirty="0"/>
                    </a:p>
                    <a:p>
                      <a:pPr marL="95250" marR="455294" lvl="0" indent="0" algn="ctr" rtl="0">
                        <a:lnSpc>
                          <a:spcPct val="130200"/>
                        </a:lnSpc>
                        <a:spcBef>
                          <a:spcPts val="0"/>
                        </a:spcBef>
                        <a:spcAft>
                          <a:spcPts val="0"/>
                        </a:spcAft>
                        <a:buNone/>
                      </a:pPr>
                      <a:r>
                        <a:rPr lang="en-US" sz="1200" u="none" strike="noStrike" cap="none" dirty="0">
                          <a:latin typeface="Times New Roman"/>
                          <a:ea typeface="Times New Roman"/>
                          <a:cs typeface="Times New Roman"/>
                          <a:sym typeface="Times New Roman"/>
                        </a:rPr>
                        <a:t>Madan Kumar,  </a:t>
                      </a:r>
                      <a:r>
                        <a:rPr lang="en-US" sz="1200" u="none" strike="noStrike" cap="none" dirty="0" err="1">
                          <a:latin typeface="Times New Roman"/>
                          <a:ea typeface="Times New Roman"/>
                          <a:cs typeface="Times New Roman"/>
                          <a:sym typeface="Times New Roman"/>
                        </a:rPr>
                        <a:t>Rajkishor</a:t>
                      </a:r>
                      <a:r>
                        <a:rPr lang="en-US" sz="1200" u="none" strike="noStrike" cap="none" dirty="0">
                          <a:latin typeface="Times New Roman"/>
                          <a:ea typeface="Times New Roman"/>
                          <a:cs typeface="Times New Roman"/>
                          <a:sym typeface="Times New Roman"/>
                        </a:rPr>
                        <a:t>,</a:t>
                      </a:r>
                      <a:endParaRPr sz="1200" u="none" strike="noStrike" cap="none" dirty="0">
                        <a:latin typeface="Times New Roman"/>
                        <a:ea typeface="Times New Roman"/>
                        <a:cs typeface="Times New Roman"/>
                        <a:sym typeface="Times New Roman"/>
                      </a:endParaRPr>
                    </a:p>
                    <a:p>
                      <a:pPr marL="95250" marR="0" lvl="0" indent="0" algn="ctr" rtl="0">
                        <a:lnSpc>
                          <a:spcPct val="100000"/>
                        </a:lnSpc>
                        <a:spcBef>
                          <a:spcPts val="434"/>
                        </a:spcBef>
                        <a:spcAft>
                          <a:spcPts val="0"/>
                        </a:spcAft>
                        <a:buNone/>
                      </a:pPr>
                      <a:r>
                        <a:rPr lang="en-US" sz="1200" u="none" strike="noStrike" cap="none" dirty="0" err="1">
                          <a:latin typeface="Times New Roman"/>
                          <a:ea typeface="Times New Roman"/>
                          <a:cs typeface="Times New Roman"/>
                          <a:sym typeface="Times New Roman"/>
                        </a:rPr>
                        <a:t>Dr.Sarika</a:t>
                      </a:r>
                      <a:r>
                        <a:rPr lang="en-US" sz="1200" u="none" strike="noStrike" cap="none" dirty="0">
                          <a:latin typeface="Times New Roman"/>
                          <a:ea typeface="Times New Roman"/>
                          <a:cs typeface="Times New Roman"/>
                          <a:sym typeface="Times New Roman"/>
                        </a:rPr>
                        <a:t> Jain</a:t>
                      </a:r>
                      <a:endParaRPr dirty="0"/>
                    </a:p>
                  </a:txBody>
                  <a:tcPr marL="0" marR="0" marT="584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3175" marR="0" lvl="0" indent="118110" algn="ctr"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These strategies used various  sensors for accident detection,  including accelerometers,  pressure sensors, and machine  learning algorithms, including  neural networks, support vector  machines, and classification  algorithms..</a:t>
                      </a:r>
                      <a:endParaRPr sz="1200" u="none" strike="noStrike" cap="none" dirty="0">
                        <a:latin typeface="Times New Roman"/>
                        <a:ea typeface="Times New Roman"/>
                        <a:cs typeface="Times New Roman"/>
                        <a:sym typeface="Times New Roman"/>
                      </a:endParaRPr>
                    </a:p>
                  </a:txBody>
                  <a:tcPr marL="0" marR="0" marT="5080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dirty="0">
                          <a:solidFill>
                            <a:schemeClr val="dk1"/>
                          </a:solidFill>
                          <a:latin typeface="Calibri"/>
                          <a:ea typeface="Calibri"/>
                          <a:cs typeface="Calibri"/>
                          <a:sym typeface="Calibri"/>
                        </a:rPr>
                        <a:t>A significant research in  this is need to investigate  and develop accident  detection systems that  are robust and resilient to  hardware or software  failures caused by  collisions. Also address the critical  issue of ensuring the  continued accuracy and  performance of such  systems, even under  adverse conditions,  ultimately contributing to  enhanced road safety</a:t>
                      </a:r>
                      <a:endParaRPr sz="120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u="none" strike="noStrike" cap="none" dirty="0">
                          <a:solidFill>
                            <a:schemeClr val="dk1"/>
                          </a:solidFill>
                          <a:latin typeface="Calibri"/>
                          <a:ea typeface="Calibri"/>
                          <a:cs typeface="Calibri"/>
                          <a:sym typeface="Calibri"/>
                        </a:rPr>
                        <a:t> </a:t>
                      </a:r>
                      <a:endParaRPr dirty="0"/>
                    </a:p>
                  </a:txBody>
                  <a:tcPr marL="0" marR="0" marT="666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87" name="Google Shape;87;p5"/>
          <p:cNvPicPr preferRelativeResize="0"/>
          <p:nvPr/>
        </p:nvPicPr>
        <p:blipFill rotWithShape="1">
          <a:blip r:embed="rId3">
            <a:alphaModFix/>
          </a:blip>
          <a:srcRect/>
          <a:stretch/>
        </p:blipFill>
        <p:spPr>
          <a:xfrm>
            <a:off x="0" y="977875"/>
            <a:ext cx="9144000" cy="28575"/>
          </a:xfrm>
          <a:prstGeom prst="rect">
            <a:avLst/>
          </a:prstGeom>
          <a:noFill/>
          <a:ln>
            <a:noFill/>
          </a:ln>
        </p:spPr>
      </p:pic>
      <p:pic>
        <p:nvPicPr>
          <p:cNvPr id="88" name="Google Shape;88;p5"/>
          <p:cNvPicPr preferRelativeResize="0"/>
          <p:nvPr/>
        </p:nvPicPr>
        <p:blipFill rotWithShape="1">
          <a:blip r:embed="rId4">
            <a:alphaModFix/>
          </a:blip>
          <a:srcRect/>
          <a:stretch/>
        </p:blipFill>
        <p:spPr>
          <a:xfrm>
            <a:off x="114300" y="6487963"/>
            <a:ext cx="561975" cy="3700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2977723" y="69180"/>
            <a:ext cx="3188553"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Literature Review</a:t>
            </a:r>
            <a:endParaRPr/>
          </a:p>
        </p:txBody>
      </p:sp>
      <p:graphicFrame>
        <p:nvGraphicFramePr>
          <p:cNvPr id="94" name="Google Shape;94;p6"/>
          <p:cNvGraphicFramePr/>
          <p:nvPr>
            <p:extLst>
              <p:ext uri="{D42A27DB-BD31-4B8C-83A1-F6EECF244321}">
                <p14:modId xmlns:p14="http://schemas.microsoft.com/office/powerpoint/2010/main" val="1914169271"/>
              </p:ext>
            </p:extLst>
          </p:nvPr>
        </p:nvGraphicFramePr>
        <p:xfrm>
          <a:off x="498028" y="582260"/>
          <a:ext cx="8317199" cy="5802175"/>
        </p:xfrm>
        <a:graphic>
          <a:graphicData uri="http://schemas.openxmlformats.org/drawingml/2006/table">
            <a:tbl>
              <a:tblPr firstRow="1" bandRow="1">
                <a:noFill/>
                <a:tableStyleId>{4907C3E4-C7AE-4436-A19F-380D90B7FE94}</a:tableStyleId>
              </a:tblPr>
              <a:tblGrid>
                <a:gridCol w="814125">
                  <a:extLst>
                    <a:ext uri="{9D8B030D-6E8A-4147-A177-3AD203B41FA5}">
                      <a16:colId xmlns:a16="http://schemas.microsoft.com/office/drawing/2014/main" val="20000"/>
                    </a:ext>
                  </a:extLst>
                </a:gridCol>
                <a:gridCol w="1533875">
                  <a:extLst>
                    <a:ext uri="{9D8B030D-6E8A-4147-A177-3AD203B41FA5}">
                      <a16:colId xmlns:a16="http://schemas.microsoft.com/office/drawing/2014/main" val="20001"/>
                    </a:ext>
                  </a:extLst>
                </a:gridCol>
                <a:gridCol w="1439500">
                  <a:extLst>
                    <a:ext uri="{9D8B030D-6E8A-4147-A177-3AD203B41FA5}">
                      <a16:colId xmlns:a16="http://schemas.microsoft.com/office/drawing/2014/main" val="20002"/>
                    </a:ext>
                  </a:extLst>
                </a:gridCol>
                <a:gridCol w="2203475">
                  <a:extLst>
                    <a:ext uri="{9D8B030D-6E8A-4147-A177-3AD203B41FA5}">
                      <a16:colId xmlns:a16="http://schemas.microsoft.com/office/drawing/2014/main" val="20003"/>
                    </a:ext>
                  </a:extLst>
                </a:gridCol>
                <a:gridCol w="2326224">
                  <a:extLst>
                    <a:ext uri="{9D8B030D-6E8A-4147-A177-3AD203B41FA5}">
                      <a16:colId xmlns:a16="http://schemas.microsoft.com/office/drawing/2014/main" val="20004"/>
                    </a:ext>
                  </a:extLst>
                </a:gridCol>
              </a:tblGrid>
              <a:tr h="2368500">
                <a:tc>
                  <a:txBody>
                    <a:bodyPr/>
                    <a:lstStyle/>
                    <a:p>
                      <a:pPr marL="146050" marR="0" lvl="0" indent="0" algn="just" rtl="0">
                        <a:lnSpc>
                          <a:spcPct val="100000"/>
                        </a:lnSpc>
                        <a:spcBef>
                          <a:spcPts val="0"/>
                        </a:spcBef>
                        <a:spcAft>
                          <a:spcPts val="0"/>
                        </a:spcAft>
                        <a:buNone/>
                      </a:pPr>
                      <a:r>
                        <a:rPr lang="en-US" sz="1200">
                          <a:latin typeface="Times New Roman"/>
                          <a:ea typeface="Times New Roman"/>
                          <a:cs typeface="Times New Roman"/>
                          <a:sym typeface="Times New Roman"/>
                        </a:rPr>
                        <a:t>[2]</a:t>
                      </a:r>
                      <a:endParaRPr/>
                    </a:p>
                  </a:txBody>
                  <a:tcPr marL="0" marR="0" marT="520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00000"/>
                        </a:lnSpc>
                        <a:spcBef>
                          <a:spcPts val="0"/>
                        </a:spcBef>
                        <a:spcAft>
                          <a:spcPts val="0"/>
                        </a:spcAft>
                        <a:buNone/>
                      </a:pPr>
                      <a:r>
                        <a:rPr lang="en-US" sz="1200" dirty="0">
                          <a:latin typeface="Times New Roman"/>
                          <a:ea typeface="Times New Roman"/>
                          <a:cs typeface="Times New Roman"/>
                          <a:sym typeface="Times New Roman"/>
                        </a:rPr>
                        <a:t>Automatic Messaging  System by detecting  the road accident for  vehicle application</a:t>
                      </a:r>
                      <a:endParaRPr dirty="0"/>
                    </a:p>
                  </a:txBody>
                  <a:tcPr marL="0" marR="0" marT="520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548640" lvl="0" indent="0" algn="ctr" rtl="0">
                        <a:lnSpc>
                          <a:spcPct val="156666"/>
                        </a:lnSpc>
                        <a:spcBef>
                          <a:spcPts val="0"/>
                        </a:spcBef>
                        <a:spcAft>
                          <a:spcPts val="0"/>
                        </a:spcAft>
                        <a:buNone/>
                      </a:pPr>
                      <a:r>
                        <a:rPr lang="en-US" sz="1200" dirty="0" err="1">
                          <a:latin typeface="Times New Roman"/>
                          <a:ea typeface="Times New Roman"/>
                          <a:cs typeface="Times New Roman"/>
                          <a:sym typeface="Times New Roman"/>
                        </a:rPr>
                        <a:t>M.Karthik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L.Sreevidya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K.Vinodha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M.Thangara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G.Hemalath</a:t>
                      </a:r>
                      <a:r>
                        <a:rPr lang="en-US" sz="1200" dirty="0">
                          <a:latin typeface="Times New Roman"/>
                          <a:ea typeface="Times New Roman"/>
                          <a:cs typeface="Times New Roman"/>
                          <a:sym typeface="Times New Roman"/>
                        </a:rPr>
                        <a:t>,</a:t>
                      </a:r>
                      <a:endParaRPr dirty="0"/>
                    </a:p>
                    <a:p>
                      <a:pPr marL="95250" marR="0" lvl="0" indent="0" algn="ctr" rtl="0">
                        <a:lnSpc>
                          <a:spcPct val="100000"/>
                        </a:lnSpc>
                        <a:spcBef>
                          <a:spcPts val="280"/>
                        </a:spcBef>
                        <a:spcAft>
                          <a:spcPts val="0"/>
                        </a:spcAft>
                        <a:buNone/>
                      </a:pPr>
                      <a:r>
                        <a:rPr lang="en-US" sz="1200" dirty="0" err="1">
                          <a:latin typeface="Times New Roman"/>
                          <a:ea typeface="Times New Roman"/>
                          <a:cs typeface="Times New Roman"/>
                          <a:sym typeface="Times New Roman"/>
                        </a:rPr>
                        <a:t>T.Viswak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Sena</a:t>
                      </a:r>
                      <a:endParaRPr dirty="0"/>
                    </a:p>
                  </a:txBody>
                  <a:tcPr marL="0" marR="0" marT="13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0" lvl="0" indent="60960" algn="ctr" rtl="0">
                        <a:lnSpc>
                          <a:spcPct val="100000"/>
                        </a:lnSpc>
                        <a:spcBef>
                          <a:spcPts val="0"/>
                        </a:spcBef>
                        <a:spcAft>
                          <a:spcPts val="0"/>
                        </a:spcAft>
                        <a:buNone/>
                      </a:pPr>
                      <a:r>
                        <a:rPr lang="en-US" sz="1200">
                          <a:latin typeface="Times New Roman"/>
                          <a:ea typeface="Times New Roman"/>
                          <a:cs typeface="Times New Roman"/>
                          <a:sym typeface="Times New Roman"/>
                        </a:rPr>
                        <a:t>The accident alert and detection  project’s major goal is to try to  minimize the number of people  who die in accidents. Whenever accident is  identified by the system, a  medical team is sent to the  location to improve the chances  of survival.</a:t>
                      </a:r>
                      <a:endParaRPr sz="1200">
                        <a:latin typeface="Times New Roman"/>
                        <a:ea typeface="Times New Roman"/>
                        <a:cs typeface="Times New Roman"/>
                        <a:sym typeface="Times New Roman"/>
                      </a:endParaRPr>
                    </a:p>
                  </a:txBody>
                  <a:tcPr marL="0" marR="0" marT="520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80010" algn="ctr" rtl="0">
                        <a:lnSpc>
                          <a:spcPct val="115000"/>
                        </a:lnSpc>
                        <a:spcBef>
                          <a:spcPts val="0"/>
                        </a:spcBef>
                        <a:spcAft>
                          <a:spcPts val="0"/>
                        </a:spcAft>
                        <a:buNone/>
                      </a:pPr>
                      <a:r>
                        <a:rPr lang="en-US" sz="1200" dirty="0">
                          <a:solidFill>
                            <a:srgbClr val="212121"/>
                          </a:solidFill>
                          <a:latin typeface="Times New Roman"/>
                          <a:ea typeface="Times New Roman"/>
                          <a:cs typeface="Times New Roman"/>
                          <a:sym typeface="Times New Roman"/>
                        </a:rPr>
                        <a:t>The need to investigate  the real-world</a:t>
                      </a:r>
                      <a:r>
                        <a:rPr lang="en-US" sz="1200" dirty="0">
                          <a:solidFill>
                            <a:schemeClr val="dk1"/>
                          </a:solidFill>
                          <a:latin typeface="Times New Roman"/>
                          <a:ea typeface="Times New Roman"/>
                          <a:cs typeface="Times New Roman"/>
                          <a:sym typeface="Times New Roman"/>
                        </a:rPr>
                        <a:t> </a:t>
                      </a:r>
                      <a:r>
                        <a:rPr lang="en-US" sz="1200" dirty="0">
                          <a:solidFill>
                            <a:srgbClr val="212121"/>
                          </a:solidFill>
                          <a:latin typeface="Times New Roman"/>
                          <a:ea typeface="Times New Roman"/>
                          <a:cs typeface="Times New Roman"/>
                          <a:sym typeface="Times New Roman"/>
                        </a:rPr>
                        <a:t>effectiveness, response  times, and user  acceptance of the  described	vehicle  accident detection and  alert system. Addressing  potential privacy and  security concerns related  to continuous vehicle data  monitoring is also a  critical area for further  research.</a:t>
                      </a:r>
                      <a:endParaRPr sz="1200" dirty="0">
                        <a:latin typeface="Times New Roman"/>
                        <a:ea typeface="Times New Roman"/>
                        <a:cs typeface="Times New Roman"/>
                        <a:sym typeface="Times New Roman"/>
                      </a:endParaRPr>
                    </a:p>
                  </a:txBody>
                  <a:tcPr marL="0" marR="0" marT="609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33675">
                <a:tc>
                  <a:txBody>
                    <a:bodyPr/>
                    <a:lstStyle/>
                    <a:p>
                      <a:pPr marL="146050" marR="0" lvl="0" indent="0" algn="just" rtl="0">
                        <a:lnSpc>
                          <a:spcPct val="100000"/>
                        </a:lnSpc>
                        <a:spcBef>
                          <a:spcPts val="0"/>
                        </a:spcBef>
                        <a:spcAft>
                          <a:spcPts val="0"/>
                        </a:spcAft>
                        <a:buNone/>
                      </a:pPr>
                      <a:r>
                        <a:rPr lang="en-US" sz="1200" dirty="0">
                          <a:latin typeface="Times New Roman"/>
                          <a:ea typeface="Times New Roman"/>
                          <a:cs typeface="Times New Roman"/>
                          <a:sym typeface="Times New Roman"/>
                        </a:rPr>
                        <a:t>[3]</a:t>
                      </a:r>
                      <a:endParaRPr sz="1200" dirty="0">
                        <a:latin typeface="Times New Roman"/>
                        <a:ea typeface="Times New Roman"/>
                        <a:cs typeface="Times New Roman"/>
                        <a:sym typeface="Times New Roman"/>
                      </a:endParaRPr>
                    </a:p>
                  </a:txBody>
                  <a:tcPr marL="0" marR="0" marT="558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00000"/>
                        </a:lnSpc>
                        <a:spcBef>
                          <a:spcPts val="0"/>
                        </a:spcBef>
                        <a:spcAft>
                          <a:spcPts val="0"/>
                        </a:spcAft>
                        <a:buNone/>
                      </a:pPr>
                      <a:r>
                        <a:rPr lang="en-US" sz="1200">
                          <a:latin typeface="Times New Roman"/>
                          <a:ea typeface="Times New Roman"/>
                          <a:cs typeface="Times New Roman"/>
                          <a:sym typeface="Times New Roman"/>
                        </a:rPr>
                        <a:t>System For Accident  Detection	And  Prevention</a:t>
                      </a:r>
                      <a:endParaRPr sz="1200">
                        <a:latin typeface="Times New Roman"/>
                        <a:ea typeface="Times New Roman"/>
                        <a:cs typeface="Times New Roman"/>
                        <a:sym typeface="Times New Roman"/>
                      </a:endParaRPr>
                    </a:p>
                  </a:txBody>
                  <a:tcPr marL="0" marR="0" marT="558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455294" lvl="0" indent="0" algn="ctr" rtl="0">
                        <a:lnSpc>
                          <a:spcPct val="130200"/>
                        </a:lnSpc>
                        <a:spcBef>
                          <a:spcPts val="0"/>
                        </a:spcBef>
                        <a:spcAft>
                          <a:spcPts val="0"/>
                        </a:spcAft>
                        <a:buNone/>
                      </a:pPr>
                      <a:r>
                        <a:rPr lang="en-US" sz="1200" dirty="0">
                          <a:latin typeface="Times New Roman"/>
                          <a:ea typeface="Times New Roman"/>
                          <a:cs typeface="Times New Roman"/>
                          <a:sym typeface="Times New Roman"/>
                        </a:rPr>
                        <a:t>Mona </a:t>
                      </a:r>
                      <a:r>
                        <a:rPr lang="en-US" sz="1200" dirty="0" err="1">
                          <a:latin typeface="Times New Roman"/>
                          <a:ea typeface="Times New Roman"/>
                          <a:cs typeface="Times New Roman"/>
                          <a:sym typeface="Times New Roman"/>
                        </a:rPr>
                        <a:t>Chikte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Devika</a:t>
                      </a:r>
                      <a:r>
                        <a:rPr lang="en-US" sz="1200" dirty="0">
                          <a:latin typeface="Times New Roman"/>
                          <a:ea typeface="Times New Roman"/>
                          <a:cs typeface="Times New Roman"/>
                          <a:sym typeface="Times New Roman"/>
                        </a:rPr>
                        <a:t> Sarkar,</a:t>
                      </a:r>
                      <a:endParaRPr dirty="0"/>
                    </a:p>
                    <a:p>
                      <a:pPr marL="95250" marR="0" lvl="0" indent="0" algn="ctr" rtl="0">
                        <a:lnSpc>
                          <a:spcPct val="100000"/>
                        </a:lnSpc>
                        <a:spcBef>
                          <a:spcPts val="434"/>
                        </a:spcBef>
                        <a:spcAft>
                          <a:spcPts val="0"/>
                        </a:spcAft>
                        <a:buNone/>
                      </a:pPr>
                      <a:r>
                        <a:rPr lang="en-US" sz="1200" dirty="0">
                          <a:latin typeface="Times New Roman"/>
                          <a:ea typeface="Times New Roman"/>
                          <a:cs typeface="Times New Roman"/>
                          <a:sym typeface="Times New Roman"/>
                        </a:rPr>
                        <a:t>Ramesh Sarkar,</a:t>
                      </a:r>
                      <a:endParaRPr sz="1200" dirty="0">
                        <a:latin typeface="Times New Roman"/>
                        <a:ea typeface="Times New Roman"/>
                        <a:cs typeface="Times New Roman"/>
                        <a:sym typeface="Times New Roman"/>
                      </a:endParaRPr>
                    </a:p>
                    <a:p>
                      <a:pPr marL="95250" marR="573405" lvl="0" indent="0" algn="ctr" rtl="0">
                        <a:lnSpc>
                          <a:spcPct val="100000"/>
                        </a:lnSpc>
                        <a:spcBef>
                          <a:spcPts val="434"/>
                        </a:spcBef>
                        <a:spcAft>
                          <a:spcPts val="0"/>
                        </a:spcAft>
                        <a:buNone/>
                      </a:pPr>
                      <a:r>
                        <a:rPr lang="en-US" sz="1200" dirty="0" err="1">
                          <a:latin typeface="Times New Roman"/>
                          <a:ea typeface="Times New Roman"/>
                          <a:cs typeface="Times New Roman"/>
                          <a:sym typeface="Times New Roman"/>
                        </a:rPr>
                        <a:t>Prof.Abhijeet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Thakare</a:t>
                      </a:r>
                      <a:endParaRPr dirty="0"/>
                    </a:p>
                  </a:txBody>
                  <a:tcPr marL="0" marR="0" marT="6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0" lvl="0" indent="0" algn="ctr" rtl="0">
                        <a:lnSpc>
                          <a:spcPct val="100000"/>
                        </a:lnSpc>
                        <a:spcBef>
                          <a:spcPts val="0"/>
                        </a:spcBef>
                        <a:spcAft>
                          <a:spcPts val="0"/>
                        </a:spcAft>
                        <a:buNone/>
                      </a:pPr>
                      <a:r>
                        <a:rPr lang="en-US" sz="1200" dirty="0">
                          <a:latin typeface="Times New Roman"/>
                          <a:ea typeface="Times New Roman"/>
                          <a:cs typeface="Times New Roman"/>
                          <a:sym typeface="Times New Roman"/>
                        </a:rPr>
                        <a:t>It has been acknowledged that  managing the smartphone-based  auto accident detection system is  not simple. The researchers are  coming up against a lot of  barriers that keep them from  developing a detection system  that is 100 percent reliable. The  system's primary goal is to locate  the closest emergency locations  from the scene of the accident.  This was accomplished by  utilizing a function that both  Google Maps and the GPS  receiver offer. </a:t>
                      </a:r>
                      <a:endParaRPr sz="1200" dirty="0">
                        <a:latin typeface="Times New Roman"/>
                        <a:ea typeface="Times New Roman"/>
                        <a:cs typeface="Times New Roman"/>
                        <a:sym typeface="Times New Roman"/>
                      </a:endParaRPr>
                    </a:p>
                  </a:txBody>
                  <a:tcPr marL="0" marR="0" marT="558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15000"/>
                        </a:lnSpc>
                        <a:spcBef>
                          <a:spcPts val="0"/>
                        </a:spcBef>
                        <a:spcAft>
                          <a:spcPts val="0"/>
                        </a:spcAft>
                        <a:buNone/>
                      </a:pPr>
                      <a:r>
                        <a:rPr lang="en-US" sz="1200" dirty="0">
                          <a:solidFill>
                            <a:srgbClr val="212121"/>
                          </a:solidFill>
                          <a:latin typeface="Times New Roman"/>
                          <a:ea typeface="Times New Roman"/>
                          <a:cs typeface="Times New Roman"/>
                          <a:sym typeface="Times New Roman"/>
                        </a:rPr>
                        <a:t>The need to address the  challenges and limitations With smartphone-based auto accident detection  systems, particularly their  reliability and accuracy.  Further research could  focus on improving the  robustness of such  systems in various  real-world scenarios </a:t>
                      </a:r>
                      <a:r>
                        <a:rPr lang="en-US" sz="1200" dirty="0" smtClean="0">
                          <a:solidFill>
                            <a:srgbClr val="212121"/>
                          </a:solidFill>
                          <a:latin typeface="Times New Roman"/>
                          <a:ea typeface="Times New Roman"/>
                          <a:cs typeface="Times New Roman"/>
                          <a:sym typeface="Times New Roman"/>
                        </a:rPr>
                        <a:t>and</a:t>
                      </a:r>
                    </a:p>
                    <a:p>
                      <a:pPr marL="97790" marR="0" lvl="0" indent="0" algn="ctr" rtl="0">
                        <a:lnSpc>
                          <a:spcPct val="115000"/>
                        </a:lnSpc>
                        <a:spcBef>
                          <a:spcPts val="0"/>
                        </a:spcBef>
                        <a:spcAft>
                          <a:spcPts val="0"/>
                        </a:spcAft>
                        <a:buNone/>
                      </a:pPr>
                      <a:r>
                        <a:rPr lang="en-US" sz="1200" dirty="0" smtClean="0">
                          <a:solidFill>
                            <a:srgbClr val="212121"/>
                          </a:solidFill>
                          <a:latin typeface="Times New Roman"/>
                          <a:ea typeface="Times New Roman"/>
                          <a:cs typeface="Times New Roman"/>
                          <a:sym typeface="Times New Roman"/>
                        </a:rPr>
                        <a:t>Exploring</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potential  </a:t>
                      </a:r>
                      <a:r>
                        <a:rPr lang="en-US" sz="1200" dirty="0">
                          <a:solidFill>
                            <a:srgbClr val="212121"/>
                          </a:solidFill>
                          <a:latin typeface="Times New Roman"/>
                          <a:ea typeface="Times New Roman"/>
                          <a:cs typeface="Times New Roman"/>
                          <a:sym typeface="Times New Roman"/>
                        </a:rPr>
                        <a:t>enhancements to ensure  timely and accurate  accident detection and  notification</a:t>
                      </a:r>
                      <a:endParaRPr sz="1200" dirty="0">
                        <a:latin typeface="Times New Roman"/>
                        <a:ea typeface="Times New Roman"/>
                        <a:cs typeface="Times New Roman"/>
                        <a:sym typeface="Times New Roman"/>
                      </a:endParaRPr>
                    </a:p>
                  </a:txBody>
                  <a:tcPr marL="0" marR="0" marT="431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95" name="Google Shape;95;p6"/>
          <p:cNvPicPr preferRelativeResize="0"/>
          <p:nvPr/>
        </p:nvPicPr>
        <p:blipFill rotWithShape="1">
          <a:blip r:embed="rId3">
            <a:alphaModFix/>
          </a:blip>
          <a:srcRect/>
          <a:stretch/>
        </p:blipFill>
        <p:spPr>
          <a:xfrm>
            <a:off x="114300" y="6487963"/>
            <a:ext cx="561975" cy="3700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2977723" y="69180"/>
            <a:ext cx="3188553"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Literature Review</a:t>
            </a:r>
            <a:endParaRPr/>
          </a:p>
        </p:txBody>
      </p:sp>
      <p:graphicFrame>
        <p:nvGraphicFramePr>
          <p:cNvPr id="102" name="Google Shape;102;p7"/>
          <p:cNvGraphicFramePr/>
          <p:nvPr>
            <p:extLst>
              <p:ext uri="{D42A27DB-BD31-4B8C-83A1-F6EECF244321}">
                <p14:modId xmlns:p14="http://schemas.microsoft.com/office/powerpoint/2010/main" val="2910988013"/>
              </p:ext>
            </p:extLst>
          </p:nvPr>
        </p:nvGraphicFramePr>
        <p:xfrm>
          <a:off x="323999" y="832967"/>
          <a:ext cx="8422837" cy="5722747"/>
        </p:xfrm>
        <a:graphic>
          <a:graphicData uri="http://schemas.openxmlformats.org/drawingml/2006/table">
            <a:tbl>
              <a:tblPr firstRow="1" bandRow="1">
                <a:noFill/>
                <a:tableStyleId>{4907C3E4-C7AE-4436-A19F-380D90B7FE94}</a:tableStyleId>
              </a:tblPr>
              <a:tblGrid>
                <a:gridCol w="886624">
                  <a:extLst>
                    <a:ext uri="{9D8B030D-6E8A-4147-A177-3AD203B41FA5}">
                      <a16:colId xmlns:a16="http://schemas.microsoft.com/office/drawing/2014/main" val="20000"/>
                    </a:ext>
                  </a:extLst>
                </a:gridCol>
                <a:gridCol w="1670440">
                  <a:extLst>
                    <a:ext uri="{9D8B030D-6E8A-4147-A177-3AD203B41FA5}">
                      <a16:colId xmlns:a16="http://schemas.microsoft.com/office/drawing/2014/main" val="20001"/>
                    </a:ext>
                  </a:extLst>
                </a:gridCol>
                <a:gridCol w="1567633">
                  <a:extLst>
                    <a:ext uri="{9D8B030D-6E8A-4147-A177-3AD203B41FA5}">
                      <a16:colId xmlns:a16="http://schemas.microsoft.com/office/drawing/2014/main" val="20002"/>
                    </a:ext>
                  </a:extLst>
                </a:gridCol>
                <a:gridCol w="2399631">
                  <a:extLst>
                    <a:ext uri="{9D8B030D-6E8A-4147-A177-3AD203B41FA5}">
                      <a16:colId xmlns:a16="http://schemas.microsoft.com/office/drawing/2014/main" val="20003"/>
                    </a:ext>
                  </a:extLst>
                </a:gridCol>
                <a:gridCol w="1898509">
                  <a:extLst>
                    <a:ext uri="{9D8B030D-6E8A-4147-A177-3AD203B41FA5}">
                      <a16:colId xmlns:a16="http://schemas.microsoft.com/office/drawing/2014/main" val="20004"/>
                    </a:ext>
                  </a:extLst>
                </a:gridCol>
              </a:tblGrid>
              <a:tr h="3161825">
                <a:tc>
                  <a:txBody>
                    <a:bodyPr/>
                    <a:lstStyle/>
                    <a:p>
                      <a:pPr marL="146050" marR="0" lvl="0" indent="0" algn="just" rtl="0">
                        <a:lnSpc>
                          <a:spcPct val="100000"/>
                        </a:lnSpc>
                        <a:spcBef>
                          <a:spcPts val="0"/>
                        </a:spcBef>
                        <a:spcAft>
                          <a:spcPts val="0"/>
                        </a:spcAft>
                        <a:buNone/>
                      </a:pPr>
                      <a:r>
                        <a:rPr lang="en-US" sz="1200">
                          <a:latin typeface="Times New Roman"/>
                          <a:ea typeface="Times New Roman"/>
                          <a:cs typeface="Times New Roman"/>
                          <a:sym typeface="Times New Roman"/>
                        </a:rPr>
                        <a:t>[4]</a:t>
                      </a:r>
                      <a:endParaRPr/>
                    </a:p>
                  </a:txBody>
                  <a:tcPr marL="0" marR="0" marT="565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00000"/>
                        </a:lnSpc>
                        <a:spcBef>
                          <a:spcPts val="0"/>
                        </a:spcBef>
                        <a:spcAft>
                          <a:spcPts val="0"/>
                        </a:spcAft>
                        <a:buNone/>
                      </a:pPr>
                      <a:r>
                        <a:rPr lang="en-US" sz="1200" dirty="0" err="1">
                          <a:latin typeface="Times New Roman"/>
                          <a:ea typeface="Times New Roman"/>
                          <a:cs typeface="Times New Roman"/>
                          <a:sym typeface="Times New Roman"/>
                        </a:rPr>
                        <a:t>Iot</a:t>
                      </a:r>
                      <a:r>
                        <a:rPr lang="en-US" sz="1200" dirty="0">
                          <a:latin typeface="Times New Roman"/>
                          <a:ea typeface="Times New Roman"/>
                          <a:cs typeface="Times New Roman"/>
                          <a:sym typeface="Times New Roman"/>
                        </a:rPr>
                        <a:t>-Based Vehicular</a:t>
                      </a:r>
                      <a:endParaRPr sz="1200" dirty="0">
                        <a:latin typeface="Times New Roman"/>
                        <a:ea typeface="Times New Roman"/>
                        <a:cs typeface="Times New Roman"/>
                        <a:sym typeface="Times New Roman"/>
                      </a:endParaRPr>
                    </a:p>
                    <a:p>
                      <a:pPr marL="97790" marR="0" lvl="0" indent="0" algn="ctr" rtl="0">
                        <a:lnSpc>
                          <a:spcPct val="100000"/>
                        </a:lnSpc>
                        <a:spcBef>
                          <a:spcPts val="434"/>
                        </a:spcBef>
                        <a:spcAft>
                          <a:spcPts val="0"/>
                        </a:spcAft>
                        <a:buNone/>
                      </a:pPr>
                      <a:r>
                        <a:rPr lang="en-US" sz="1200" dirty="0">
                          <a:latin typeface="Times New Roman"/>
                          <a:ea typeface="Times New Roman"/>
                          <a:cs typeface="Times New Roman"/>
                          <a:sym typeface="Times New Roman"/>
                        </a:rPr>
                        <a:t>Accident	Detection  Systems</a:t>
                      </a:r>
                      <a:endParaRPr sz="1200" dirty="0">
                        <a:latin typeface="Times New Roman"/>
                        <a:ea typeface="Times New Roman"/>
                        <a:cs typeface="Times New Roman"/>
                        <a:sym typeface="Times New Roman"/>
                      </a:endParaRPr>
                    </a:p>
                  </a:txBody>
                  <a:tcPr marL="0" marR="0" marT="565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184150" lvl="0" indent="0" algn="ctr" rtl="0">
                        <a:lnSpc>
                          <a:spcPct val="100000"/>
                        </a:lnSpc>
                        <a:spcBef>
                          <a:spcPts val="0"/>
                        </a:spcBef>
                        <a:spcAft>
                          <a:spcPts val="0"/>
                        </a:spcAft>
                        <a:buNone/>
                      </a:pPr>
                      <a:r>
                        <a:rPr lang="en-US" sz="1200" dirty="0" err="1">
                          <a:latin typeface="Times New Roman"/>
                          <a:ea typeface="Times New Roman"/>
                          <a:cs typeface="Times New Roman"/>
                          <a:sym typeface="Times New Roman"/>
                        </a:rPr>
                        <a:t>Mahziar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Mohammadrezaei</a:t>
                      </a:r>
                      <a:r>
                        <a:rPr lang="en-US" sz="1200" dirty="0">
                          <a:latin typeface="Times New Roman"/>
                          <a:ea typeface="Times New Roman"/>
                          <a:cs typeface="Times New Roman"/>
                          <a:sym typeface="Times New Roman"/>
                        </a:rPr>
                        <a:t>,</a:t>
                      </a:r>
                      <a:endParaRPr dirty="0"/>
                    </a:p>
                    <a:p>
                      <a:pPr marL="95250" marR="635" lvl="0" indent="0" algn="ctr" rtl="0">
                        <a:lnSpc>
                          <a:spcPct val="100000"/>
                        </a:lnSpc>
                        <a:spcBef>
                          <a:spcPts val="0"/>
                        </a:spcBef>
                        <a:spcAft>
                          <a:spcPts val="0"/>
                        </a:spcAft>
                        <a:buNone/>
                      </a:pPr>
                      <a:r>
                        <a:rPr lang="en-US" sz="1200" dirty="0" err="1">
                          <a:latin typeface="Times New Roman"/>
                          <a:ea typeface="Times New Roman"/>
                          <a:cs typeface="Times New Roman"/>
                          <a:sym typeface="Times New Roman"/>
                        </a:rPr>
                        <a:t>Hamed</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Shahbazi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Fard,Reza</a:t>
                      </a:r>
                      <a:endParaRPr dirty="0"/>
                    </a:p>
                    <a:p>
                      <a:pPr marL="95250" marR="6985" lvl="0" indent="0" algn="ctr" rtl="0">
                        <a:lnSpc>
                          <a:spcPct val="100000"/>
                        </a:lnSpc>
                        <a:spcBef>
                          <a:spcPts val="0"/>
                        </a:spcBef>
                        <a:spcAft>
                          <a:spcPts val="0"/>
                        </a:spcAft>
                        <a:buNone/>
                      </a:pPr>
                      <a:r>
                        <a:rPr lang="en-US" sz="1200" dirty="0" err="1">
                          <a:latin typeface="Times New Roman"/>
                          <a:ea typeface="Times New Roman"/>
                          <a:cs typeface="Times New Roman"/>
                          <a:sym typeface="Times New Roman"/>
                        </a:rPr>
                        <a:t>Pourmohammadhos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ein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Niaky</a:t>
                      </a:r>
                      <a:r>
                        <a:rPr lang="en-US" sz="1200" dirty="0">
                          <a:latin typeface="Times New Roman"/>
                          <a:ea typeface="Times New Roman"/>
                          <a:cs typeface="Times New Roman"/>
                          <a:sym typeface="Times New Roman"/>
                        </a:rPr>
                        <a:t>,	Behnam  </a:t>
                      </a:r>
                      <a:r>
                        <a:rPr lang="en-US" sz="1200" dirty="0" err="1">
                          <a:latin typeface="Times New Roman"/>
                          <a:ea typeface="Times New Roman"/>
                          <a:cs typeface="Times New Roman"/>
                          <a:sym typeface="Times New Roman"/>
                        </a:rPr>
                        <a:t>Soltani</a:t>
                      </a:r>
                      <a:endParaRPr dirty="0"/>
                    </a:p>
                  </a:txBody>
                  <a:tcPr marL="0" marR="0" marT="565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0" lvl="0" indent="0" algn="ctr" rtl="0">
                        <a:lnSpc>
                          <a:spcPct val="100000"/>
                        </a:lnSpc>
                        <a:spcBef>
                          <a:spcPts val="0"/>
                        </a:spcBef>
                        <a:spcAft>
                          <a:spcPts val="0"/>
                        </a:spcAft>
                        <a:buNone/>
                      </a:pPr>
                      <a:r>
                        <a:rPr lang="en-US" sz="1200" dirty="0">
                          <a:latin typeface="Times New Roman"/>
                          <a:ea typeface="Times New Roman"/>
                          <a:cs typeface="Times New Roman"/>
                          <a:sym typeface="Times New Roman"/>
                        </a:rPr>
                        <a:t>In this paper, new methods for  car accident detection based on  </a:t>
                      </a:r>
                      <a:r>
                        <a:rPr lang="en-US" sz="1200" dirty="0" err="1">
                          <a:latin typeface="Times New Roman"/>
                          <a:ea typeface="Times New Roman"/>
                          <a:cs typeface="Times New Roman"/>
                          <a:sym typeface="Times New Roman"/>
                        </a:rPr>
                        <a:t>IoT</a:t>
                      </a:r>
                      <a:r>
                        <a:rPr lang="en-US" sz="1200" dirty="0">
                          <a:latin typeface="Times New Roman"/>
                          <a:ea typeface="Times New Roman"/>
                          <a:cs typeface="Times New Roman"/>
                          <a:sym typeface="Times New Roman"/>
                        </a:rPr>
                        <a:t> are analyzed and their  characteristics, advantages and  disadvantages are </a:t>
                      </a:r>
                      <a:r>
                        <a:rPr lang="en-US" sz="1200" dirty="0" err="1">
                          <a:latin typeface="Times New Roman"/>
                          <a:ea typeface="Times New Roman"/>
                          <a:cs typeface="Times New Roman"/>
                          <a:sym typeface="Times New Roman"/>
                        </a:rPr>
                        <a:t>compared.The</a:t>
                      </a:r>
                      <a:r>
                        <a:rPr lang="en-US" sz="1200" dirty="0">
                          <a:latin typeface="Times New Roman"/>
                          <a:ea typeface="Times New Roman"/>
                          <a:cs typeface="Times New Roman"/>
                          <a:sym typeface="Times New Roman"/>
                        </a:rPr>
                        <a:t>  hardware requirements of such  systems are the biggest obstacle  to their implementation and  widespread use because they  may not be economically viable.  To implement this system,  communication	channels  between private companies and  aid organizations must be very  powerful. If governments and  private companies work together  to implement this system, it can  save many lives.</a:t>
                      </a:r>
                      <a:endParaRPr dirty="0"/>
                    </a:p>
                  </a:txBody>
                  <a:tcPr marL="0" marR="0" marT="482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3175" lvl="0" indent="0" algn="ctr" rtl="0">
                        <a:lnSpc>
                          <a:spcPct val="115000"/>
                        </a:lnSpc>
                        <a:spcBef>
                          <a:spcPts val="0"/>
                        </a:spcBef>
                        <a:spcAft>
                          <a:spcPts val="0"/>
                        </a:spcAft>
                        <a:buNone/>
                      </a:pPr>
                      <a:r>
                        <a:rPr lang="en-US" sz="1200" dirty="0">
                          <a:solidFill>
                            <a:srgbClr val="212121"/>
                          </a:solidFill>
                          <a:latin typeface="Times New Roman"/>
                          <a:ea typeface="Times New Roman"/>
                          <a:cs typeface="Times New Roman"/>
                          <a:sym typeface="Times New Roman"/>
                        </a:rPr>
                        <a:t>The need for further  exploration into the  practical implementation  </a:t>
                      </a:r>
                      <a:r>
                        <a:rPr lang="en-US" sz="1200" dirty="0" smtClean="0">
                          <a:solidFill>
                            <a:srgbClr val="212121"/>
                          </a:solidFill>
                          <a:latin typeface="Times New Roman"/>
                          <a:ea typeface="Times New Roman"/>
                          <a:cs typeface="Times New Roman"/>
                          <a:sym typeface="Times New Roman"/>
                        </a:rPr>
                        <a:t>challenges</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and</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cost-effectiveness </a:t>
                      </a:r>
                      <a:r>
                        <a:rPr lang="en-US" sz="1200" dirty="0">
                          <a:solidFill>
                            <a:srgbClr val="212121"/>
                          </a:solidFill>
                          <a:latin typeface="Times New Roman"/>
                          <a:ea typeface="Times New Roman"/>
                          <a:cs typeface="Times New Roman"/>
                          <a:sym typeface="Times New Roman"/>
                        </a:rPr>
                        <a:t>of  IoT-based smart accident  </a:t>
                      </a:r>
                      <a:r>
                        <a:rPr lang="en-US" sz="1200" dirty="0" smtClean="0">
                          <a:solidFill>
                            <a:srgbClr val="212121"/>
                          </a:solidFill>
                          <a:latin typeface="Times New Roman"/>
                          <a:ea typeface="Times New Roman"/>
                          <a:cs typeface="Times New Roman"/>
                          <a:sym typeface="Times New Roman"/>
                        </a:rPr>
                        <a:t>detection</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systems</a:t>
                      </a:r>
                      <a:r>
                        <a:rPr lang="en-US" sz="1200" dirty="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Investigating</a:t>
                      </a:r>
                      <a:r>
                        <a:rPr lang="en-US" sz="1200" baseline="0" dirty="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the  </a:t>
                      </a:r>
                      <a:r>
                        <a:rPr lang="en-US" sz="1200" dirty="0">
                          <a:solidFill>
                            <a:srgbClr val="212121"/>
                          </a:solidFill>
                          <a:latin typeface="Times New Roman"/>
                          <a:ea typeface="Times New Roman"/>
                          <a:cs typeface="Times New Roman"/>
                          <a:sym typeface="Times New Roman"/>
                        </a:rPr>
                        <a:t>economic	</a:t>
                      </a:r>
                      <a:r>
                        <a:rPr lang="en-US" sz="1200" dirty="0" smtClean="0">
                          <a:solidFill>
                            <a:srgbClr val="212121"/>
                          </a:solidFill>
                          <a:latin typeface="Times New Roman"/>
                          <a:ea typeface="Times New Roman"/>
                          <a:cs typeface="Times New Roman"/>
                          <a:sym typeface="Times New Roman"/>
                        </a:rPr>
                        <a:t>viability,</a:t>
                      </a:r>
                      <a:r>
                        <a:rPr lang="en-US" sz="1200" baseline="0" dirty="0">
                          <a:solidFill>
                            <a:schemeClr val="dk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scalability</a:t>
                      </a:r>
                      <a:r>
                        <a:rPr lang="en-US" sz="1200" dirty="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and  </a:t>
                      </a:r>
                      <a:r>
                        <a:rPr lang="en-US" sz="1200" dirty="0">
                          <a:solidFill>
                            <a:srgbClr val="212121"/>
                          </a:solidFill>
                          <a:latin typeface="Times New Roman"/>
                          <a:ea typeface="Times New Roman"/>
                          <a:cs typeface="Times New Roman"/>
                          <a:sym typeface="Times New Roman"/>
                        </a:rPr>
                        <a:t>collaborative	efforts  required for widespread  adoption and efficient  communication between  relevant authorities could  be valuable areas for  research.</a:t>
                      </a:r>
                      <a:endParaRPr sz="1200" dirty="0">
                        <a:latin typeface="Times New Roman"/>
                        <a:ea typeface="Times New Roman"/>
                        <a:cs typeface="Times New Roman"/>
                        <a:sym typeface="Times New Roman"/>
                      </a:endParaRPr>
                    </a:p>
                  </a:txBody>
                  <a:tcPr marL="0" marR="0" marT="6540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607200">
                <a:tc>
                  <a:txBody>
                    <a:bodyPr/>
                    <a:lstStyle/>
                    <a:p>
                      <a:pPr marL="146050" marR="0" lvl="0" indent="0" algn="just" rtl="0">
                        <a:lnSpc>
                          <a:spcPct val="100000"/>
                        </a:lnSpc>
                        <a:spcBef>
                          <a:spcPts val="0"/>
                        </a:spcBef>
                        <a:spcAft>
                          <a:spcPts val="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00000"/>
                        </a:lnSpc>
                        <a:spcBef>
                          <a:spcPts val="0"/>
                        </a:spcBef>
                        <a:spcAft>
                          <a:spcPts val="0"/>
                        </a:spcAft>
                        <a:buNone/>
                      </a:pPr>
                      <a:r>
                        <a:rPr lang="en-US" sz="1200">
                          <a:latin typeface="Times New Roman"/>
                          <a:ea typeface="Times New Roman"/>
                          <a:cs typeface="Times New Roman"/>
                          <a:sym typeface="Times New Roman"/>
                        </a:rPr>
                        <a:t>IoT Based Automatic  Vehicle	Accident  Detection And Rescue  System</a:t>
                      </a:r>
                      <a:endParaRPr sz="1200">
                        <a:latin typeface="Times New Roman"/>
                        <a:ea typeface="Times New Roman"/>
                        <a:cs typeface="Times New Roman"/>
                        <a:sym typeface="Times New Roman"/>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0" lvl="0" indent="0" algn="ctr" rtl="0">
                        <a:lnSpc>
                          <a:spcPct val="100000"/>
                        </a:lnSpc>
                        <a:spcBef>
                          <a:spcPts val="0"/>
                        </a:spcBef>
                        <a:spcAft>
                          <a:spcPts val="0"/>
                        </a:spcAft>
                        <a:buNone/>
                      </a:pPr>
                      <a:r>
                        <a:rPr lang="en-US" sz="1200">
                          <a:latin typeface="Times New Roman"/>
                          <a:ea typeface="Times New Roman"/>
                          <a:cs typeface="Times New Roman"/>
                          <a:sym typeface="Times New Roman"/>
                        </a:rPr>
                        <a:t>R Amudha,</a:t>
                      </a:r>
                      <a:endParaRPr sz="1200">
                        <a:latin typeface="Times New Roman"/>
                        <a:ea typeface="Times New Roman"/>
                        <a:cs typeface="Times New Roman"/>
                        <a:sym typeface="Times New Roman"/>
                      </a:endParaRPr>
                    </a:p>
                    <a:p>
                      <a:pPr marL="95250" marR="158750" lvl="0" indent="0" algn="ctr" rtl="0">
                        <a:lnSpc>
                          <a:spcPct val="130200"/>
                        </a:lnSpc>
                        <a:spcBef>
                          <a:spcPts val="0"/>
                        </a:spcBef>
                        <a:spcAft>
                          <a:spcPts val="0"/>
                        </a:spcAft>
                        <a:buNone/>
                      </a:pPr>
                      <a:r>
                        <a:rPr lang="en-US" sz="1200">
                          <a:latin typeface="Times New Roman"/>
                          <a:ea typeface="Times New Roman"/>
                          <a:cs typeface="Times New Roman"/>
                          <a:sym typeface="Times New Roman"/>
                        </a:rPr>
                        <a:t>Arnave B Pradeep,  Shibil Roshan M P,  Vijeesh A</a:t>
                      </a:r>
                      <a:endParaRPr sz="1200">
                        <a:latin typeface="Times New Roman"/>
                        <a:ea typeface="Times New Roman"/>
                        <a:cs typeface="Times New Roman"/>
                        <a:sym typeface="Times New Roman"/>
                      </a:endParaRPr>
                    </a:p>
                  </a:txBody>
                  <a:tcPr marL="0" marR="0" marT="603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0" lvl="0" indent="0" algn="ctr" rtl="0">
                        <a:lnSpc>
                          <a:spcPct val="100000"/>
                        </a:lnSpc>
                        <a:spcBef>
                          <a:spcPts val="0"/>
                        </a:spcBef>
                        <a:spcAft>
                          <a:spcPts val="0"/>
                        </a:spcAft>
                        <a:buSzPts val="1200"/>
                        <a:buFont typeface="Times New Roman"/>
                        <a:buNone/>
                      </a:pPr>
                      <a:r>
                        <a:rPr lang="en-US" sz="1200" dirty="0">
                          <a:latin typeface="Times New Roman"/>
                          <a:ea typeface="Times New Roman"/>
                          <a:cs typeface="Times New Roman"/>
                          <a:sym typeface="Times New Roman"/>
                        </a:rPr>
                        <a:t>The system provides the design  which has the advantages of low  cost, portability and small size. It  consists of vibration sensor, GPS  and IOT interfacing which  reduces the accident .It also  overcomes a lot of problems of  automated system for accident location detection.</a:t>
                      </a:r>
                      <a:endParaRPr dirty="0"/>
                    </a:p>
                    <a:p>
                      <a:pPr marL="88900" marR="0" lvl="0" indent="0" algn="ctr" rtl="0">
                        <a:lnSpc>
                          <a:spcPct val="100000"/>
                        </a:lnSpc>
                        <a:spcBef>
                          <a:spcPts val="380"/>
                        </a:spcBef>
                        <a:spcAft>
                          <a:spcPts val="0"/>
                        </a:spcAft>
                        <a:buNone/>
                      </a:pPr>
                      <a:endParaRPr sz="1200" dirty="0">
                        <a:latin typeface="Times New Roman"/>
                        <a:ea typeface="Times New Roman"/>
                        <a:cs typeface="Times New Roman"/>
                        <a:sym typeface="Times New Roman"/>
                      </a:endParaRPr>
                    </a:p>
                  </a:txBody>
                  <a:tcPr marL="0" marR="0" marT="482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3175" lvl="0" indent="0" algn="ctr" rtl="0">
                        <a:lnSpc>
                          <a:spcPct val="115000"/>
                        </a:lnSpc>
                        <a:spcBef>
                          <a:spcPts val="0"/>
                        </a:spcBef>
                        <a:spcAft>
                          <a:spcPts val="0"/>
                        </a:spcAft>
                        <a:buNone/>
                      </a:pPr>
                      <a:r>
                        <a:rPr lang="en-US" sz="1200" dirty="0">
                          <a:solidFill>
                            <a:srgbClr val="212121"/>
                          </a:solidFill>
                          <a:latin typeface="Times New Roman"/>
                          <a:ea typeface="Times New Roman"/>
                          <a:cs typeface="Times New Roman"/>
                          <a:sym typeface="Times New Roman"/>
                        </a:rPr>
                        <a:t>Exploring Real-world  Implementation</a:t>
                      </a:r>
                      <a:endParaRPr sz="1200" dirty="0">
                        <a:latin typeface="Times New Roman"/>
                        <a:ea typeface="Times New Roman"/>
                        <a:cs typeface="Times New Roman"/>
                        <a:sym typeface="Times New Roman"/>
                      </a:endParaRPr>
                    </a:p>
                    <a:p>
                      <a:pPr marL="97790" marR="3175" lvl="0" indent="0" algn="ctr" rtl="0">
                        <a:lnSpc>
                          <a:spcPct val="115000"/>
                        </a:lnSpc>
                        <a:spcBef>
                          <a:spcPts val="0"/>
                        </a:spcBef>
                        <a:spcAft>
                          <a:spcPts val="0"/>
                        </a:spcAft>
                        <a:buNone/>
                      </a:pPr>
                      <a:r>
                        <a:rPr lang="en-US" sz="1200" dirty="0">
                          <a:solidFill>
                            <a:srgbClr val="212121"/>
                          </a:solidFill>
                          <a:latin typeface="Times New Roman"/>
                          <a:ea typeface="Times New Roman"/>
                          <a:cs typeface="Times New Roman"/>
                          <a:sym typeface="Times New Roman"/>
                        </a:rPr>
                        <a:t>Challenges and User  Acceptance: While the  system's concept is  promising, there's a need  for research that  investigates the practical challenges and user  acceptance of such  systems in real-world  scenarios.	</a:t>
                      </a:r>
                      <a:endParaRPr sz="1200" dirty="0">
                        <a:latin typeface="Times New Roman"/>
                        <a:ea typeface="Times New Roman"/>
                        <a:cs typeface="Times New Roman"/>
                        <a:sym typeface="Times New Roman"/>
                      </a:endParaRPr>
                    </a:p>
                  </a:txBody>
                  <a:tcPr marL="0" marR="0" marT="692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03" name="Google Shape;103;p7"/>
          <p:cNvPicPr preferRelativeResize="0"/>
          <p:nvPr/>
        </p:nvPicPr>
        <p:blipFill rotWithShape="1">
          <a:blip r:embed="rId3">
            <a:alphaModFix/>
          </a:blip>
          <a:srcRect/>
          <a:stretch/>
        </p:blipFill>
        <p:spPr>
          <a:xfrm>
            <a:off x="114300" y="6487963"/>
            <a:ext cx="561975" cy="3700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2977723" y="69180"/>
            <a:ext cx="3188553"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Literature Review</a:t>
            </a:r>
            <a:endParaRPr/>
          </a:p>
        </p:txBody>
      </p:sp>
      <p:graphicFrame>
        <p:nvGraphicFramePr>
          <p:cNvPr id="109" name="Google Shape;109;p8"/>
          <p:cNvGraphicFramePr/>
          <p:nvPr>
            <p:extLst>
              <p:ext uri="{D42A27DB-BD31-4B8C-83A1-F6EECF244321}">
                <p14:modId xmlns:p14="http://schemas.microsoft.com/office/powerpoint/2010/main" val="510908936"/>
              </p:ext>
            </p:extLst>
          </p:nvPr>
        </p:nvGraphicFramePr>
        <p:xfrm>
          <a:off x="409574" y="1066800"/>
          <a:ext cx="8324850" cy="4926335"/>
        </p:xfrm>
        <a:graphic>
          <a:graphicData uri="http://schemas.openxmlformats.org/drawingml/2006/table">
            <a:tbl>
              <a:tblPr firstRow="1" bandRow="1">
                <a:noFill/>
                <a:tableStyleId>{4907C3E4-C7AE-4436-A19F-380D90B7FE94}</a:tableStyleId>
              </a:tblPr>
              <a:tblGrid>
                <a:gridCol w="8763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gridCol w="2371725">
                  <a:extLst>
                    <a:ext uri="{9D8B030D-6E8A-4147-A177-3AD203B41FA5}">
                      <a16:colId xmlns:a16="http://schemas.microsoft.com/office/drawing/2014/main" val="20003"/>
                    </a:ext>
                  </a:extLst>
                </a:gridCol>
                <a:gridCol w="1876425">
                  <a:extLst>
                    <a:ext uri="{9D8B030D-6E8A-4147-A177-3AD203B41FA5}">
                      <a16:colId xmlns:a16="http://schemas.microsoft.com/office/drawing/2014/main" val="20004"/>
                    </a:ext>
                  </a:extLst>
                </a:gridCol>
              </a:tblGrid>
              <a:tr h="2743200">
                <a:tc>
                  <a:txBody>
                    <a:bodyPr/>
                    <a:lstStyle/>
                    <a:p>
                      <a:pPr marL="146050" marR="0" lvl="0" indent="0" algn="l" rtl="0">
                        <a:lnSpc>
                          <a:spcPct val="100000"/>
                        </a:lnSpc>
                        <a:spcBef>
                          <a:spcPts val="0"/>
                        </a:spcBef>
                        <a:spcAft>
                          <a:spcPts val="0"/>
                        </a:spcAft>
                        <a:buNone/>
                      </a:pPr>
                      <a:r>
                        <a:rPr lang="en-US"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L="0" marR="0" marT="590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0" algn="ctr" rtl="0">
                        <a:lnSpc>
                          <a:spcPct val="117499"/>
                        </a:lnSpc>
                        <a:spcBef>
                          <a:spcPts val="0"/>
                        </a:spcBef>
                        <a:spcAft>
                          <a:spcPts val="0"/>
                        </a:spcAft>
                        <a:buNone/>
                      </a:pPr>
                      <a:r>
                        <a:rPr lang="en-US" sz="1200" dirty="0">
                          <a:latin typeface="Times New Roman"/>
                          <a:ea typeface="Times New Roman"/>
                          <a:cs typeface="Times New Roman"/>
                          <a:sym typeface="Times New Roman"/>
                        </a:rPr>
                        <a:t>Automatic        Vehicle</a:t>
                      </a:r>
                      <a:endParaRPr sz="1200" dirty="0">
                        <a:latin typeface="Times New Roman"/>
                        <a:ea typeface="Times New Roman"/>
                        <a:cs typeface="Times New Roman"/>
                        <a:sym typeface="Times New Roman"/>
                      </a:endParaRPr>
                    </a:p>
                    <a:p>
                      <a:pPr marL="97790" marR="0" lvl="0" indent="0" algn="ctr" rtl="0">
                        <a:lnSpc>
                          <a:spcPct val="115000"/>
                        </a:lnSpc>
                        <a:spcBef>
                          <a:spcPts val="0"/>
                        </a:spcBef>
                        <a:spcAft>
                          <a:spcPts val="0"/>
                        </a:spcAft>
                        <a:buNone/>
                      </a:pPr>
                      <a:r>
                        <a:rPr lang="en-US" sz="1200" dirty="0">
                          <a:latin typeface="Times New Roman"/>
                          <a:ea typeface="Times New Roman"/>
                          <a:cs typeface="Times New Roman"/>
                          <a:sym typeface="Times New Roman"/>
                        </a:rPr>
                        <a:t>Accident       Detection</a:t>
                      </a:r>
                      <a:endParaRPr sz="1200" dirty="0">
                        <a:latin typeface="Times New Roman"/>
                        <a:ea typeface="Times New Roman"/>
                        <a:cs typeface="Times New Roman"/>
                        <a:sym typeface="Times New Roman"/>
                      </a:endParaRPr>
                    </a:p>
                    <a:p>
                      <a:pPr marL="97790" marR="0" lvl="0" indent="0" algn="ctr" rtl="0">
                        <a:lnSpc>
                          <a:spcPct val="115000"/>
                        </a:lnSpc>
                        <a:spcBef>
                          <a:spcPts val="70"/>
                        </a:spcBef>
                        <a:spcAft>
                          <a:spcPts val="0"/>
                        </a:spcAft>
                        <a:buNone/>
                      </a:pPr>
                      <a:r>
                        <a:rPr lang="en-US" sz="1200" dirty="0">
                          <a:latin typeface="Times New Roman"/>
                          <a:ea typeface="Times New Roman"/>
                          <a:cs typeface="Times New Roman"/>
                          <a:sym typeface="Times New Roman"/>
                        </a:rPr>
                        <a:t>And	Messaging  System Using GPS  and GSM Modems</a:t>
                      </a:r>
                      <a:endParaRPr sz="1200" dirty="0">
                        <a:latin typeface="Times New Roman"/>
                        <a:ea typeface="Times New Roman"/>
                        <a:cs typeface="Times New Roman"/>
                        <a:sym typeface="Times New Roman"/>
                      </a:endParaRPr>
                    </a:p>
                  </a:txBody>
                  <a:tcPr marL="0" marR="0" marT="552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5250" marR="0" lvl="0" indent="0" algn="ctr" rtl="0">
                        <a:lnSpc>
                          <a:spcPct val="100000"/>
                        </a:lnSpc>
                        <a:spcBef>
                          <a:spcPts val="0"/>
                        </a:spcBef>
                        <a:spcAft>
                          <a:spcPts val="0"/>
                        </a:spcAft>
                        <a:buNone/>
                      </a:pPr>
                      <a:r>
                        <a:rPr lang="en-US" sz="1200" dirty="0" smtClean="0">
                          <a:latin typeface="Times New Roman"/>
                          <a:ea typeface="Times New Roman"/>
                          <a:cs typeface="Times New Roman"/>
                          <a:sym typeface="Times New Roman"/>
                        </a:rPr>
                        <a:t>Sri</a:t>
                      </a:r>
                      <a:r>
                        <a:rPr lang="en-US" sz="1200" baseline="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Krishna</a:t>
                      </a:r>
                      <a:endParaRPr dirty="0"/>
                    </a:p>
                    <a:p>
                      <a:pPr marL="95250" marR="0" lvl="0" indent="0" algn="ctr" rtl="0">
                        <a:lnSpc>
                          <a:spcPct val="100000"/>
                        </a:lnSpc>
                        <a:spcBef>
                          <a:spcPts val="0"/>
                        </a:spcBef>
                        <a:spcAft>
                          <a:spcPts val="0"/>
                        </a:spcAft>
                        <a:buNone/>
                      </a:pPr>
                      <a:r>
                        <a:rPr lang="en-US" sz="1200" dirty="0">
                          <a:latin typeface="Times New Roman"/>
                          <a:ea typeface="Times New Roman"/>
                          <a:cs typeface="Times New Roman"/>
                          <a:sym typeface="Times New Roman"/>
                        </a:rPr>
                        <a:t>Chaitanya </a:t>
                      </a:r>
                      <a:r>
                        <a:rPr lang="en-US" sz="1200" dirty="0" smtClean="0">
                          <a:latin typeface="Times New Roman"/>
                          <a:ea typeface="Times New Roman"/>
                          <a:cs typeface="Times New Roman"/>
                          <a:sym typeface="Times New Roman"/>
                        </a:rPr>
                        <a:t>Varma,</a:t>
                      </a:r>
                      <a:r>
                        <a:rPr lang="en-US" sz="1200" baseline="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Poornesh</a:t>
                      </a:r>
                      <a:r>
                        <a:rPr lang="en-US" sz="1200" dirty="0" smtClean="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95250" marR="542925" lvl="0" indent="0" algn="ctr" rtl="0">
                        <a:lnSpc>
                          <a:spcPct val="130200"/>
                        </a:lnSpc>
                        <a:spcBef>
                          <a:spcPts val="0"/>
                        </a:spcBef>
                        <a:spcAft>
                          <a:spcPts val="0"/>
                        </a:spcAft>
                        <a:buNone/>
                      </a:pPr>
                      <a:r>
                        <a:rPr lang="en-US" sz="1200" dirty="0" err="1">
                          <a:latin typeface="Times New Roman"/>
                          <a:ea typeface="Times New Roman"/>
                          <a:cs typeface="Times New Roman"/>
                          <a:sym typeface="Times New Roman"/>
                        </a:rPr>
                        <a:t>Tarun</a:t>
                      </a:r>
                      <a:r>
                        <a:rPr lang="en-US" sz="1200" dirty="0">
                          <a:latin typeface="Times New Roman"/>
                          <a:ea typeface="Times New Roman"/>
                          <a:cs typeface="Times New Roman"/>
                          <a:sym typeface="Times New Roman"/>
                        </a:rPr>
                        <a:t> Varma,  </a:t>
                      </a:r>
                      <a:r>
                        <a:rPr lang="en-US" sz="1200" dirty="0" err="1">
                          <a:latin typeface="Times New Roman"/>
                          <a:ea typeface="Times New Roman"/>
                          <a:cs typeface="Times New Roman"/>
                          <a:sym typeface="Times New Roman"/>
                        </a:rPr>
                        <a:t>Harsha</a:t>
                      </a:r>
                      <a:endParaRPr dirty="0"/>
                    </a:p>
                  </a:txBody>
                  <a:tcPr marL="0" marR="0" marT="590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88900" marR="0" lvl="0" indent="0" algn="ctr" rtl="0">
                        <a:lnSpc>
                          <a:spcPct val="115000"/>
                        </a:lnSpc>
                        <a:spcBef>
                          <a:spcPts val="0"/>
                        </a:spcBef>
                        <a:spcAft>
                          <a:spcPts val="0"/>
                        </a:spcAft>
                        <a:buNone/>
                      </a:pPr>
                      <a:r>
                        <a:rPr lang="en-US" sz="1200" dirty="0">
                          <a:latin typeface="Times New Roman"/>
                          <a:ea typeface="Times New Roman"/>
                          <a:cs typeface="Times New Roman"/>
                          <a:sym typeface="Times New Roman"/>
                        </a:rPr>
                        <a:t>A working model of </a:t>
                      </a:r>
                      <a:r>
                        <a:rPr lang="en-US" sz="1200" b="1" dirty="0">
                          <a:latin typeface="Times New Roman"/>
                          <a:ea typeface="Times New Roman"/>
                          <a:cs typeface="Times New Roman"/>
                          <a:sym typeface="Times New Roman"/>
                        </a:rPr>
                        <a:t>Automatic  vehicle accident detection and  messaging </a:t>
                      </a:r>
                      <a:r>
                        <a:rPr lang="en-US" sz="1200" dirty="0">
                          <a:latin typeface="Times New Roman"/>
                          <a:ea typeface="Times New Roman"/>
                          <a:cs typeface="Times New Roman"/>
                          <a:sym typeface="Times New Roman"/>
                        </a:rPr>
                        <a:t>system using a GPS  and GSM modems has been  implemented successfully.</a:t>
                      </a:r>
                      <a:endParaRPr sz="1200" dirty="0">
                        <a:latin typeface="Times New Roman"/>
                        <a:ea typeface="Times New Roman"/>
                        <a:cs typeface="Times New Roman"/>
                        <a:sym typeface="Times New Roman"/>
                      </a:endParaRPr>
                    </a:p>
                    <a:p>
                      <a:pPr marL="88900" marR="0" lvl="0" indent="0" algn="ctr" rtl="0">
                        <a:lnSpc>
                          <a:spcPct val="115000"/>
                        </a:lnSpc>
                        <a:spcBef>
                          <a:spcPts val="265"/>
                        </a:spcBef>
                        <a:spcAft>
                          <a:spcPts val="0"/>
                        </a:spcAft>
                        <a:buNone/>
                      </a:pPr>
                      <a:r>
                        <a:rPr lang="en-US" sz="1200" dirty="0">
                          <a:latin typeface="Times New Roman"/>
                          <a:ea typeface="Times New Roman"/>
                          <a:cs typeface="Times New Roman"/>
                          <a:sym typeface="Times New Roman"/>
                        </a:rPr>
                        <a:t>The biggest advantage of our  research is, whenever the sensor  is activated we will be  immediately getting the  acknowledgement from GSM  modem to our mobile numbers  which are stored in EEPROM,  without any delay. This system  locates the accident spot  accurately, realizing the automation of accident detection  and messaging system.  Consequently, it will save the  precious time required to save  the accident </a:t>
                      </a:r>
                      <a:r>
                        <a:rPr lang="en-US" sz="1200" dirty="0" err="1">
                          <a:latin typeface="Times New Roman"/>
                          <a:ea typeface="Times New Roman"/>
                          <a:cs typeface="Times New Roman"/>
                          <a:sym typeface="Times New Roman"/>
                        </a:rPr>
                        <a:t>vic</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tims</a:t>
                      </a:r>
                      <a:r>
                        <a:rPr lang="en-US" sz="1200" dirty="0">
                          <a:latin typeface="Times New Roman"/>
                          <a:ea typeface="Times New Roman"/>
                          <a:cs typeface="Times New Roman"/>
                          <a:sym typeface="Times New Roman"/>
                        </a:rPr>
                        <a:t>. Further  this system can be implemented  using the </a:t>
                      </a:r>
                      <a:r>
                        <a:rPr lang="en-US" sz="1200" dirty="0" err="1">
                          <a:latin typeface="Times New Roman"/>
                          <a:ea typeface="Times New Roman"/>
                          <a:cs typeface="Times New Roman"/>
                          <a:sym typeface="Times New Roman"/>
                        </a:rPr>
                        <a:t>vibra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tion</a:t>
                      </a:r>
                      <a:r>
                        <a:rPr lang="en-US" sz="1200" dirty="0">
                          <a:latin typeface="Times New Roman"/>
                          <a:ea typeface="Times New Roman"/>
                          <a:cs typeface="Times New Roman"/>
                          <a:sym typeface="Times New Roman"/>
                        </a:rPr>
                        <a:t> sensors as  well as the sound sensors, in  order to make it more accurate  and efficient to </a:t>
                      </a:r>
                      <a:r>
                        <a:rPr lang="en-US" sz="1200" dirty="0" smtClean="0">
                          <a:latin typeface="Times New Roman"/>
                          <a:ea typeface="Times New Roman"/>
                          <a:cs typeface="Times New Roman"/>
                          <a:sym typeface="Times New Roman"/>
                        </a:rPr>
                        <a:t>detect</a:t>
                      </a:r>
                      <a:r>
                        <a:rPr lang="en-US" sz="1200" baseline="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an  </a:t>
                      </a:r>
                      <a:r>
                        <a:rPr lang="en-US" sz="1200" dirty="0">
                          <a:latin typeface="Times New Roman"/>
                          <a:ea typeface="Times New Roman"/>
                          <a:cs typeface="Times New Roman"/>
                          <a:sym typeface="Times New Roman"/>
                        </a:rPr>
                        <a:t>accident</a:t>
                      </a:r>
                      <a:endParaRPr sz="1200" dirty="0">
                        <a:latin typeface="Times New Roman"/>
                        <a:ea typeface="Times New Roman"/>
                        <a:cs typeface="Times New Roman"/>
                        <a:sym typeface="Times New Roman"/>
                      </a:endParaRPr>
                    </a:p>
                  </a:txBody>
                  <a:tcPr marL="0" marR="0" marT="679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97790" marR="0" lvl="0" indent="232409" algn="ctr" rtl="0">
                        <a:lnSpc>
                          <a:spcPct val="115000"/>
                        </a:lnSpc>
                        <a:spcBef>
                          <a:spcPts val="0"/>
                        </a:spcBef>
                        <a:spcAft>
                          <a:spcPts val="0"/>
                        </a:spcAft>
                        <a:buClr>
                          <a:srgbClr val="212121"/>
                        </a:buClr>
                        <a:buSzPts val="1200"/>
                        <a:buFont typeface="Times New Roman"/>
                        <a:buNone/>
                      </a:pPr>
                      <a:r>
                        <a:rPr lang="en-US" sz="1200" dirty="0">
                          <a:solidFill>
                            <a:srgbClr val="212121"/>
                          </a:solidFill>
                          <a:latin typeface="Times New Roman"/>
                          <a:ea typeface="Times New Roman"/>
                          <a:cs typeface="Times New Roman"/>
                          <a:sym typeface="Times New Roman"/>
                        </a:rPr>
                        <a:t>The need for a  comprehensive </a:t>
                      </a:r>
                      <a:r>
                        <a:rPr lang="en-US" sz="1200" dirty="0" smtClean="0">
                          <a:solidFill>
                            <a:srgbClr val="212121"/>
                          </a:solidFill>
                          <a:latin typeface="Times New Roman"/>
                          <a:ea typeface="Times New Roman"/>
                          <a:cs typeface="Times New Roman"/>
                          <a:sym typeface="Times New Roman"/>
                        </a:rPr>
                        <a:t>evaluation</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of </a:t>
                      </a:r>
                      <a:r>
                        <a:rPr lang="en-US" sz="1200" dirty="0">
                          <a:solidFill>
                            <a:srgbClr val="212121"/>
                          </a:solidFill>
                          <a:latin typeface="Times New Roman"/>
                          <a:ea typeface="Times New Roman"/>
                          <a:cs typeface="Times New Roman"/>
                          <a:sym typeface="Times New Roman"/>
                        </a:rPr>
                        <a:t>the real-world  </a:t>
                      </a:r>
                      <a:r>
                        <a:rPr lang="en-US" sz="1200" dirty="0" smtClean="0">
                          <a:solidFill>
                            <a:srgbClr val="212121"/>
                          </a:solidFill>
                          <a:latin typeface="Times New Roman"/>
                          <a:ea typeface="Times New Roman"/>
                          <a:cs typeface="Times New Roman"/>
                          <a:sym typeface="Times New Roman"/>
                        </a:rPr>
                        <a:t>effectiveness</a:t>
                      </a:r>
                      <a:r>
                        <a:rPr lang="en-US" sz="1200" baseline="0" dirty="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and  </a:t>
                      </a:r>
                      <a:r>
                        <a:rPr lang="en-US" sz="1200" dirty="0">
                          <a:solidFill>
                            <a:srgbClr val="212121"/>
                          </a:solidFill>
                          <a:latin typeface="Times New Roman"/>
                          <a:ea typeface="Times New Roman"/>
                          <a:cs typeface="Times New Roman"/>
                          <a:sym typeface="Times New Roman"/>
                        </a:rPr>
                        <a:t>reliability of the proposed  </a:t>
                      </a:r>
                      <a:r>
                        <a:rPr lang="en-US" sz="1200" dirty="0" smtClean="0">
                          <a:solidFill>
                            <a:srgbClr val="212121"/>
                          </a:solidFill>
                          <a:latin typeface="Times New Roman"/>
                          <a:ea typeface="Times New Roman"/>
                          <a:cs typeface="Times New Roman"/>
                          <a:sym typeface="Times New Roman"/>
                        </a:rPr>
                        <a:t>Automatic</a:t>
                      </a:r>
                      <a:r>
                        <a:rPr lang="en-US" sz="1200" baseline="0" dirty="0" smtClean="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Vehicle  </a:t>
                      </a:r>
                      <a:r>
                        <a:rPr lang="en-US" sz="1200" dirty="0">
                          <a:solidFill>
                            <a:srgbClr val="212121"/>
                          </a:solidFill>
                          <a:latin typeface="Times New Roman"/>
                          <a:ea typeface="Times New Roman"/>
                          <a:cs typeface="Times New Roman"/>
                          <a:sym typeface="Times New Roman"/>
                        </a:rPr>
                        <a:t>Accident Detection and  Messaging System. This  would involve assessing  its performance in various  conditions, its ability to  </a:t>
                      </a:r>
                      <a:r>
                        <a:rPr lang="en-US" sz="1200" dirty="0" smtClean="0">
                          <a:solidFill>
                            <a:srgbClr val="212121"/>
                          </a:solidFill>
                          <a:latin typeface="Times New Roman"/>
                          <a:ea typeface="Times New Roman"/>
                          <a:cs typeface="Times New Roman"/>
                          <a:sym typeface="Times New Roman"/>
                        </a:rPr>
                        <a:t>accurately</a:t>
                      </a:r>
                      <a:r>
                        <a:rPr lang="en-US" sz="1200" baseline="0" dirty="0">
                          <a:solidFill>
                            <a:srgbClr val="212121"/>
                          </a:solidFill>
                          <a:latin typeface="Times New Roman"/>
                          <a:ea typeface="Times New Roman"/>
                          <a:cs typeface="Times New Roman"/>
                          <a:sym typeface="Times New Roman"/>
                        </a:rPr>
                        <a:t> </a:t>
                      </a:r>
                      <a:r>
                        <a:rPr lang="en-US" sz="1200" dirty="0" smtClean="0">
                          <a:solidFill>
                            <a:srgbClr val="212121"/>
                          </a:solidFill>
                          <a:latin typeface="Times New Roman"/>
                          <a:ea typeface="Times New Roman"/>
                          <a:cs typeface="Times New Roman"/>
                          <a:sym typeface="Times New Roman"/>
                        </a:rPr>
                        <a:t>detect  </a:t>
                      </a:r>
                      <a:r>
                        <a:rPr lang="en-US" sz="1200" dirty="0">
                          <a:solidFill>
                            <a:srgbClr val="212121"/>
                          </a:solidFill>
                          <a:latin typeface="Times New Roman"/>
                          <a:ea typeface="Times New Roman"/>
                          <a:cs typeface="Times New Roman"/>
                          <a:sym typeface="Times New Roman"/>
                        </a:rPr>
                        <a:t>accidents using different  types of sensors  (vibration, sound), and the user experience with the  system. Additionally,  research could explore  potential enhancements  or alternatives to improve  the speed and accuracy  of accident detection  further.</a:t>
                      </a:r>
                      <a:endParaRPr sz="1200" dirty="0">
                        <a:latin typeface="Times New Roman"/>
                        <a:ea typeface="Times New Roman"/>
                        <a:cs typeface="Times New Roman"/>
                        <a:sym typeface="Times New Roman"/>
                      </a:endParaRPr>
                    </a:p>
                    <a:p>
                      <a:pPr marL="97790" marR="0" lvl="0" indent="232409" algn="ctr" rtl="0">
                        <a:lnSpc>
                          <a:spcPct val="115000"/>
                        </a:lnSpc>
                        <a:spcBef>
                          <a:spcPts val="535"/>
                        </a:spcBef>
                        <a:spcAft>
                          <a:spcPts val="0"/>
                        </a:spcAft>
                        <a:buNone/>
                      </a:pPr>
                      <a:endParaRPr sz="1200" dirty="0">
                        <a:latin typeface="Times New Roman"/>
                        <a:ea typeface="Times New Roman"/>
                        <a:cs typeface="Times New Roman"/>
                        <a:sym typeface="Times New Roman"/>
                      </a:endParaRPr>
                    </a:p>
                  </a:txBody>
                  <a:tcPr marL="0" marR="0" marT="6795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10" name="Google Shape;110;p8"/>
          <p:cNvPicPr preferRelativeResize="0"/>
          <p:nvPr/>
        </p:nvPicPr>
        <p:blipFill rotWithShape="1">
          <a:blip r:embed="rId3">
            <a:alphaModFix/>
          </a:blip>
          <a:srcRect/>
          <a:stretch/>
        </p:blipFill>
        <p:spPr>
          <a:xfrm>
            <a:off x="114300" y="6487963"/>
            <a:ext cx="561975" cy="3700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977723" y="69180"/>
            <a:ext cx="3651677"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Problem Statement</a:t>
            </a:r>
            <a:endParaRPr/>
          </a:p>
        </p:txBody>
      </p:sp>
      <p:sp>
        <p:nvSpPr>
          <p:cNvPr id="116" name="Google Shape;116;p9"/>
          <p:cNvSpPr txBox="1">
            <a:spLocks noGrp="1"/>
          </p:cNvSpPr>
          <p:nvPr>
            <p:ph type="body" idx="1"/>
          </p:nvPr>
        </p:nvSpPr>
        <p:spPr>
          <a:xfrm>
            <a:off x="723899" y="1168399"/>
            <a:ext cx="8325000" cy="277050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US" sz="1800">
                <a:solidFill>
                  <a:srgbClr val="000000"/>
                </a:solidFill>
                <a:latin typeface="Times New Roman"/>
                <a:ea typeface="Times New Roman"/>
                <a:cs typeface="Times New Roman"/>
                <a:sym typeface="Times New Roman"/>
              </a:rPr>
              <a:t>Develop an IoT-based Automatic Vehicle Accident Alert System that can detect accidents using accelerometers</a:t>
            </a:r>
            <a:r>
              <a:rPr lang="en-US">
                <a:solidFill>
                  <a:srgbClr val="000000"/>
                </a:solidFill>
                <a:latin typeface="Times New Roman"/>
                <a:ea typeface="Times New Roman"/>
                <a:cs typeface="Times New Roman"/>
                <a:sym typeface="Times New Roman"/>
              </a:rPr>
              <a:t> </a:t>
            </a:r>
            <a:r>
              <a:rPr lang="en-US" sz="1800">
                <a:solidFill>
                  <a:srgbClr val="000000"/>
                </a:solidFill>
                <a:latin typeface="Times New Roman"/>
                <a:ea typeface="Times New Roman"/>
                <a:cs typeface="Times New Roman"/>
                <a:sym typeface="Times New Roman"/>
              </a:rPr>
              <a:t>and collision sensors, transmit real-time alerts via a secure and efficient communication protocol, track accident locations through GPS, and provide a user-friendly interface for vehicle owners while optimizing power consumption and ensuring data privacy and security. The system should seamlessly integrate with emergency services, offer backup and redundancy mechanisms, scale across various vehicle types, remain cost-effective, and adhere to relevant regulatory standards, ultimately enhancing road safety by expediting response times and improving emergency services' effectiveness in accident situations.</a:t>
            </a:r>
            <a:endParaRPr sz="1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1506</Words>
  <Application>Microsoft Office PowerPoint</Application>
  <PresentationFormat>On-screen Show (4:3)</PresentationFormat>
  <Paragraphs>107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Department of Information Technology</vt:lpstr>
      <vt:lpstr>CONTENTS</vt:lpstr>
      <vt:lpstr>Abstract</vt:lpstr>
      <vt:lpstr>Introduction</vt:lpstr>
      <vt:lpstr>Literature Review</vt:lpstr>
      <vt:lpstr>Literature Review</vt:lpstr>
      <vt:lpstr>Literature Review</vt:lpstr>
      <vt:lpstr>Literature Review</vt:lpstr>
      <vt:lpstr>Problem Statement</vt:lpstr>
      <vt:lpstr>Scope</vt:lpstr>
      <vt:lpstr>Proposed System</vt:lpstr>
      <vt:lpstr>Proposed System</vt:lpstr>
      <vt:lpstr>Implementation</vt:lpstr>
      <vt:lpstr>Implementation</vt:lpstr>
      <vt:lpstr>Implementation</vt:lpstr>
      <vt:lpstr>Result and Discussion</vt:lpstr>
      <vt:lpstr>Conclusion</vt:lpstr>
      <vt:lpstr>References</vt:lpstr>
      <vt:lpstr>References </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dc:title>
  <dc:creator>riya bhanushali</dc:creator>
  <cp:lastModifiedBy>riya</cp:lastModifiedBy>
  <cp:revision>3</cp:revision>
  <dcterms:created xsi:type="dcterms:W3CDTF">2023-09-15T04:50:38Z</dcterms:created>
  <dcterms:modified xsi:type="dcterms:W3CDTF">2024-02-02T16:04:49Z</dcterms:modified>
</cp:coreProperties>
</file>