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175208"/>
            <a:ext cx="8374549" cy="160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7415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7415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7415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7415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7415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1205648"/>
            <a:ext cx="8374549" cy="810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37415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69620"/>
            <a:ext cx="8374549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7415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Library_and_data_loading" TargetMode="External"/><Relationship Id="rId3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Data_cleaning" TargetMode="External"/><Relationship Id="rId4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Encoding_data" TargetMode="External"/><Relationship Id="rId5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Covariance_Matrix" TargetMode="External"/><Relationship Id="rId6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Scaling_and_fitting" TargetMode="External"/><Relationship Id="rId7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Evaluating_models" TargetMode="External"/><Relationship Id="rId8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Logistic_regressio" TargetMode="External"/><Relationship Id="rId9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KNeighborsClassifier" TargetMode="External"/><Relationship Id="rId10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Decision_Tree_classifier" TargetMode="External"/><Relationship Id="rId11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Random_Forests" TargetMode="External"/><Relationship Id="rId12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Success_method_plot" TargetMode="External"/><Relationship Id="rId13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Creating_predictions_on_test_set" TargetMode="External"/><Relationship Id="rId14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Submission" TargetMode="External"/><Relationship Id="rId15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Conclusions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alyticsvidhya.com/blog/2022/02/auto-sklearn-accelerate-your-machine-learning-models-with-automl/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Library_and_data_loading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usercontent.com/kf/4285484/eyJhbGciOiJkaXIiLCJlbmMiOiJBMTI4Q0JDLUhTMjU2In0..6Sv_vwCKLQ3lmYtXLbgDSw.OhsaQmHksqfqN5gBCVMdy88YfPE2XBFjvfI0SwndAxxA3uLrNXZQnsRkB4nC-Ao5jEniklx8x9yAauJrX2bj8KAZ2RkCFSLo7HEd3fLmISSKbFp2dh6Z4kDkNSqKBKK9knBzjBzcHuOGY3U8GjyJy6bcO7lx_hPJi-px4Dn3DU3uYU7DiRVE150osZw9pjrhTtTm1yu8Rx4xgkjoDKEdohx-KfYdbjj08Urx2JfbvvZC3p3poNqKPWFfFtfHUvBLzkrUuDFbYHBJmR2AYquoM5ZNHhcN9DxrzN-LvzpvqISkG0Q7-L5_MdYQJqduTeLTnVo58LcpQZRwkXXziXslYUAEfSWBjKSD_wM23AQDUh8QYVsjLLxGv8RtIyGHZstEFVzlJYCE45X3SoZtt2mPD5qq9eRRTaQFxIDlIxkQ7S1BI4tYWA0Zd28ZB5sqUmdpOL5mCOOLiRDaHpFLiVwBWjroUgczCUdbWQtB84PeeinppQtQltq8pH56oqphZtsc7Eva48-X3rIXXShQV8_8vOEgG4D00EnK9Hk638NOKp17u0xKxxSCliUJzPjY0R1dsWc1OuRC4l10YcnByfYcWSRd-Ukav9wiJUhGENwl1ly6MxBJi3UCnjP3I3pMU2ZGepYBPNmIYcJMi7Mwu5CeisUv4vGudtcQZYMl3l_DmEw17-l-RDtUT94-FRpwWtAm.RwF9QtMcn3BRkjzasIGVCA/__results__.html?sharingControls=true&amp;Encoding_data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6575" y="763459"/>
            <a:ext cx="5140960" cy="419100"/>
          </a:xfrm>
          <a:prstGeom prst="rect"/>
          <a:solidFill>
            <a:srgbClr val="FFF1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0"/>
              </a:lnSpc>
            </a:pPr>
            <a:r>
              <a:rPr dirty="0" sz="2750" b="1">
                <a:solidFill>
                  <a:srgbClr val="222222"/>
                </a:solidFill>
                <a:latin typeface="Arial"/>
                <a:cs typeface="Arial"/>
              </a:rPr>
              <a:t>Mental</a:t>
            </a:r>
            <a:r>
              <a:rPr dirty="0" sz="2750" spc="-3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750" spc="-5" b="1">
                <a:solidFill>
                  <a:srgbClr val="222222"/>
                </a:solidFill>
                <a:latin typeface="Arial"/>
                <a:cs typeface="Arial"/>
              </a:rPr>
              <a:t>Health</a:t>
            </a:r>
            <a:r>
              <a:rPr dirty="0" sz="2750" spc="-30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222222"/>
                </a:solidFill>
                <a:latin typeface="Arial"/>
                <a:cs typeface="Arial"/>
              </a:rPr>
              <a:t>Prediction</a:t>
            </a:r>
            <a:r>
              <a:rPr dirty="0" sz="2750" spc="-3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750" spc="-5" b="1">
                <a:solidFill>
                  <a:srgbClr val="222222"/>
                </a:solidFill>
                <a:latin typeface="Arial"/>
                <a:cs typeface="Arial"/>
              </a:rPr>
              <a:t>Using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6575" y="1266379"/>
            <a:ext cx="2968625" cy="419100"/>
          </a:xfrm>
          <a:prstGeom prst="rect">
            <a:avLst/>
          </a:prstGeom>
          <a:solidFill>
            <a:srgbClr val="FFF1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0"/>
              </a:lnSpc>
            </a:pPr>
            <a:r>
              <a:rPr dirty="0" sz="2750" b="1">
                <a:solidFill>
                  <a:srgbClr val="222222"/>
                </a:solidFill>
                <a:latin typeface="Arial"/>
                <a:cs typeface="Arial"/>
              </a:rPr>
              <a:t>Machine</a:t>
            </a:r>
            <a:r>
              <a:rPr dirty="0" sz="2750" spc="-65" b="1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750" spc="-5" b="1">
                <a:solidFill>
                  <a:srgbClr val="222222"/>
                </a:solidFill>
                <a:latin typeface="Arial"/>
                <a:cs typeface="Arial"/>
              </a:rPr>
              <a:t>Learning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4125" y="2542150"/>
            <a:ext cx="976630" cy="324485"/>
          </a:xfrm>
          <a:prstGeom prst="rect">
            <a:avLst/>
          </a:prstGeom>
          <a:solidFill>
            <a:srgbClr val="20124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0"/>
              </a:lnSpc>
            </a:pP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2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4125" y="2866381"/>
            <a:ext cx="2297430" cy="324485"/>
          </a:xfrm>
          <a:prstGeom prst="rect">
            <a:avLst/>
          </a:prstGeom>
          <a:solidFill>
            <a:srgbClr val="20124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0"/>
              </a:lnSpc>
            </a:pP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Krishnaprasad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4125" y="3190612"/>
            <a:ext cx="1096645" cy="324485"/>
          </a:xfrm>
          <a:prstGeom prst="rect">
            <a:avLst/>
          </a:prstGeom>
          <a:solidFill>
            <a:srgbClr val="20124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0"/>
              </a:lnSpc>
            </a:pP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Rohit</a:t>
            </a:r>
            <a:r>
              <a:rPr dirty="0" sz="2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Arial MT"/>
                <a:cs typeface="Arial MT"/>
              </a:rPr>
              <a:t>Pal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4125" y="3514843"/>
            <a:ext cx="1874520" cy="324485"/>
          </a:xfrm>
          <a:prstGeom prst="rect">
            <a:avLst/>
          </a:prstGeom>
          <a:solidFill>
            <a:srgbClr val="20124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0"/>
              </a:lnSpc>
            </a:pPr>
            <a:r>
              <a:rPr dirty="0" sz="2100" spc="10">
                <a:solidFill>
                  <a:srgbClr val="FFFFFF"/>
                </a:solidFill>
                <a:latin typeface="Arial MT"/>
                <a:cs typeface="Arial MT"/>
              </a:rPr>
              <a:t>Manisha</a:t>
            </a:r>
            <a:r>
              <a:rPr dirty="0" sz="2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15">
                <a:solidFill>
                  <a:srgbClr val="FFFFFF"/>
                </a:solidFill>
                <a:latin typeface="Arial MT"/>
                <a:cs typeface="Arial MT"/>
              </a:rPr>
              <a:t>Mahor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9134"/>
            <a:ext cx="7871459" cy="293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Covariance</a:t>
            </a:r>
            <a:r>
              <a:rPr dirty="0" spc="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Matrix.</a:t>
            </a:r>
            <a:r>
              <a:rPr dirty="0" spc="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5" b="1">
                <a:solidFill>
                  <a:srgbClr val="000000"/>
                </a:solidFill>
                <a:latin typeface="Arial"/>
                <a:cs typeface="Arial"/>
              </a:rPr>
              <a:t>Variability</a:t>
            </a:r>
            <a:r>
              <a:rPr dirty="0" spc="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comparison</a:t>
            </a:r>
            <a:r>
              <a:rPr dirty="0" spc="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dirty="0" spc="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categories</a:t>
            </a:r>
            <a:r>
              <a:rPr dirty="0" spc="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pc="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2610"/>
              </a:lnSpc>
              <a:spcBef>
                <a:spcPts val="300"/>
              </a:spcBef>
            </a:pPr>
            <a:r>
              <a:rPr dirty="0" sz="2250" spc="65"/>
              <a:t>A </a:t>
            </a:r>
            <a:r>
              <a:rPr dirty="0" sz="2250" spc="-5"/>
              <a:t>covariance matrix </a:t>
            </a:r>
            <a:r>
              <a:rPr dirty="0" sz="2250" spc="-10"/>
              <a:t>is </a:t>
            </a:r>
            <a:r>
              <a:rPr dirty="0" sz="2250" spc="5"/>
              <a:t>a </a:t>
            </a:r>
            <a:r>
              <a:rPr dirty="0" sz="2250" spc="-5"/>
              <a:t>square matrix </a:t>
            </a:r>
            <a:r>
              <a:rPr dirty="0" sz="2250" spc="-15"/>
              <a:t>that </a:t>
            </a:r>
            <a:r>
              <a:rPr dirty="0" sz="2250"/>
              <a:t>shows </a:t>
            </a:r>
            <a:r>
              <a:rPr dirty="0" sz="2250" spc="-5"/>
              <a:t>the </a:t>
            </a:r>
            <a:r>
              <a:rPr dirty="0" sz="2250"/>
              <a:t> </a:t>
            </a:r>
            <a:r>
              <a:rPr dirty="0" sz="2250" spc="-5"/>
              <a:t>covariances </a:t>
            </a:r>
            <a:r>
              <a:rPr dirty="0" sz="2250" spc="5"/>
              <a:t>between two </a:t>
            </a:r>
            <a:r>
              <a:rPr dirty="0" sz="2250"/>
              <a:t>or </a:t>
            </a:r>
            <a:r>
              <a:rPr dirty="0" sz="2250" spc="10"/>
              <a:t>more </a:t>
            </a:r>
            <a:r>
              <a:rPr dirty="0" sz="2250" spc="-10"/>
              <a:t>variables. </a:t>
            </a:r>
            <a:r>
              <a:rPr dirty="0" sz="2250" spc="65"/>
              <a:t>A </a:t>
            </a:r>
            <a:r>
              <a:rPr dirty="0" sz="2250" spc="-5"/>
              <a:t>covariance matrix </a:t>
            </a:r>
            <a:r>
              <a:rPr dirty="0" sz="2250" spc="-545"/>
              <a:t> </a:t>
            </a:r>
            <a:r>
              <a:rPr dirty="0" sz="2250" spc="-10"/>
              <a:t>is</a:t>
            </a:r>
            <a:r>
              <a:rPr dirty="0" sz="2250"/>
              <a:t> useful</a:t>
            </a:r>
            <a:r>
              <a:rPr dirty="0" sz="2250" spc="5"/>
              <a:t> </a:t>
            </a:r>
            <a:r>
              <a:rPr dirty="0" sz="2250" spc="15"/>
              <a:t>for</a:t>
            </a:r>
            <a:r>
              <a:rPr dirty="0" sz="2250" spc="5"/>
              <a:t> </a:t>
            </a:r>
            <a:r>
              <a:rPr dirty="0" sz="2250" spc="-5"/>
              <a:t>examining</a:t>
            </a:r>
            <a:r>
              <a:rPr dirty="0" sz="2250" spc="5"/>
              <a:t> </a:t>
            </a:r>
            <a:r>
              <a:rPr dirty="0" sz="2250" spc="-5"/>
              <a:t>the</a:t>
            </a:r>
            <a:r>
              <a:rPr dirty="0" sz="2250" spc="5"/>
              <a:t> </a:t>
            </a:r>
            <a:r>
              <a:rPr dirty="0" sz="2250" spc="-10"/>
              <a:t>relationships</a:t>
            </a:r>
            <a:r>
              <a:rPr dirty="0" sz="2250"/>
              <a:t> </a:t>
            </a:r>
            <a:r>
              <a:rPr dirty="0" sz="2250" spc="5"/>
              <a:t>between</a:t>
            </a:r>
            <a:r>
              <a:rPr dirty="0" sz="2250" spc="10"/>
              <a:t> </a:t>
            </a:r>
            <a:r>
              <a:rPr dirty="0" sz="2250" spc="-5"/>
              <a:t>multiple </a:t>
            </a:r>
            <a:r>
              <a:rPr dirty="0" sz="2250"/>
              <a:t> </a:t>
            </a:r>
            <a:r>
              <a:rPr dirty="0" sz="2250" spc="-10"/>
              <a:t>variables.</a:t>
            </a:r>
            <a:r>
              <a:rPr dirty="0" sz="2250"/>
              <a:t> </a:t>
            </a:r>
            <a:r>
              <a:rPr dirty="0" sz="2250" spc="-15"/>
              <a:t>It</a:t>
            </a:r>
            <a:r>
              <a:rPr dirty="0" sz="2250" spc="5"/>
              <a:t> </a:t>
            </a:r>
            <a:r>
              <a:rPr dirty="0" sz="2250"/>
              <a:t>can </a:t>
            </a:r>
            <a:r>
              <a:rPr dirty="0" sz="2250" spc="15"/>
              <a:t>be</a:t>
            </a:r>
            <a:r>
              <a:rPr dirty="0" sz="2250" spc="10"/>
              <a:t> </a:t>
            </a:r>
            <a:r>
              <a:rPr dirty="0" sz="2250"/>
              <a:t>used </a:t>
            </a:r>
            <a:r>
              <a:rPr dirty="0" sz="2250" spc="-5"/>
              <a:t>to</a:t>
            </a:r>
            <a:r>
              <a:rPr dirty="0" sz="2250" spc="5"/>
              <a:t> compare </a:t>
            </a:r>
            <a:r>
              <a:rPr dirty="0" sz="2250" spc="-5"/>
              <a:t>the</a:t>
            </a:r>
            <a:r>
              <a:rPr dirty="0" sz="2250"/>
              <a:t> </a:t>
            </a:r>
            <a:r>
              <a:rPr dirty="0" sz="2250" spc="-20"/>
              <a:t>variability</a:t>
            </a:r>
            <a:r>
              <a:rPr dirty="0" sz="2250" spc="5"/>
              <a:t> between </a:t>
            </a:r>
            <a:r>
              <a:rPr dirty="0" sz="2250" spc="10"/>
              <a:t> </a:t>
            </a:r>
            <a:r>
              <a:rPr dirty="0" sz="2250" spc="5"/>
              <a:t>different</a:t>
            </a:r>
            <a:r>
              <a:rPr dirty="0" sz="2250" spc="-5"/>
              <a:t> </a:t>
            </a:r>
            <a:r>
              <a:rPr dirty="0" sz="2250"/>
              <a:t>categories </a:t>
            </a:r>
            <a:r>
              <a:rPr dirty="0" sz="2250" spc="35"/>
              <a:t>of</a:t>
            </a:r>
            <a:r>
              <a:rPr dirty="0" sz="2250"/>
              <a:t> </a:t>
            </a:r>
            <a:r>
              <a:rPr dirty="0" sz="2250" spc="-10"/>
              <a:t>variables.</a:t>
            </a:r>
            <a:endParaRPr sz="22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920" y="192020"/>
            <a:ext cx="5150714" cy="4754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9134"/>
            <a:ext cx="1938655" cy="293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pc="-7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Visualisation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2248"/>
            <a:ext cx="8344534" cy="125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resulting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plot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shows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distribution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of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ages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dataset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histogram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with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density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curve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overlaid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top.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histogram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shows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frequency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ages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each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bin,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while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density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curve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shows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 </a:t>
            </a:r>
            <a:r>
              <a:rPr dirty="0" sz="1400" spc="-33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probability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density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function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ages.</a:t>
            </a:r>
            <a:r>
              <a:rPr dirty="0" sz="14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This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plot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be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used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gain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insights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into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age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distribution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5">
                <a:solidFill>
                  <a:srgbClr val="374151"/>
                </a:solidFill>
                <a:latin typeface="Roboto"/>
                <a:cs typeface="Roboto"/>
              </a:rPr>
              <a:t>of </a:t>
            </a:r>
            <a:r>
              <a:rPr dirty="0" sz="14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dataset,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identifying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30">
                <a:solidFill>
                  <a:srgbClr val="374151"/>
                </a:solidFill>
                <a:latin typeface="Roboto"/>
                <a:cs typeface="Roboto"/>
              </a:rPr>
              <a:t>any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peaks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clusters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distribution,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whether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distribution</a:t>
            </a:r>
            <a:r>
              <a:rPr dirty="0" sz="14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20">
                <a:solidFill>
                  <a:srgbClr val="374151"/>
                </a:solidFill>
                <a:latin typeface="Roboto"/>
                <a:cs typeface="Roboto"/>
              </a:rPr>
              <a:t>is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0">
                <a:solidFill>
                  <a:srgbClr val="374151"/>
                </a:solidFill>
                <a:latin typeface="Roboto"/>
                <a:cs typeface="Roboto"/>
              </a:rPr>
              <a:t>skewed or</a:t>
            </a:r>
            <a:r>
              <a:rPr dirty="0" sz="14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400" spc="-15">
                <a:solidFill>
                  <a:srgbClr val="374151"/>
                </a:solidFill>
                <a:latin typeface="Roboto"/>
                <a:cs typeface="Roboto"/>
              </a:rPr>
              <a:t>symmetrical.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17" y="208017"/>
            <a:ext cx="6910441" cy="4727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55" y="223755"/>
            <a:ext cx="8767844" cy="42813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347" y="204429"/>
            <a:ext cx="8100703" cy="47346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9134"/>
            <a:ext cx="1953895" cy="293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Scaling</a:t>
            </a:r>
            <a:r>
              <a:rPr dirty="0" spc="-3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-2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5" y="1238200"/>
            <a:ext cx="57785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Scaling: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333" y="1616914"/>
            <a:ext cx="774573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327660" indent="-327660">
              <a:lnSpc>
                <a:spcPts val="1445"/>
              </a:lnSpc>
              <a:buFont typeface="Arial MT"/>
              <a:buChar char="●"/>
              <a:tabLst>
                <a:tab pos="327660" algn="l"/>
                <a:tab pos="328295" algn="l"/>
              </a:tabLst>
            </a:pP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Many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machine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learning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models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require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input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features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be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same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scale.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If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features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625" y="1805127"/>
            <a:ext cx="775589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different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scales,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then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some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features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may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dominate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others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terms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inﬂuence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model.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Scaling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625" y="1993341"/>
            <a:ext cx="6800215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ensures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all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features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have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same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scale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therefore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same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inﬂuence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model.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333" y="2181555"/>
            <a:ext cx="773303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327660" indent="-327660">
              <a:lnSpc>
                <a:spcPts val="1445"/>
              </a:lnSpc>
              <a:buFont typeface="Arial MT"/>
              <a:buChar char="●"/>
              <a:tabLst>
                <a:tab pos="327660" algn="l"/>
                <a:tab pos="328295" algn="l"/>
              </a:tabLst>
            </a:pP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Scaling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also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helps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avoid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numerical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instabilities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occur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when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features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are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vastly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different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625" y="2369769"/>
            <a:ext cx="423291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scales,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which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negatively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impact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model's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30">
                <a:solidFill>
                  <a:srgbClr val="374151"/>
                </a:solidFill>
                <a:latin typeface="Roboto"/>
                <a:cs typeface="Roboto"/>
              </a:rPr>
              <a:t>accuracy.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25" y="2748483"/>
            <a:ext cx="50292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Fitting: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154" y="3127197"/>
            <a:ext cx="779653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323850" indent="-320675">
              <a:lnSpc>
                <a:spcPts val="1445"/>
              </a:lnSpc>
              <a:buSzPct val="92307"/>
              <a:buFont typeface="Arial MT"/>
              <a:buChar char="●"/>
              <a:tabLst>
                <a:tab pos="323850" algn="l"/>
                <a:tab pos="324485" algn="l"/>
              </a:tabLst>
            </a:pP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Fitting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process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calculating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optimal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parameters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model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so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accurately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predict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625" y="3315411"/>
            <a:ext cx="7472045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unseen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data.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For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example,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case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150" spc="-5">
                <a:solidFill>
                  <a:srgbClr val="188037"/>
                </a:solidFill>
                <a:latin typeface="Courier New"/>
                <a:cs typeface="Courier New"/>
              </a:rPr>
              <a:t>MinMaxScaler</a:t>
            </a:r>
            <a:r>
              <a:rPr dirty="0" sz="1150" spc="-545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used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code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you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provided,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ﬁtting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625" y="3503625"/>
            <a:ext cx="7404734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process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calculating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minimum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maximum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values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374151"/>
                </a:solidFill>
                <a:latin typeface="Roboto"/>
                <a:cs typeface="Roboto"/>
              </a:rPr>
              <a:t>'Age'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column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so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be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scaled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4625" y="3691839"/>
            <a:ext cx="64262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p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r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operl</a:t>
            </a:r>
            <a:r>
              <a:rPr dirty="0" sz="1300" spc="-85">
                <a:solidFill>
                  <a:srgbClr val="374151"/>
                </a:solidFill>
                <a:latin typeface="Roboto"/>
                <a:cs typeface="Roboto"/>
              </a:rPr>
              <a:t>y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154" y="3880053"/>
            <a:ext cx="8122284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 marL="323850" indent="-328930">
              <a:lnSpc>
                <a:spcPts val="1445"/>
              </a:lnSpc>
              <a:buFont typeface="Arial MT"/>
              <a:buChar char="●"/>
              <a:tabLst>
                <a:tab pos="323850" algn="l"/>
                <a:tab pos="324485" algn="l"/>
              </a:tabLst>
            </a:pP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many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machine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learning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models,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process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ﬁtting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involves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training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model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subset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data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625" y="4068267"/>
            <a:ext cx="779780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then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evaluating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its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performance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separate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validation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set.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This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helps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ensure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 model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3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not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4625" y="4256482"/>
            <a:ext cx="7558405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overﬁtting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training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data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5">
                <a:solidFill>
                  <a:srgbClr val="374151"/>
                </a:solidFill>
                <a:latin typeface="Roboto"/>
                <a:cs typeface="Roboto"/>
              </a:rPr>
              <a:t>(i.e.,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memorizing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151"/>
                </a:solidFill>
                <a:latin typeface="Roboto"/>
                <a:cs typeface="Roboto"/>
              </a:rPr>
              <a:t>training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data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instead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151"/>
                </a:solidFill>
                <a:latin typeface="Roboto"/>
                <a:cs typeface="Roboto"/>
              </a:rPr>
              <a:t>learning</a:t>
            </a:r>
            <a:r>
              <a:rPr dirty="0" sz="130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generalize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3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3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625" y="4444696"/>
            <a:ext cx="427990" cy="188595"/>
          </a:xfrm>
          <a:prstGeom prst="rect">
            <a:avLst/>
          </a:prstGeom>
          <a:solidFill>
            <a:srgbClr val="F6F6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5"/>
              </a:lnSpc>
            </a:pPr>
            <a:r>
              <a:rPr dirty="0" sz="1300" spc="-10">
                <a:solidFill>
                  <a:srgbClr val="374151"/>
                </a:solidFill>
                <a:latin typeface="Roboto"/>
                <a:cs typeface="Roboto"/>
              </a:rPr>
              <a:t>data).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37" y="1121689"/>
            <a:ext cx="8848324" cy="26544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9134"/>
            <a:ext cx="2211705" cy="293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Splitting</a:t>
            </a:r>
            <a:r>
              <a:rPr dirty="0" spc="-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pc="-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3589"/>
            <a:ext cx="8337550" cy="3370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62660">
              <a:lnSpc>
                <a:spcPct val="114999"/>
              </a:lnSpc>
              <a:spcBef>
                <a:spcPts val="100"/>
              </a:spcBef>
            </a:pP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Splitting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dataset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important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step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machine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learning,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helps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evaluate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the </a:t>
            </a:r>
            <a:r>
              <a:rPr dirty="0" sz="1500" spc="-3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performance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model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unseen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data.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Here's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why:</a:t>
            </a:r>
            <a:endParaRPr sz="1500">
              <a:latin typeface="Roboto"/>
              <a:cs typeface="Roboto"/>
            </a:endParaRPr>
          </a:p>
          <a:p>
            <a:pPr marL="469900" marR="5080" indent="-344170">
              <a:lnSpc>
                <a:spcPct val="114999"/>
              </a:lnSpc>
              <a:spcBef>
                <a:spcPts val="15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machine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learning,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important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evaluate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performance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model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5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has </a:t>
            </a:r>
            <a:r>
              <a:rPr dirty="0" sz="1500" spc="-3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not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seen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before.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This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helps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ensure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model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not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simply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memorizing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training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generalize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well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new,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unseen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data.</a:t>
            </a:r>
            <a:endParaRPr sz="1500">
              <a:latin typeface="Roboto"/>
              <a:cs typeface="Roboto"/>
            </a:endParaRPr>
          </a:p>
          <a:p>
            <a:pPr algn="just" marL="469900" marR="201930" indent="-34417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Splitting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 dataset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into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training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 testing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sets allows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us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 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train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model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on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one set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 </a:t>
            </a:r>
            <a:r>
              <a:rPr dirty="0" sz="1500" spc="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(the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training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set)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 evaluate its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performance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on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another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set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(the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testing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set).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This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helps to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provide an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estimate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how well the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model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will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perform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on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unseen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the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 real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world.</a:t>
            </a:r>
            <a:endParaRPr sz="1500">
              <a:latin typeface="Roboto"/>
              <a:cs typeface="Roboto"/>
            </a:endParaRPr>
          </a:p>
          <a:p>
            <a:pPr marL="469900" marR="33020" indent="-344170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some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cases,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when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dataset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small,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may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be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useful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use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techniques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as </a:t>
            </a:r>
            <a:r>
              <a:rPr dirty="0" sz="1500" spc="-36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374151"/>
                </a:solidFill>
                <a:latin typeface="Roboto"/>
                <a:cs typeface="Roboto"/>
              </a:rPr>
              <a:t>cross-validation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split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dataset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into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multiple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training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testing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sets.</a:t>
            </a:r>
            <a:r>
              <a:rPr dirty="0" sz="1500" spc="-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This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help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to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improve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0">
                <a:solidFill>
                  <a:srgbClr val="374151"/>
                </a:solidFill>
                <a:latin typeface="Roboto"/>
                <a:cs typeface="Roboto"/>
              </a:rPr>
              <a:t>robustness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5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374151"/>
                </a:solidFill>
                <a:latin typeface="Roboto"/>
                <a:cs typeface="Roboto"/>
              </a:rPr>
              <a:t>model's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374151"/>
                </a:solidFill>
                <a:latin typeface="Roboto"/>
                <a:cs typeface="Roboto"/>
              </a:rPr>
              <a:t>performance</a:t>
            </a:r>
            <a:r>
              <a:rPr dirty="0" sz="15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500" spc="-15">
                <a:solidFill>
                  <a:srgbClr val="374151"/>
                </a:solidFill>
                <a:latin typeface="Roboto"/>
                <a:cs typeface="Roboto"/>
              </a:rPr>
              <a:t>estimates.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736" y="1054892"/>
            <a:ext cx="8060564" cy="2156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4758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">
                <a:solidFill>
                  <a:srgbClr val="000000"/>
                </a:solidFill>
                <a:latin typeface="Arial MT"/>
                <a:cs typeface="Arial MT"/>
              </a:rPr>
              <a:t>INTRODUCTION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9670"/>
            <a:ext cx="8366125" cy="2597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150" spc="-20">
                <a:solidFill>
                  <a:srgbClr val="222222"/>
                </a:solidFill>
                <a:latin typeface="Arial MT"/>
                <a:cs typeface="Arial MT"/>
              </a:rPr>
              <a:t>Technology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is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evolving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round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dirty="0" sz="1150" spc="10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clock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in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recent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times.</a:t>
            </a:r>
            <a:r>
              <a:rPr dirty="0" sz="1150" spc="7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This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has</a:t>
            </a:r>
            <a:r>
              <a:rPr dirty="0" sz="1150" spc="10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resulted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in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job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opportunities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for</a:t>
            </a:r>
            <a:r>
              <a:rPr dirty="0" sz="1150" spc="10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people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all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around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dirty="0" sz="1150" spc="9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world.</a:t>
            </a:r>
            <a:r>
              <a:rPr dirty="0" sz="1150" spc="10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It</a:t>
            </a:r>
            <a:endParaRPr sz="1150">
              <a:latin typeface="Arial MT"/>
              <a:cs typeface="Arial MT"/>
            </a:endParaRPr>
          </a:p>
          <a:p>
            <a:pPr algn="just" marL="12700" marR="5080">
              <a:lnSpc>
                <a:spcPct val="182900"/>
              </a:lnSpc>
            </a:pP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comes with a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hectic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schedule that can be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detrimental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to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people’s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mental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health.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So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During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the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Covid-19 pandemic,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mental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health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has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been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one of the most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prominent issues,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with stress,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loneliness,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and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depression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all on the rise over the last </a:t>
            </a:r>
            <a:r>
              <a:rPr dirty="0" sz="1150" spc="-15">
                <a:solidFill>
                  <a:srgbClr val="222222"/>
                </a:solidFill>
                <a:latin typeface="Arial MT"/>
                <a:cs typeface="Arial MT"/>
              </a:rPr>
              <a:t>year.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Diagnosing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mental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health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is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difficult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because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people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aren’t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always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willing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to talk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about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their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problems.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algn="just" marL="12700" marR="5080">
              <a:lnSpc>
                <a:spcPct val="182900"/>
              </a:lnSpc>
            </a:pP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Machine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learning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is a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branch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of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artificial intelligence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that is mostly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used nowadays.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ML is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becoming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more capable for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disease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diagnosis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and also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provides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platform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for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doctors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to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analyze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large number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of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patient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data and create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personalized treatment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according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to the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patient’s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medical situation. In this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article,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we are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going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to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predict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the mental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health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of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Employees using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various 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machine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learning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models. </a:t>
            </a:r>
            <a:r>
              <a:rPr dirty="0" sz="1150" spc="-15">
                <a:solidFill>
                  <a:srgbClr val="222222"/>
                </a:solidFill>
                <a:latin typeface="Arial MT"/>
                <a:cs typeface="Arial MT"/>
              </a:rPr>
              <a:t>We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have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 collected the required</a:t>
            </a:r>
            <a:r>
              <a:rPr dirty="0" sz="115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solidFill>
                  <a:srgbClr val="222222"/>
                </a:solidFill>
                <a:latin typeface="Arial MT"/>
                <a:cs typeface="Arial MT"/>
              </a:rPr>
              <a:t>data set from </a:t>
            </a:r>
            <a:r>
              <a:rPr dirty="0" sz="1150" spc="-10">
                <a:solidFill>
                  <a:srgbClr val="222222"/>
                </a:solidFill>
                <a:latin typeface="Arial MT"/>
                <a:cs typeface="Arial MT"/>
              </a:rPr>
              <a:t>Kaggle.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9134"/>
            <a:ext cx="1990089" cy="293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Evaluating</a:t>
            </a:r>
            <a:r>
              <a:rPr dirty="0" spc="-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5">
                <a:solidFill>
                  <a:srgbClr val="595959"/>
                </a:solidFill>
                <a:latin typeface="Arial MT"/>
                <a:cs typeface="Arial MT"/>
              </a:rPr>
              <a:t>Logistic</a:t>
            </a:r>
            <a:r>
              <a:rPr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pc="-5">
                <a:solidFill>
                  <a:srgbClr val="595959"/>
                </a:solidFill>
                <a:latin typeface="Arial MT"/>
                <a:cs typeface="Arial MT"/>
              </a:rPr>
              <a:t>Regression:</a:t>
            </a:r>
            <a:r>
              <a:rPr dirty="0" spc="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pc="-15"/>
              <a:t>Logistic</a:t>
            </a:r>
            <a:r>
              <a:rPr dirty="0"/>
              <a:t> </a:t>
            </a:r>
            <a:r>
              <a:rPr dirty="0" spc="-20"/>
              <a:t>regression</a:t>
            </a:r>
            <a:r>
              <a:rPr dirty="0"/>
              <a:t> </a:t>
            </a:r>
            <a:r>
              <a:rPr dirty="0" spc="-20"/>
              <a:t>is</a:t>
            </a:r>
            <a:r>
              <a:rPr dirty="0" spc="5"/>
              <a:t> </a:t>
            </a:r>
            <a:r>
              <a:rPr dirty="0" spc="-10"/>
              <a:t>a</a:t>
            </a:r>
            <a:r>
              <a:rPr dirty="0" spc="-5"/>
              <a:t> </a:t>
            </a:r>
            <a:r>
              <a:rPr dirty="0" spc="-20"/>
              <a:t>statistical</a:t>
            </a:r>
            <a:r>
              <a:rPr dirty="0"/>
              <a:t> </a:t>
            </a:r>
            <a:r>
              <a:rPr dirty="0" spc="-10"/>
              <a:t>method</a:t>
            </a:r>
            <a:r>
              <a:rPr dirty="0"/>
              <a:t> </a:t>
            </a:r>
            <a:r>
              <a:rPr dirty="0" spc="-15"/>
              <a:t>used</a:t>
            </a:r>
            <a:r>
              <a:rPr dirty="0" spc="5"/>
              <a:t> </a:t>
            </a:r>
            <a:r>
              <a:rPr dirty="0"/>
              <a:t>for </a:t>
            </a:r>
            <a:r>
              <a:rPr dirty="0" spc="-25"/>
              <a:t>binary</a:t>
            </a:r>
            <a:r>
              <a:rPr dirty="0"/>
              <a:t> </a:t>
            </a:r>
            <a:r>
              <a:rPr dirty="0" spc="-20"/>
              <a:t>classiﬁcation </a:t>
            </a:r>
            <a:r>
              <a:rPr dirty="0" spc="-380"/>
              <a:t> </a:t>
            </a:r>
            <a:r>
              <a:rPr dirty="0" spc="-15"/>
              <a:t>problems,</a:t>
            </a:r>
            <a:r>
              <a:rPr dirty="0" spc="-5"/>
              <a:t> </a:t>
            </a:r>
            <a:r>
              <a:rPr dirty="0" spc="-15"/>
              <a:t>where</a:t>
            </a:r>
            <a:r>
              <a:rPr dirty="0" spc="-5"/>
              <a:t> </a:t>
            </a:r>
            <a:r>
              <a:rPr dirty="0" spc="-15"/>
              <a:t>the</a:t>
            </a:r>
            <a:r>
              <a:rPr dirty="0" spc="-5"/>
              <a:t> </a:t>
            </a:r>
            <a:r>
              <a:rPr dirty="0" spc="-15"/>
              <a:t>goal</a:t>
            </a:r>
            <a:r>
              <a:rPr dirty="0" spc="-5"/>
              <a:t> </a:t>
            </a:r>
            <a:r>
              <a:rPr dirty="0" spc="-20"/>
              <a:t>is</a:t>
            </a:r>
            <a:r>
              <a:rPr dirty="0"/>
              <a:t> </a:t>
            </a:r>
            <a:r>
              <a:rPr dirty="0" spc="-20"/>
              <a:t>to</a:t>
            </a:r>
            <a:r>
              <a:rPr dirty="0" spc="-5"/>
              <a:t> </a:t>
            </a:r>
            <a:r>
              <a:rPr dirty="0" spc="-15"/>
              <a:t>predict</a:t>
            </a:r>
            <a:r>
              <a:rPr dirty="0" spc="-5"/>
              <a:t> </a:t>
            </a:r>
            <a:r>
              <a:rPr dirty="0" spc="-10"/>
              <a:t>a </a:t>
            </a:r>
            <a:r>
              <a:rPr dirty="0" spc="-25"/>
              <a:t>binary</a:t>
            </a:r>
            <a:r>
              <a:rPr dirty="0"/>
              <a:t> </a:t>
            </a:r>
            <a:r>
              <a:rPr dirty="0" spc="-10"/>
              <a:t>outcome</a:t>
            </a:r>
            <a:r>
              <a:rPr dirty="0" spc="-5"/>
              <a:t> </a:t>
            </a:r>
            <a:r>
              <a:rPr dirty="0"/>
              <a:t>(0</a:t>
            </a:r>
            <a:r>
              <a:rPr dirty="0" spc="-5"/>
              <a:t> </a:t>
            </a:r>
            <a:r>
              <a:rPr dirty="0" spc="-15"/>
              <a:t>or</a:t>
            </a:r>
            <a:r>
              <a:rPr dirty="0" spc="-5"/>
              <a:t> </a:t>
            </a:r>
            <a:r>
              <a:rPr dirty="0" spc="5"/>
              <a:t>1)</a:t>
            </a:r>
            <a:r>
              <a:rPr dirty="0"/>
              <a:t> </a:t>
            </a:r>
            <a:r>
              <a:rPr dirty="0" spc="-10"/>
              <a:t>based</a:t>
            </a:r>
            <a:r>
              <a:rPr dirty="0" spc="-5"/>
              <a:t> </a:t>
            </a:r>
            <a:r>
              <a:rPr dirty="0" spc="-15"/>
              <a:t>on</a:t>
            </a:r>
            <a:r>
              <a:rPr dirty="0" spc="-5"/>
              <a:t> </a:t>
            </a:r>
            <a:r>
              <a:rPr dirty="0" spc="-10"/>
              <a:t>a set</a:t>
            </a:r>
            <a:r>
              <a:rPr dirty="0"/>
              <a:t> </a:t>
            </a:r>
            <a:r>
              <a:rPr dirty="0" spc="10"/>
              <a:t>of</a:t>
            </a:r>
            <a:r>
              <a:rPr dirty="0" spc="-5"/>
              <a:t> </a:t>
            </a:r>
            <a:r>
              <a:rPr dirty="0" spc="-25"/>
              <a:t>input </a:t>
            </a:r>
            <a:r>
              <a:rPr dirty="0" spc="-20"/>
              <a:t> variables</a:t>
            </a:r>
            <a:r>
              <a:rPr dirty="0" spc="-15"/>
              <a:t> or</a:t>
            </a:r>
            <a:r>
              <a:rPr dirty="0" spc="-5"/>
              <a:t> </a:t>
            </a:r>
            <a:r>
              <a:rPr dirty="0" spc="-15"/>
              <a:t>features.</a:t>
            </a:r>
          </a:p>
          <a:p>
            <a:pPr marL="62865" marR="3933825" indent="-50800">
              <a:lnSpc>
                <a:spcPct val="177500"/>
              </a:lnSpc>
            </a:pPr>
            <a:r>
              <a:rPr dirty="0" spc="-20"/>
              <a:t>Accuracy</a:t>
            </a:r>
            <a:r>
              <a:rPr dirty="0" spc="-15"/>
              <a:t> </a:t>
            </a:r>
            <a:r>
              <a:rPr dirty="0" spc="10"/>
              <a:t>of</a:t>
            </a:r>
            <a:r>
              <a:rPr dirty="0" spc="-5"/>
              <a:t> </a:t>
            </a:r>
            <a:r>
              <a:rPr dirty="0" spc="-15"/>
              <a:t>data </a:t>
            </a:r>
            <a:r>
              <a:rPr dirty="0" spc="-10"/>
              <a:t>set</a:t>
            </a:r>
            <a:r>
              <a:rPr dirty="0" spc="-5"/>
              <a:t> </a:t>
            </a:r>
            <a:r>
              <a:rPr dirty="0" spc="-35"/>
              <a:t>by</a:t>
            </a:r>
            <a:r>
              <a:rPr dirty="0" spc="-5"/>
              <a:t> </a:t>
            </a:r>
            <a:r>
              <a:rPr dirty="0" spc="-25"/>
              <a:t>using</a:t>
            </a:r>
            <a:r>
              <a:rPr dirty="0" spc="-10"/>
              <a:t> </a:t>
            </a:r>
            <a:r>
              <a:rPr dirty="0" spc="-15"/>
              <a:t>logistic</a:t>
            </a:r>
            <a:r>
              <a:rPr dirty="0" spc="-5"/>
              <a:t> </a:t>
            </a:r>
            <a:r>
              <a:rPr dirty="0" spc="-20"/>
              <a:t>regression </a:t>
            </a:r>
            <a:r>
              <a:rPr dirty="0" spc="-380"/>
              <a:t> </a:t>
            </a:r>
            <a:r>
              <a:rPr dirty="0" spc="-10"/>
              <a:t>“</a:t>
            </a:r>
            <a:r>
              <a:rPr dirty="0" spc="-10">
                <a:solidFill>
                  <a:srgbClr val="000000"/>
                </a:solidFill>
                <a:latin typeface="Arial MT"/>
                <a:cs typeface="Arial MT"/>
              </a:rPr>
              <a:t>Accuracy: 0.7962962962962963”</a:t>
            </a:r>
            <a:r>
              <a:rPr dirty="0" spc="-10"/>
              <a:t>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774" y="650158"/>
            <a:ext cx="7448876" cy="38431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175208"/>
            <a:ext cx="7897495" cy="1755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-55">
                <a:solidFill>
                  <a:srgbClr val="374151"/>
                </a:solidFill>
                <a:latin typeface="Roboto"/>
                <a:cs typeface="Roboto"/>
              </a:rPr>
              <a:t>K-Nearest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Neighbors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Roboto"/>
                <a:cs typeface="Roboto"/>
              </a:rPr>
              <a:t>(KNN)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algorithm: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800" spc="4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45">
                <a:solidFill>
                  <a:srgbClr val="374151"/>
                </a:solidFill>
                <a:latin typeface="Roboto"/>
                <a:cs typeface="Roboto"/>
              </a:rPr>
              <a:t>non-parametric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lazy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learning </a:t>
            </a:r>
            <a:r>
              <a:rPr dirty="0" sz="1800" spc="-434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algorithm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used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for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both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classiﬁcation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regression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problems.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type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Roboto"/>
                <a:cs typeface="Roboto"/>
              </a:rPr>
              <a:t>of </a:t>
            </a:r>
            <a:r>
              <a:rPr dirty="0" sz="1800" spc="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374151"/>
                </a:solidFill>
                <a:latin typeface="Roboto"/>
                <a:cs typeface="Roboto"/>
              </a:rPr>
              <a:t>instance-based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learning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where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algorithm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predicts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class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new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data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point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based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classes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its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k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nearest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neighbors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in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training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dataset.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800">
                <a:latin typeface="Arial MT"/>
                <a:cs typeface="Arial MT"/>
              </a:rPr>
              <a:t>“Accuracy: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0.8068783068783069”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002" y="225551"/>
            <a:ext cx="7717319" cy="48814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172413"/>
            <a:ext cx="8374380" cy="169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Decision</a:t>
            </a:r>
            <a:r>
              <a:rPr dirty="0" sz="1900" spc="-4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Tree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Classiﬁer: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900" spc="3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supervised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machine</a:t>
            </a:r>
            <a:r>
              <a:rPr dirty="0" sz="19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learning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algorithm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is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used</a:t>
            </a:r>
            <a:r>
              <a:rPr dirty="0" sz="19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for</a:t>
            </a:r>
            <a:r>
              <a:rPr dirty="0" sz="19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classiﬁcation</a:t>
            </a:r>
            <a:r>
              <a:rPr dirty="0" sz="19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problems.</a:t>
            </a:r>
            <a:r>
              <a:rPr dirty="0" sz="19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900" spc="4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9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9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45">
                <a:solidFill>
                  <a:srgbClr val="374151"/>
                </a:solidFill>
                <a:latin typeface="Roboto"/>
                <a:cs typeface="Roboto"/>
              </a:rPr>
              <a:t>tree-based</a:t>
            </a:r>
            <a:r>
              <a:rPr dirty="0" sz="1900" spc="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0">
                <a:solidFill>
                  <a:srgbClr val="374151"/>
                </a:solidFill>
                <a:latin typeface="Roboto"/>
                <a:cs typeface="Roboto"/>
              </a:rPr>
              <a:t>model</a:t>
            </a:r>
            <a:r>
              <a:rPr dirty="0" sz="1900" spc="5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900" spc="4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recursively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splits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the data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into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subsets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based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on the </a:t>
            </a:r>
            <a:r>
              <a:rPr dirty="0" sz="1900" spc="-10">
                <a:solidFill>
                  <a:srgbClr val="374151"/>
                </a:solidFill>
                <a:latin typeface="Roboto"/>
                <a:cs typeface="Roboto"/>
              </a:rPr>
              <a:t>most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signiﬁcant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features,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resulting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30">
                <a:solidFill>
                  <a:srgbClr val="374151"/>
                </a:solidFill>
                <a:latin typeface="Roboto"/>
                <a:cs typeface="Roboto"/>
              </a:rPr>
              <a:t>in </a:t>
            </a:r>
            <a:r>
              <a:rPr dirty="0" sz="1900" spc="-459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55">
                <a:solidFill>
                  <a:srgbClr val="374151"/>
                </a:solidFill>
                <a:latin typeface="Roboto"/>
                <a:cs typeface="Roboto"/>
              </a:rPr>
              <a:t>tree-like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structure.</a:t>
            </a:r>
            <a:r>
              <a:rPr dirty="0" sz="1900" spc="-4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goal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create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0">
                <a:solidFill>
                  <a:srgbClr val="374151"/>
                </a:solidFill>
                <a:latin typeface="Roboto"/>
                <a:cs typeface="Roboto"/>
              </a:rPr>
              <a:t>model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predict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target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variable</a:t>
            </a:r>
            <a:r>
              <a:rPr dirty="0" sz="19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45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5">
                <a:solidFill>
                  <a:srgbClr val="374151"/>
                </a:solidFill>
                <a:latin typeface="Roboto"/>
                <a:cs typeface="Roboto"/>
              </a:rPr>
              <a:t>learning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simple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decision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rules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derived</a:t>
            </a:r>
            <a:r>
              <a:rPr dirty="0" sz="19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from</a:t>
            </a:r>
            <a:r>
              <a:rPr dirty="0" sz="19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20">
                <a:solidFill>
                  <a:srgbClr val="374151"/>
                </a:solidFill>
                <a:latin typeface="Roboto"/>
                <a:cs typeface="Roboto"/>
              </a:rPr>
              <a:t>data</a:t>
            </a:r>
            <a:r>
              <a:rPr dirty="0" sz="19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900" spc="-15">
                <a:solidFill>
                  <a:srgbClr val="374151"/>
                </a:solidFill>
                <a:latin typeface="Roboto"/>
                <a:cs typeface="Roboto"/>
              </a:rPr>
              <a:t>features.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033980"/>
            <a:ext cx="322135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>
                <a:latin typeface="Arial MT"/>
                <a:cs typeface="Arial MT"/>
              </a:rPr>
              <a:t>Accuracy:</a:t>
            </a:r>
            <a:r>
              <a:rPr dirty="0" sz="1750" spc="-75">
                <a:latin typeface="Arial MT"/>
                <a:cs typeface="Arial MT"/>
              </a:rPr>
              <a:t> </a:t>
            </a:r>
            <a:r>
              <a:rPr dirty="0" sz="1750" spc="-5">
                <a:latin typeface="Arial MT"/>
                <a:cs typeface="Arial MT"/>
              </a:rPr>
              <a:t>0.7513227513227513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709" y="365764"/>
            <a:ext cx="6791441" cy="46852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20"/>
              <a:t>Random</a:t>
            </a:r>
            <a:r>
              <a:rPr dirty="0" spc="-5"/>
              <a:t> </a:t>
            </a:r>
            <a:r>
              <a:rPr dirty="0" spc="-10"/>
              <a:t>forest</a:t>
            </a:r>
            <a:r>
              <a:rPr dirty="0" spc="-5"/>
              <a:t> </a:t>
            </a:r>
            <a:r>
              <a:rPr dirty="0" spc="-15"/>
              <a:t>Classiﬁer:</a:t>
            </a:r>
            <a:r>
              <a:rPr dirty="0"/>
              <a:t> </a:t>
            </a:r>
            <a:r>
              <a:rPr dirty="0" spc="-25"/>
              <a:t>It</a:t>
            </a:r>
            <a:r>
              <a:rPr dirty="0" spc="-5"/>
              <a:t> </a:t>
            </a:r>
            <a:r>
              <a:rPr dirty="0" spc="-20"/>
              <a:t>is</a:t>
            </a:r>
            <a:r>
              <a:rPr dirty="0" spc="-5"/>
              <a:t> </a:t>
            </a:r>
            <a:r>
              <a:rPr dirty="0" spc="-25"/>
              <a:t>an</a:t>
            </a:r>
            <a:r>
              <a:rPr dirty="0"/>
              <a:t> </a:t>
            </a:r>
            <a:r>
              <a:rPr dirty="0" spc="-10"/>
              <a:t>ensemble</a:t>
            </a:r>
            <a:r>
              <a:rPr dirty="0" spc="-5"/>
              <a:t> </a:t>
            </a:r>
            <a:r>
              <a:rPr dirty="0" spc="-25"/>
              <a:t>learning</a:t>
            </a:r>
            <a:r>
              <a:rPr dirty="0"/>
              <a:t> </a:t>
            </a:r>
            <a:r>
              <a:rPr dirty="0" spc="-15"/>
              <a:t>method</a:t>
            </a:r>
            <a:r>
              <a:rPr dirty="0"/>
              <a:t> for </a:t>
            </a:r>
            <a:r>
              <a:rPr dirty="0" spc="-20"/>
              <a:t>classiﬁcation, </a:t>
            </a:r>
            <a:r>
              <a:rPr dirty="0" spc="-15"/>
              <a:t> </a:t>
            </a:r>
            <a:r>
              <a:rPr dirty="0" spc="-20"/>
              <a:t>regression</a:t>
            </a:r>
            <a:r>
              <a:rPr dirty="0" spc="-5"/>
              <a:t> </a:t>
            </a:r>
            <a:r>
              <a:rPr dirty="0" spc="-20"/>
              <a:t>and</a:t>
            </a:r>
            <a:r>
              <a:rPr dirty="0" spc="-5"/>
              <a:t> </a:t>
            </a:r>
            <a:r>
              <a:rPr dirty="0" spc="-20"/>
              <a:t>other</a:t>
            </a:r>
            <a:r>
              <a:rPr dirty="0"/>
              <a:t> </a:t>
            </a:r>
            <a:r>
              <a:rPr dirty="0" spc="-20"/>
              <a:t>tasks.</a:t>
            </a:r>
            <a:r>
              <a:rPr dirty="0" spc="-5"/>
              <a:t> </a:t>
            </a:r>
            <a:r>
              <a:rPr dirty="0" spc="-30"/>
              <a:t>In</a:t>
            </a:r>
            <a:r>
              <a:rPr dirty="0" spc="-5"/>
              <a:t> </a:t>
            </a:r>
            <a:r>
              <a:rPr dirty="0" spc="-20"/>
              <a:t>random</a:t>
            </a:r>
            <a:r>
              <a:rPr dirty="0" spc="-5"/>
              <a:t> </a:t>
            </a:r>
            <a:r>
              <a:rPr dirty="0" spc="-10"/>
              <a:t>forest,</a:t>
            </a:r>
            <a:r>
              <a:rPr dirty="0" spc="-5"/>
              <a:t> </a:t>
            </a:r>
            <a:r>
              <a:rPr dirty="0" spc="-15"/>
              <a:t>a</a:t>
            </a:r>
            <a:r>
              <a:rPr dirty="0" spc="-5"/>
              <a:t> </a:t>
            </a:r>
            <a:r>
              <a:rPr dirty="0" spc="-20"/>
              <a:t>large</a:t>
            </a:r>
            <a:r>
              <a:rPr dirty="0"/>
              <a:t> </a:t>
            </a:r>
            <a:r>
              <a:rPr dirty="0" spc="-20"/>
              <a:t>number</a:t>
            </a:r>
            <a:r>
              <a:rPr dirty="0" spc="-5"/>
              <a:t> </a:t>
            </a:r>
            <a:r>
              <a:rPr dirty="0" spc="15"/>
              <a:t>of</a:t>
            </a:r>
            <a:r>
              <a:rPr dirty="0" spc="5"/>
              <a:t> </a:t>
            </a:r>
            <a:r>
              <a:rPr dirty="0" spc="-15"/>
              <a:t>decision</a:t>
            </a:r>
            <a:r>
              <a:rPr dirty="0" spc="-5"/>
              <a:t> </a:t>
            </a:r>
            <a:r>
              <a:rPr dirty="0" spc="-15"/>
              <a:t>trees</a:t>
            </a:r>
            <a:r>
              <a:rPr dirty="0" spc="-5"/>
              <a:t> </a:t>
            </a:r>
            <a:r>
              <a:rPr dirty="0" spc="-20"/>
              <a:t>are </a:t>
            </a:r>
            <a:r>
              <a:rPr dirty="0" spc="-434"/>
              <a:t> </a:t>
            </a:r>
            <a:r>
              <a:rPr dirty="0" spc="-15"/>
              <a:t>created,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5"/>
              <a:t> </a:t>
            </a:r>
            <a:r>
              <a:rPr dirty="0" spc="-15"/>
              <a:t>each</a:t>
            </a:r>
            <a:r>
              <a:rPr dirty="0" spc="-5"/>
              <a:t> </a:t>
            </a:r>
            <a:r>
              <a:rPr dirty="0" spc="-15"/>
              <a:t>tree</a:t>
            </a:r>
            <a:r>
              <a:rPr dirty="0" spc="-10"/>
              <a:t> </a:t>
            </a:r>
            <a:r>
              <a:rPr dirty="0" spc="-20"/>
              <a:t>is</a:t>
            </a:r>
            <a:r>
              <a:rPr dirty="0" spc="-5"/>
              <a:t> </a:t>
            </a:r>
            <a:r>
              <a:rPr dirty="0" spc="-25"/>
              <a:t>trained</a:t>
            </a:r>
            <a:r>
              <a:rPr dirty="0" spc="-5"/>
              <a:t> </a:t>
            </a:r>
            <a:r>
              <a:rPr dirty="0" spc="-20"/>
              <a:t>on</a:t>
            </a:r>
            <a:r>
              <a:rPr dirty="0" spc="-5"/>
              <a:t> </a:t>
            </a:r>
            <a:r>
              <a:rPr dirty="0" spc="-15"/>
              <a:t>a</a:t>
            </a:r>
            <a:r>
              <a:rPr dirty="0" spc="-5"/>
              <a:t> </a:t>
            </a:r>
            <a:r>
              <a:rPr dirty="0" spc="-20"/>
              <a:t>random</a:t>
            </a:r>
            <a:r>
              <a:rPr dirty="0" spc="-5"/>
              <a:t> </a:t>
            </a:r>
            <a:r>
              <a:rPr dirty="0" spc="-20"/>
              <a:t>subset</a:t>
            </a:r>
            <a:r>
              <a:rPr dirty="0" spc="-5"/>
              <a:t> </a:t>
            </a:r>
            <a:r>
              <a:rPr dirty="0" spc="15"/>
              <a:t>of</a:t>
            </a:r>
            <a:r>
              <a:rPr dirty="0"/>
              <a:t> </a:t>
            </a:r>
            <a:r>
              <a:rPr dirty="0" spc="-20"/>
              <a:t>the</a:t>
            </a:r>
            <a:r>
              <a:rPr dirty="0" spc="-5"/>
              <a:t> </a:t>
            </a:r>
            <a:r>
              <a:rPr dirty="0" spc="-30"/>
              <a:t>training</a:t>
            </a:r>
            <a:r>
              <a:rPr dirty="0" spc="-10"/>
              <a:t> </a:t>
            </a:r>
            <a:r>
              <a:rPr dirty="0" spc="-20"/>
              <a:t>data.</a:t>
            </a:r>
            <a:r>
              <a:rPr dirty="0" spc="-40"/>
              <a:t> </a:t>
            </a:r>
            <a:r>
              <a:rPr dirty="0" spc="-15"/>
              <a:t>The </a:t>
            </a:r>
            <a:r>
              <a:rPr dirty="0" spc="-10"/>
              <a:t> </a:t>
            </a:r>
            <a:r>
              <a:rPr dirty="0" spc="-25"/>
              <a:t>output</a:t>
            </a:r>
            <a:r>
              <a:rPr dirty="0" spc="-5"/>
              <a:t> </a:t>
            </a:r>
            <a:r>
              <a:rPr dirty="0" spc="15"/>
              <a:t>of</a:t>
            </a:r>
            <a:r>
              <a:rPr dirty="0"/>
              <a:t> </a:t>
            </a:r>
            <a:r>
              <a:rPr dirty="0" spc="-20"/>
              <a:t>the</a:t>
            </a:r>
            <a:r>
              <a:rPr dirty="0" spc="-10"/>
              <a:t> </a:t>
            </a:r>
            <a:r>
              <a:rPr dirty="0" spc="-20"/>
              <a:t>random</a:t>
            </a:r>
            <a:r>
              <a:rPr dirty="0" spc="-5"/>
              <a:t> </a:t>
            </a:r>
            <a:r>
              <a:rPr dirty="0" spc="-10"/>
              <a:t>forest </a:t>
            </a:r>
            <a:r>
              <a:rPr dirty="0" spc="-20"/>
              <a:t>is</a:t>
            </a:r>
            <a:r>
              <a:rPr dirty="0" spc="-5"/>
              <a:t> </a:t>
            </a:r>
            <a:r>
              <a:rPr dirty="0" spc="-20"/>
              <a:t>the</a:t>
            </a:r>
            <a:r>
              <a:rPr dirty="0" spc="-10"/>
              <a:t> </a:t>
            </a:r>
            <a:r>
              <a:rPr dirty="0" spc="-25"/>
              <a:t>majority</a:t>
            </a:r>
            <a:r>
              <a:rPr dirty="0"/>
              <a:t> </a:t>
            </a:r>
            <a:r>
              <a:rPr dirty="0" spc="-20"/>
              <a:t>vote</a:t>
            </a:r>
            <a:r>
              <a:rPr dirty="0" spc="-5"/>
              <a:t> </a:t>
            </a:r>
            <a:r>
              <a:rPr dirty="0" spc="15"/>
              <a:t>of</a:t>
            </a:r>
            <a:r>
              <a:rPr dirty="0"/>
              <a:t> </a:t>
            </a:r>
            <a:r>
              <a:rPr dirty="0" spc="-20"/>
              <a:t>the</a:t>
            </a:r>
            <a:r>
              <a:rPr dirty="0" spc="-5"/>
              <a:t> </a:t>
            </a:r>
            <a:r>
              <a:rPr dirty="0" spc="-15"/>
              <a:t>decision</a:t>
            </a:r>
            <a:r>
              <a:rPr dirty="0" spc="-10"/>
              <a:t> </a:t>
            </a:r>
            <a:r>
              <a:rPr dirty="0" spc="-15"/>
              <a:t>trees.</a:t>
            </a:r>
            <a:r>
              <a:rPr dirty="0" spc="-5"/>
              <a:t> </a:t>
            </a:r>
            <a:r>
              <a:rPr dirty="0" spc="-25"/>
              <a:t>It</a:t>
            </a:r>
            <a:r>
              <a:rPr dirty="0" spc="-10"/>
              <a:t> </a:t>
            </a:r>
            <a:r>
              <a:rPr dirty="0" spc="-15"/>
              <a:t>reduces </a:t>
            </a:r>
            <a:r>
              <a:rPr dirty="0" spc="-10"/>
              <a:t> </a:t>
            </a:r>
            <a:r>
              <a:rPr dirty="0" spc="-25"/>
              <a:t>overﬁtting</a:t>
            </a:r>
            <a:r>
              <a:rPr dirty="0" spc="-10"/>
              <a:t> </a:t>
            </a:r>
            <a:r>
              <a:rPr dirty="0" spc="-20"/>
              <a:t>and</a:t>
            </a:r>
            <a:r>
              <a:rPr dirty="0" spc="-10"/>
              <a:t> </a:t>
            </a:r>
            <a:r>
              <a:rPr dirty="0" spc="-20"/>
              <a:t>improves</a:t>
            </a:r>
            <a:r>
              <a:rPr dirty="0" spc="-10"/>
              <a:t> </a:t>
            </a:r>
            <a:r>
              <a:rPr dirty="0" spc="-20"/>
              <a:t>the</a:t>
            </a:r>
            <a:r>
              <a:rPr dirty="0" spc="-10"/>
              <a:t> </a:t>
            </a:r>
            <a:r>
              <a:rPr dirty="0" spc="-25"/>
              <a:t>accuracy</a:t>
            </a:r>
            <a:r>
              <a:rPr dirty="0" spc="-10"/>
              <a:t> </a:t>
            </a:r>
            <a:r>
              <a:rPr dirty="0" spc="15"/>
              <a:t>of</a:t>
            </a:r>
            <a:r>
              <a:rPr dirty="0" spc="-5"/>
              <a:t> </a:t>
            </a:r>
            <a:r>
              <a:rPr dirty="0" spc="-20"/>
              <a:t>the</a:t>
            </a:r>
            <a:r>
              <a:rPr dirty="0" spc="-10"/>
              <a:t> 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2984958"/>
            <a:ext cx="303911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>
                <a:latin typeface="Arial MT"/>
                <a:cs typeface="Arial MT"/>
              </a:rPr>
              <a:t>Accuracy:</a:t>
            </a:r>
            <a:r>
              <a:rPr dirty="0" sz="1650" spc="-75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0.7962962962962963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432" y="444077"/>
            <a:ext cx="6847194" cy="43010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175208"/>
            <a:ext cx="8250555" cy="314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AdaBoost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Classiﬁer: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It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an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ensemble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learning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method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can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improve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classiﬁcation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accuracy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weak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learners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(classiﬁers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perform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only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slightly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better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than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random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guessing)</a:t>
            </a:r>
            <a:r>
              <a:rPr dirty="0" sz="18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combining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their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predictions.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AdaBoost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works</a:t>
            </a:r>
            <a:r>
              <a:rPr dirty="0" sz="180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374151"/>
                </a:solidFill>
                <a:latin typeface="Roboto"/>
                <a:cs typeface="Roboto"/>
              </a:rPr>
              <a:t>by </a:t>
            </a:r>
            <a:r>
              <a:rPr dirty="0" sz="1800" spc="-3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iteratively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training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sequence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weak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learners,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where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each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subsequent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learner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is </a:t>
            </a:r>
            <a:r>
              <a:rPr dirty="0" sz="1800" spc="-434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trained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on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examples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that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were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misclassiﬁed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40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previous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learner.</a:t>
            </a:r>
            <a:r>
              <a:rPr dirty="0" sz="1800" spc="-3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ﬁnal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 prediction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is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weighted</a:t>
            </a:r>
            <a:r>
              <a:rPr dirty="0" sz="18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sum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Roboto"/>
                <a:cs typeface="Roboto"/>
              </a:rPr>
              <a:t>of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Roboto"/>
                <a:cs typeface="Roboto"/>
              </a:rPr>
              <a:t>predictions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made </a:t>
            </a:r>
            <a:r>
              <a:rPr dirty="0" sz="1800" spc="-40">
                <a:solidFill>
                  <a:srgbClr val="374151"/>
                </a:solidFill>
                <a:latin typeface="Roboto"/>
                <a:cs typeface="Roboto"/>
              </a:rPr>
              <a:t>by</a:t>
            </a:r>
            <a:r>
              <a:rPr dirty="0" sz="180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Roboto"/>
                <a:cs typeface="Roboto"/>
              </a:rPr>
              <a:t>each</a:t>
            </a:r>
            <a:r>
              <a:rPr dirty="0" sz="1800" spc="-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learner.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650" spc="-5">
                <a:latin typeface="Arial MT"/>
                <a:cs typeface="Arial MT"/>
              </a:rPr>
              <a:t>Accuracy: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0.8201058201058201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solidFill>
                  <a:srgbClr val="374151"/>
                </a:solidFill>
                <a:latin typeface="Roboto"/>
                <a:cs typeface="Roboto"/>
              </a:rPr>
              <a:t>“Best</a:t>
            </a:r>
            <a:r>
              <a:rPr dirty="0" sz="1800" spc="-3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Roboto"/>
                <a:cs typeface="Roboto"/>
              </a:rPr>
              <a:t>prediction”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004" y="510901"/>
            <a:ext cx="6965695" cy="41086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218975"/>
            <a:ext cx="8521065" cy="4775200"/>
          </a:xfrm>
          <a:custGeom>
            <a:avLst/>
            <a:gdLst/>
            <a:ahLst/>
            <a:cxnLst/>
            <a:rect l="l" t="t" r="r" b="b"/>
            <a:pathLst>
              <a:path w="8521065" h="4775200">
                <a:moveTo>
                  <a:pt x="0" y="0"/>
                </a:moveTo>
                <a:lnTo>
                  <a:pt x="8520599" y="0"/>
                </a:lnTo>
                <a:lnTo>
                  <a:pt x="8520599" y="4775099"/>
                </a:lnTo>
                <a:lnTo>
                  <a:pt x="0" y="4775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84126"/>
            <a:ext cx="2733675" cy="261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5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550" spc="-2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dirty="0" sz="1550" spc="-2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550" spc="-5" b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550" spc="-2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550" spc="-2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00000"/>
                </a:solidFill>
                <a:latin typeface="Arial"/>
                <a:cs typeface="Arial"/>
              </a:rPr>
              <a:t>following: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386" y="808254"/>
            <a:ext cx="6090285" cy="4048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79425" indent="-37211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2"/>
              </a:rPr>
              <a:t>Library</a:t>
            </a:r>
            <a:r>
              <a:rPr dirty="0" sz="1350" spc="-30">
                <a:latin typeface="Arial MT"/>
                <a:cs typeface="Arial MT"/>
                <a:hlinkClick r:id="rId2"/>
              </a:rPr>
              <a:t> </a:t>
            </a:r>
            <a:r>
              <a:rPr dirty="0" sz="1350" spc="-5">
                <a:latin typeface="Arial MT"/>
                <a:cs typeface="Arial MT"/>
                <a:hlinkClick r:id="rId2"/>
              </a:rPr>
              <a:t>and</a:t>
            </a:r>
            <a:r>
              <a:rPr dirty="0" sz="1350" spc="-25">
                <a:latin typeface="Arial MT"/>
                <a:cs typeface="Arial MT"/>
                <a:hlinkClick r:id="rId2"/>
              </a:rPr>
              <a:t> </a:t>
            </a:r>
            <a:r>
              <a:rPr dirty="0" sz="1350" spc="-5">
                <a:latin typeface="Arial MT"/>
                <a:cs typeface="Arial MT"/>
                <a:hlinkClick r:id="rId2"/>
              </a:rPr>
              <a:t>data</a:t>
            </a:r>
            <a:r>
              <a:rPr dirty="0" sz="1350" spc="-25">
                <a:latin typeface="Arial MT"/>
                <a:cs typeface="Arial MT"/>
                <a:hlinkClick r:id="rId2"/>
              </a:rPr>
              <a:t> </a:t>
            </a:r>
            <a:r>
              <a:rPr dirty="0" sz="1350" spc="-5">
                <a:latin typeface="Arial MT"/>
                <a:cs typeface="Arial MT"/>
                <a:hlinkClick r:id="rId2"/>
              </a:rPr>
              <a:t>loading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3"/>
              </a:rPr>
              <a:t>Data</a:t>
            </a:r>
            <a:r>
              <a:rPr dirty="0" sz="1350" spc="-50">
                <a:latin typeface="Arial MT"/>
                <a:cs typeface="Arial MT"/>
                <a:hlinkClick r:id="rId3"/>
              </a:rPr>
              <a:t> </a:t>
            </a:r>
            <a:r>
              <a:rPr dirty="0" sz="1350">
                <a:latin typeface="Arial MT"/>
                <a:cs typeface="Arial MT"/>
                <a:hlinkClick r:id="rId3"/>
              </a:rPr>
              <a:t>cleaning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4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4"/>
              </a:rPr>
              <a:t>Encoding</a:t>
            </a:r>
            <a:r>
              <a:rPr dirty="0" sz="1350" spc="-50">
                <a:latin typeface="Arial MT"/>
                <a:cs typeface="Arial MT"/>
                <a:hlinkClick r:id="rId4"/>
              </a:rPr>
              <a:t> </a:t>
            </a:r>
            <a:r>
              <a:rPr dirty="0" sz="1350" spc="-5">
                <a:latin typeface="Arial MT"/>
                <a:cs typeface="Arial MT"/>
                <a:hlinkClick r:id="rId4"/>
              </a:rPr>
              <a:t>data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5"/>
              </a:rPr>
              <a:t>Covariance</a:t>
            </a:r>
            <a:r>
              <a:rPr dirty="0" sz="1350" spc="-15">
                <a:latin typeface="Arial MT"/>
                <a:cs typeface="Arial MT"/>
                <a:hlinkClick r:id="rId5"/>
              </a:rPr>
              <a:t> </a:t>
            </a:r>
            <a:r>
              <a:rPr dirty="0" sz="1350">
                <a:latin typeface="Arial MT"/>
                <a:cs typeface="Arial MT"/>
                <a:hlinkClick r:id="rId5"/>
              </a:rPr>
              <a:t>Matrix.</a:t>
            </a:r>
            <a:r>
              <a:rPr dirty="0" sz="1350" spc="-15">
                <a:latin typeface="Arial MT"/>
                <a:cs typeface="Arial MT"/>
                <a:hlinkClick r:id="rId5"/>
              </a:rPr>
              <a:t> Variability </a:t>
            </a:r>
            <a:r>
              <a:rPr dirty="0" sz="1350">
                <a:latin typeface="Arial MT"/>
                <a:cs typeface="Arial MT"/>
                <a:hlinkClick r:id="rId5"/>
              </a:rPr>
              <a:t>comparison</a:t>
            </a:r>
            <a:r>
              <a:rPr dirty="0" sz="1350" spc="-15">
                <a:latin typeface="Arial MT"/>
                <a:cs typeface="Arial MT"/>
                <a:hlinkClick r:id="rId5"/>
              </a:rPr>
              <a:t> </a:t>
            </a:r>
            <a:r>
              <a:rPr dirty="0" sz="1350" spc="-5">
                <a:latin typeface="Arial MT"/>
                <a:cs typeface="Arial MT"/>
                <a:hlinkClick r:id="rId5"/>
              </a:rPr>
              <a:t>between</a:t>
            </a:r>
            <a:r>
              <a:rPr dirty="0" sz="1350" spc="-15">
                <a:latin typeface="Arial MT"/>
                <a:cs typeface="Arial MT"/>
                <a:hlinkClick r:id="rId5"/>
              </a:rPr>
              <a:t> </a:t>
            </a:r>
            <a:r>
              <a:rPr dirty="0" sz="1350">
                <a:latin typeface="Arial MT"/>
                <a:cs typeface="Arial MT"/>
                <a:hlinkClick r:id="rId5"/>
              </a:rPr>
              <a:t>categories</a:t>
            </a:r>
            <a:r>
              <a:rPr dirty="0" sz="1350" spc="-10">
                <a:latin typeface="Arial MT"/>
                <a:cs typeface="Arial MT"/>
                <a:hlinkClick r:id="rId5"/>
              </a:rPr>
              <a:t> </a:t>
            </a:r>
            <a:r>
              <a:rPr dirty="0" sz="1350" spc="-5">
                <a:latin typeface="Arial MT"/>
                <a:cs typeface="Arial MT"/>
                <a:hlinkClick r:id="rId5"/>
              </a:rPr>
              <a:t>of</a:t>
            </a:r>
            <a:r>
              <a:rPr dirty="0" sz="1350" spc="-15">
                <a:latin typeface="Arial MT"/>
                <a:cs typeface="Arial MT"/>
                <a:hlinkClick r:id="rId5"/>
              </a:rPr>
              <a:t> </a:t>
            </a:r>
            <a:r>
              <a:rPr dirty="0" sz="1350">
                <a:latin typeface="Arial MT"/>
                <a:cs typeface="Arial MT"/>
                <a:hlinkClick r:id="rId5"/>
              </a:rPr>
              <a:t>variables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</a:rPr>
              <a:t>Data</a:t>
            </a:r>
            <a:r>
              <a:rPr dirty="0" sz="1350" spc="-60">
                <a:latin typeface="Arial MT"/>
                <a:cs typeface="Arial MT"/>
              </a:rPr>
              <a:t> </a:t>
            </a:r>
            <a:r>
              <a:rPr dirty="0" sz="1350" spc="-10">
                <a:latin typeface="Arial MT"/>
                <a:cs typeface="Arial MT"/>
              </a:rPr>
              <a:t>Visualisation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6"/>
              </a:rPr>
              <a:t>Scaling</a:t>
            </a:r>
            <a:r>
              <a:rPr dirty="0" sz="1350" spc="-50">
                <a:latin typeface="Arial MT"/>
                <a:cs typeface="Arial MT"/>
                <a:hlinkClick r:id="rId6"/>
              </a:rPr>
              <a:t> </a:t>
            </a:r>
            <a:r>
              <a:rPr dirty="0" sz="1350" spc="-5">
                <a:latin typeface="Arial MT"/>
                <a:cs typeface="Arial MT"/>
                <a:hlinkClick r:id="rId6"/>
              </a:rPr>
              <a:t>and</a:t>
            </a:r>
            <a:r>
              <a:rPr dirty="0" sz="1350" spc="-50">
                <a:latin typeface="Arial MT"/>
                <a:cs typeface="Arial MT"/>
                <a:hlinkClick r:id="rId6"/>
              </a:rPr>
              <a:t> </a:t>
            </a:r>
            <a:r>
              <a:rPr dirty="0" sz="1350" spc="-5">
                <a:latin typeface="Arial MT"/>
                <a:cs typeface="Arial MT"/>
                <a:hlinkClick r:id="rId6"/>
              </a:rPr>
              <a:t>fitting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</a:rPr>
              <a:t>Splitting</a:t>
            </a:r>
            <a:r>
              <a:rPr dirty="0" sz="1350" spc="-30">
                <a:latin typeface="Arial MT"/>
                <a:cs typeface="Arial MT"/>
              </a:rPr>
              <a:t> </a:t>
            </a:r>
            <a:r>
              <a:rPr dirty="0" sz="1350" spc="-5">
                <a:latin typeface="Arial MT"/>
                <a:cs typeface="Arial MT"/>
              </a:rPr>
              <a:t>the</a:t>
            </a:r>
            <a:r>
              <a:rPr dirty="0" sz="1350" spc="-25">
                <a:latin typeface="Arial MT"/>
                <a:cs typeface="Arial MT"/>
              </a:rPr>
              <a:t> </a:t>
            </a:r>
            <a:r>
              <a:rPr dirty="0" sz="1350" spc="-5">
                <a:latin typeface="Arial MT"/>
                <a:cs typeface="Arial MT"/>
              </a:rPr>
              <a:t>data</a:t>
            </a:r>
            <a:r>
              <a:rPr dirty="0" sz="1350" spc="-25"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set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4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7"/>
              </a:rPr>
              <a:t>Evaluating</a:t>
            </a:r>
            <a:r>
              <a:rPr dirty="0" sz="1350" spc="-50">
                <a:latin typeface="Arial MT"/>
                <a:cs typeface="Arial MT"/>
                <a:hlinkClick r:id="rId7"/>
              </a:rPr>
              <a:t> </a:t>
            </a:r>
            <a:r>
              <a:rPr dirty="0" sz="1350">
                <a:latin typeface="Arial MT"/>
                <a:cs typeface="Arial MT"/>
                <a:hlinkClick r:id="rId7"/>
              </a:rPr>
              <a:t>models</a:t>
            </a:r>
            <a:endParaRPr sz="1350">
              <a:latin typeface="Arial MT"/>
              <a:cs typeface="Arial MT"/>
            </a:endParaRPr>
          </a:p>
          <a:p>
            <a:pPr lvl="1" marL="1203325" indent="-391160">
              <a:lnSpc>
                <a:spcPct val="100000"/>
              </a:lnSpc>
              <a:spcBef>
                <a:spcPts val="240"/>
              </a:spcBef>
              <a:buAutoNum type="alphaUcPeriod"/>
              <a:tabLst>
                <a:tab pos="1203325" algn="l"/>
                <a:tab pos="1203960" algn="l"/>
              </a:tabLst>
            </a:pPr>
            <a:r>
              <a:rPr dirty="0" sz="1350" spc="-5">
                <a:latin typeface="Arial MT"/>
                <a:cs typeface="Arial MT"/>
                <a:hlinkClick r:id="rId8"/>
              </a:rPr>
              <a:t>Logistic</a:t>
            </a:r>
            <a:r>
              <a:rPr dirty="0" sz="1350" spc="-50">
                <a:latin typeface="Arial MT"/>
                <a:cs typeface="Arial MT"/>
                <a:hlinkClick r:id="rId8"/>
              </a:rPr>
              <a:t> </a:t>
            </a:r>
            <a:r>
              <a:rPr dirty="0" sz="1350" spc="-5">
                <a:latin typeface="Arial MT"/>
                <a:cs typeface="Arial MT"/>
                <a:hlinkClick r:id="rId8"/>
              </a:rPr>
              <a:t>Regression</a:t>
            </a:r>
            <a:endParaRPr sz="1350">
              <a:latin typeface="Arial MT"/>
              <a:cs typeface="Arial MT"/>
            </a:endParaRPr>
          </a:p>
          <a:p>
            <a:pPr lvl="1" marL="1203325" indent="-391160">
              <a:lnSpc>
                <a:spcPct val="100000"/>
              </a:lnSpc>
              <a:spcBef>
                <a:spcPts val="245"/>
              </a:spcBef>
              <a:buAutoNum type="alphaUcPeriod"/>
              <a:tabLst>
                <a:tab pos="1203325" algn="l"/>
                <a:tab pos="1203960" algn="l"/>
              </a:tabLst>
            </a:pPr>
            <a:r>
              <a:rPr dirty="0" sz="1350" spc="-5">
                <a:latin typeface="Arial MT"/>
                <a:cs typeface="Arial MT"/>
                <a:hlinkClick r:id="rId9"/>
              </a:rPr>
              <a:t>K</a:t>
            </a:r>
            <a:r>
              <a:rPr dirty="0" sz="1350">
                <a:latin typeface="Arial MT"/>
                <a:cs typeface="Arial MT"/>
                <a:hlinkClick r:id="rId9"/>
              </a:rPr>
              <a:t>N</a:t>
            </a:r>
            <a:r>
              <a:rPr dirty="0" sz="1350">
                <a:latin typeface="Arial MT"/>
                <a:cs typeface="Arial MT"/>
              </a:rPr>
              <a:t>N</a:t>
            </a:r>
            <a:r>
              <a:rPr dirty="0" sz="1350" spc="-80">
                <a:latin typeface="Arial MT"/>
                <a:cs typeface="Arial MT"/>
              </a:rPr>
              <a:t> </a:t>
            </a:r>
            <a:r>
              <a:rPr dirty="0" sz="1350" spc="-5">
                <a:latin typeface="Arial MT"/>
                <a:cs typeface="Arial MT"/>
              </a:rPr>
              <a:t>Algorithm</a:t>
            </a:r>
            <a:endParaRPr sz="1350">
              <a:latin typeface="Arial MT"/>
              <a:cs typeface="Arial MT"/>
            </a:endParaRPr>
          </a:p>
          <a:p>
            <a:pPr lvl="1" marL="1203325" indent="-400685">
              <a:lnSpc>
                <a:spcPct val="100000"/>
              </a:lnSpc>
              <a:spcBef>
                <a:spcPts val="240"/>
              </a:spcBef>
              <a:buAutoNum type="alphaUcPeriod"/>
              <a:tabLst>
                <a:tab pos="1203325" algn="l"/>
                <a:tab pos="1203960" algn="l"/>
              </a:tabLst>
            </a:pPr>
            <a:r>
              <a:rPr dirty="0" sz="1350" spc="-5">
                <a:latin typeface="Arial MT"/>
                <a:cs typeface="Arial MT"/>
                <a:hlinkClick r:id="rId10"/>
              </a:rPr>
              <a:t>Decision</a:t>
            </a:r>
            <a:r>
              <a:rPr dirty="0" sz="1350" spc="-60">
                <a:latin typeface="Arial MT"/>
                <a:cs typeface="Arial MT"/>
                <a:hlinkClick r:id="rId10"/>
              </a:rPr>
              <a:t> </a:t>
            </a:r>
            <a:r>
              <a:rPr dirty="0" sz="1350" spc="-15">
                <a:latin typeface="Arial MT"/>
                <a:cs typeface="Arial MT"/>
                <a:hlinkClick r:id="rId10"/>
              </a:rPr>
              <a:t>Tree</a:t>
            </a:r>
            <a:r>
              <a:rPr dirty="0" sz="1350" spc="-35">
                <a:latin typeface="Arial MT"/>
                <a:cs typeface="Arial MT"/>
                <a:hlinkClick r:id="rId10"/>
              </a:rPr>
              <a:t> </a:t>
            </a:r>
            <a:r>
              <a:rPr dirty="0" sz="1350" spc="-5">
                <a:latin typeface="Arial MT"/>
                <a:cs typeface="Arial MT"/>
                <a:hlinkClick r:id="rId10"/>
              </a:rPr>
              <a:t>Classifier</a:t>
            </a:r>
            <a:endParaRPr sz="1350">
              <a:latin typeface="Arial MT"/>
              <a:cs typeface="Arial MT"/>
            </a:endParaRPr>
          </a:p>
          <a:p>
            <a:pPr lvl="1" marL="1203325" indent="-400685">
              <a:lnSpc>
                <a:spcPct val="100000"/>
              </a:lnSpc>
              <a:spcBef>
                <a:spcPts val="245"/>
              </a:spcBef>
              <a:buAutoNum type="alphaUcPeriod"/>
              <a:tabLst>
                <a:tab pos="1203325" algn="l"/>
                <a:tab pos="1203960" algn="l"/>
              </a:tabLst>
            </a:pPr>
            <a:r>
              <a:rPr dirty="0" sz="1350" spc="-5">
                <a:latin typeface="Arial MT"/>
                <a:cs typeface="Arial MT"/>
                <a:hlinkClick r:id="rId11"/>
              </a:rPr>
              <a:t>Random</a:t>
            </a:r>
            <a:r>
              <a:rPr dirty="0" sz="1350" spc="-50">
                <a:latin typeface="Arial MT"/>
                <a:cs typeface="Arial MT"/>
                <a:hlinkClick r:id="rId11"/>
              </a:rPr>
              <a:t> </a:t>
            </a:r>
            <a:r>
              <a:rPr dirty="0" sz="1350" spc="-5">
                <a:latin typeface="Arial MT"/>
                <a:cs typeface="Arial MT"/>
                <a:hlinkClick r:id="rId11"/>
              </a:rPr>
              <a:t>Forests</a:t>
            </a:r>
            <a:endParaRPr sz="1350">
              <a:latin typeface="Arial MT"/>
              <a:cs typeface="Arial MT"/>
            </a:endParaRPr>
          </a:p>
          <a:p>
            <a:pPr lvl="1" marL="1203325" indent="-391160">
              <a:lnSpc>
                <a:spcPct val="100000"/>
              </a:lnSpc>
              <a:spcBef>
                <a:spcPts val="240"/>
              </a:spcBef>
              <a:buAutoNum type="alphaUcPeriod"/>
              <a:tabLst>
                <a:tab pos="1203325" algn="l"/>
                <a:tab pos="1203960" algn="l"/>
              </a:tabLst>
            </a:pPr>
            <a:r>
              <a:rPr dirty="0" sz="1350" spc="-5">
                <a:latin typeface="Arial MT"/>
                <a:cs typeface="Arial MT"/>
              </a:rPr>
              <a:t>AdaBoost</a:t>
            </a:r>
            <a:r>
              <a:rPr dirty="0" sz="1350" spc="-50">
                <a:latin typeface="Arial MT"/>
                <a:cs typeface="Arial MT"/>
              </a:rPr>
              <a:t> </a:t>
            </a:r>
            <a:r>
              <a:rPr dirty="0" sz="1350" spc="-5">
                <a:latin typeface="Arial MT"/>
                <a:cs typeface="Arial MT"/>
              </a:rPr>
              <a:t>Classifier</a:t>
            </a:r>
            <a:endParaRPr sz="1350">
              <a:latin typeface="Arial MT"/>
              <a:cs typeface="Arial MT"/>
            </a:endParaRPr>
          </a:p>
          <a:p>
            <a:pPr marL="479425" indent="-37211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12"/>
              </a:rPr>
              <a:t>Success</a:t>
            </a:r>
            <a:r>
              <a:rPr dirty="0" sz="1350" spc="-35">
                <a:latin typeface="Arial MT"/>
                <a:cs typeface="Arial MT"/>
                <a:hlinkClick r:id="rId12"/>
              </a:rPr>
              <a:t> </a:t>
            </a:r>
            <a:r>
              <a:rPr dirty="0" sz="1350">
                <a:latin typeface="Arial MT"/>
                <a:cs typeface="Arial MT"/>
                <a:hlinkClick r:id="rId12"/>
              </a:rPr>
              <a:t>method</a:t>
            </a:r>
            <a:r>
              <a:rPr dirty="0" sz="1350" spc="-35">
                <a:latin typeface="Arial MT"/>
                <a:cs typeface="Arial MT"/>
                <a:hlinkClick r:id="rId12"/>
              </a:rPr>
              <a:t> </a:t>
            </a:r>
            <a:r>
              <a:rPr dirty="0" sz="1350" spc="-5">
                <a:latin typeface="Arial MT"/>
                <a:cs typeface="Arial MT"/>
                <a:hlinkClick r:id="rId12"/>
              </a:rPr>
              <a:t>plot</a:t>
            </a:r>
            <a:endParaRPr sz="1350">
              <a:latin typeface="Arial MT"/>
              <a:cs typeface="Arial MT"/>
            </a:endParaRPr>
          </a:p>
          <a:p>
            <a:pPr marL="479425" indent="-467359">
              <a:lnSpc>
                <a:spcPct val="100000"/>
              </a:lnSpc>
              <a:spcBef>
                <a:spcPts val="244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13"/>
              </a:rPr>
              <a:t>Creating</a:t>
            </a:r>
            <a:r>
              <a:rPr dirty="0" sz="1350" spc="-25">
                <a:latin typeface="Arial MT"/>
                <a:cs typeface="Arial MT"/>
                <a:hlinkClick r:id="rId13"/>
              </a:rPr>
              <a:t> </a:t>
            </a:r>
            <a:r>
              <a:rPr dirty="0" sz="1350" spc="-5">
                <a:latin typeface="Arial MT"/>
                <a:cs typeface="Arial MT"/>
                <a:hlinkClick r:id="rId13"/>
              </a:rPr>
              <a:t>predictions</a:t>
            </a:r>
            <a:r>
              <a:rPr dirty="0" sz="1350" spc="-20">
                <a:latin typeface="Arial MT"/>
                <a:cs typeface="Arial MT"/>
                <a:hlinkClick r:id="rId13"/>
              </a:rPr>
              <a:t> </a:t>
            </a:r>
            <a:r>
              <a:rPr dirty="0" sz="1350" spc="-5">
                <a:latin typeface="Arial MT"/>
                <a:cs typeface="Arial MT"/>
                <a:hlinkClick r:id="rId13"/>
              </a:rPr>
              <a:t>on</a:t>
            </a:r>
            <a:r>
              <a:rPr dirty="0" sz="1350" spc="-20">
                <a:latin typeface="Arial MT"/>
                <a:cs typeface="Arial MT"/>
                <a:hlinkClick r:id="rId13"/>
              </a:rPr>
              <a:t> </a:t>
            </a:r>
            <a:r>
              <a:rPr dirty="0" sz="1350" spc="-5">
                <a:latin typeface="Arial MT"/>
                <a:cs typeface="Arial MT"/>
                <a:hlinkClick r:id="rId13"/>
              </a:rPr>
              <a:t>test</a:t>
            </a:r>
            <a:r>
              <a:rPr dirty="0" sz="1350" spc="-20">
                <a:latin typeface="Arial MT"/>
                <a:cs typeface="Arial MT"/>
                <a:hlinkClick r:id="rId13"/>
              </a:rPr>
              <a:t> </a:t>
            </a:r>
            <a:r>
              <a:rPr dirty="0" sz="1350">
                <a:latin typeface="Arial MT"/>
                <a:cs typeface="Arial MT"/>
                <a:hlinkClick r:id="rId13"/>
              </a:rPr>
              <a:t>set</a:t>
            </a:r>
            <a:endParaRPr sz="1350">
              <a:latin typeface="Arial MT"/>
              <a:cs typeface="Arial MT"/>
            </a:endParaRPr>
          </a:p>
          <a:p>
            <a:pPr marL="479425" indent="-454659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14"/>
              </a:rPr>
              <a:t>Submission</a:t>
            </a:r>
            <a:endParaRPr sz="1350">
              <a:latin typeface="Arial MT"/>
              <a:cs typeface="Arial MT"/>
            </a:endParaRPr>
          </a:p>
          <a:p>
            <a:pPr marL="479425" indent="-467359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479425" algn="l"/>
                <a:tab pos="480059" algn="l"/>
              </a:tabLst>
            </a:pPr>
            <a:r>
              <a:rPr dirty="0" sz="1350" spc="-5">
                <a:latin typeface="Arial MT"/>
                <a:cs typeface="Arial MT"/>
                <a:hlinkClick r:id="rId15"/>
              </a:rPr>
              <a:t>Conclusions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4" y="509134"/>
            <a:ext cx="6594475" cy="2933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Creating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Prediction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 on</a:t>
            </a:r>
            <a:r>
              <a:rPr dirty="0" spc="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test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pc="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set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dirty="0" spc="-6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AdaBoost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0796"/>
            <a:ext cx="8330565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2620">
              <a:lnSpc>
                <a:spcPct val="114999"/>
              </a:lnSpc>
              <a:spcBef>
                <a:spcPts val="100"/>
              </a:spcBef>
            </a:pPr>
            <a:r>
              <a:rPr dirty="0" sz="1600" spc="-20">
                <a:latin typeface="Arial MT"/>
                <a:cs typeface="Arial MT"/>
              </a:rPr>
              <a:t>We </a:t>
            </a:r>
            <a:r>
              <a:rPr dirty="0" sz="1600" spc="-5">
                <a:latin typeface="Arial MT"/>
                <a:cs typeface="Arial MT"/>
              </a:rPr>
              <a:t>have predicted the test </a:t>
            </a:r>
            <a:r>
              <a:rPr dirty="0" sz="1600">
                <a:latin typeface="Arial MT"/>
                <a:cs typeface="Arial MT"/>
              </a:rPr>
              <a:t>results </a:t>
            </a:r>
            <a:r>
              <a:rPr dirty="0" sz="1600" spc="-5">
                <a:latin typeface="Arial MT"/>
                <a:cs typeface="Arial MT"/>
              </a:rPr>
              <a:t>of given data by using the best </a:t>
            </a:r>
            <a:r>
              <a:rPr dirty="0" sz="1600">
                <a:latin typeface="Arial MT"/>
                <a:cs typeface="Arial MT"/>
              </a:rPr>
              <a:t>method “Ada </a:t>
            </a:r>
            <a:r>
              <a:rPr dirty="0" sz="1600" spc="-5">
                <a:latin typeface="Arial MT"/>
                <a:cs typeface="Arial MT"/>
              </a:rPr>
              <a:t>Boost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Classifier”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resultant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stored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another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csv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file,</a:t>
            </a:r>
            <a:r>
              <a:rPr dirty="0" sz="1600" spc="4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name: </a:t>
            </a:r>
            <a:r>
              <a:rPr dirty="0" sz="1600">
                <a:latin typeface="Arial MT"/>
                <a:cs typeface="Arial MT"/>
              </a:rPr>
              <a:t>“submission”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600" spc="-5">
                <a:latin typeface="Arial MT"/>
                <a:cs typeface="Arial MT"/>
              </a:rPr>
              <a:t>The final prediction </a:t>
            </a:r>
            <a:r>
              <a:rPr dirty="0" sz="1600">
                <a:latin typeface="Arial MT"/>
                <a:cs typeface="Arial MT"/>
              </a:rPr>
              <a:t>consists </a:t>
            </a:r>
            <a:r>
              <a:rPr dirty="0" sz="1600" spc="-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0 </a:t>
            </a:r>
            <a:r>
              <a:rPr dirty="0" sz="1600" spc="-5">
                <a:latin typeface="Arial MT"/>
                <a:cs typeface="Arial MT"/>
              </a:rPr>
              <a:t>and 1. </a:t>
            </a:r>
            <a:r>
              <a:rPr dirty="0" sz="1600">
                <a:latin typeface="Arial MT"/>
                <a:cs typeface="Arial MT"/>
              </a:rPr>
              <a:t>0 means </a:t>
            </a:r>
            <a:r>
              <a:rPr dirty="0" sz="1600" spc="-5">
                <a:latin typeface="Arial MT"/>
                <a:cs typeface="Arial MT"/>
              </a:rPr>
              <a:t>the person is not needed any </a:t>
            </a:r>
            <a:r>
              <a:rPr dirty="0" sz="1600">
                <a:latin typeface="Arial MT"/>
                <a:cs typeface="Arial MT"/>
              </a:rPr>
              <a:t>mental </a:t>
            </a:r>
            <a:r>
              <a:rPr dirty="0" sz="1600" spc="-5">
                <a:latin typeface="Arial MT"/>
                <a:cs typeface="Arial MT"/>
              </a:rPr>
              <a:t>health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treatment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 person is needed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mental</a:t>
            </a:r>
            <a:r>
              <a:rPr dirty="0" sz="1600" spc="-5">
                <a:latin typeface="Arial MT"/>
                <a:cs typeface="Arial MT"/>
              </a:rPr>
              <a:t> health treatment.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78" y="291035"/>
            <a:ext cx="8117022" cy="41394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749" y="347175"/>
            <a:ext cx="8620574" cy="445302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9525" y="80125"/>
            <a:ext cx="2592950" cy="46010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225" y="511192"/>
            <a:ext cx="10541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latin typeface="Arial"/>
                <a:cs typeface="Arial"/>
              </a:rPr>
              <a:t>Conclusions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8100059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After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using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all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these Employee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records,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we 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able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 build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  <a:hlinkClick r:id="rId2"/>
              </a:rPr>
              <a:t>machine</a:t>
            </a:r>
            <a:r>
              <a:rPr dirty="0" sz="1600" spc="-10">
                <a:latin typeface="Arial MT"/>
                <a:cs typeface="Arial MT"/>
                <a:hlinkClick r:id="rId2"/>
              </a:rPr>
              <a:t> </a:t>
            </a:r>
            <a:r>
              <a:rPr dirty="0" sz="1600" spc="-5">
                <a:latin typeface="Arial MT"/>
                <a:cs typeface="Arial MT"/>
                <a:hlinkClick r:id="rId2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70000"/>
              </a:lnSpc>
            </a:pPr>
            <a:r>
              <a:rPr dirty="0" sz="1600" spc="-5">
                <a:latin typeface="Arial MT"/>
                <a:cs typeface="Arial MT"/>
                <a:hlinkClick r:id="rId2"/>
              </a:rPr>
              <a:t>models</a:t>
            </a:r>
            <a:r>
              <a:rPr dirty="0" sz="1600" spc="-5">
                <a:latin typeface="Arial MT"/>
                <a:cs typeface="Arial MT"/>
              </a:rPr>
              <a:t>. From all the </a:t>
            </a:r>
            <a:r>
              <a:rPr dirty="0" sz="1600">
                <a:latin typeface="Arial MT"/>
                <a:cs typeface="Arial MT"/>
              </a:rPr>
              <a:t>models, </a:t>
            </a:r>
            <a:r>
              <a:rPr dirty="0" sz="1600" spc="-5">
                <a:latin typeface="Arial MT"/>
                <a:cs typeface="Arial MT"/>
              </a:rPr>
              <a:t>ADA–Boost achieved 82% accuracy along with that we were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able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 draw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insights from 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data </a:t>
            </a:r>
            <a:r>
              <a:rPr dirty="0" sz="1600">
                <a:latin typeface="Arial MT"/>
                <a:cs typeface="Arial MT"/>
              </a:rPr>
              <a:t>via</a:t>
            </a:r>
            <a:r>
              <a:rPr dirty="0" sz="1600" spc="-5">
                <a:latin typeface="Arial MT"/>
                <a:cs typeface="Arial MT"/>
              </a:rPr>
              <a:t> data analysis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visualization.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838" y="554926"/>
            <a:ext cx="8117611" cy="3823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9413"/>
            <a:ext cx="2526665" cy="284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Library</a:t>
            </a:r>
            <a:r>
              <a:rPr dirty="0" sz="1700" spc="-35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-5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and</a:t>
            </a:r>
            <a:r>
              <a:rPr dirty="0" sz="1700" spc="-30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-5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data</a:t>
            </a:r>
            <a:r>
              <a:rPr dirty="0" sz="1700" spc="-30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700" spc="-5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loading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7987665" cy="260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Arial MT"/>
                <a:cs typeface="Arial MT"/>
              </a:rPr>
              <a:t>Imported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several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libraries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data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analysis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machine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learning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tasks 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Python.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Pandas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data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manipulation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analysis.</a:t>
            </a:r>
            <a:endParaRPr sz="15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NumPy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numerical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computing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scientific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computing.</a:t>
            </a:r>
            <a:endParaRPr sz="15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Matplotlib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Seaborn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are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data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visualization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plotting.</a:t>
            </a:r>
            <a:endParaRPr sz="150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9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Scipy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scientific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computing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statistical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analysis.</a:t>
            </a:r>
            <a:endParaRPr sz="1500">
              <a:latin typeface="Arial MT"/>
              <a:cs typeface="Arial MT"/>
            </a:endParaRPr>
          </a:p>
          <a:p>
            <a:pPr marL="469900" marR="552450" indent="-344170">
              <a:lnSpc>
                <a:spcPct val="105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Sklearn </a:t>
            </a:r>
            <a:r>
              <a:rPr dirty="0" sz="1500">
                <a:latin typeface="Arial MT"/>
                <a:cs typeface="Arial MT"/>
              </a:rPr>
              <a:t>(Scikit-learn) </a:t>
            </a:r>
            <a:r>
              <a:rPr dirty="0" sz="1500" spc="-5">
                <a:latin typeface="Arial MT"/>
                <a:cs typeface="Arial MT"/>
              </a:rPr>
              <a:t>is </a:t>
            </a:r>
            <a:r>
              <a:rPr dirty="0" sz="1500">
                <a:latin typeface="Arial MT"/>
                <a:cs typeface="Arial MT"/>
              </a:rPr>
              <a:t>a machine </a:t>
            </a:r>
            <a:r>
              <a:rPr dirty="0" sz="1500" spc="-5">
                <a:latin typeface="Arial MT"/>
                <a:cs typeface="Arial MT"/>
              </a:rPr>
              <a:t>learning library in Python, and it is used for data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preparation,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modeling,</a:t>
            </a:r>
            <a:r>
              <a:rPr dirty="0" sz="1500" spc="-5">
                <a:latin typeface="Arial MT"/>
                <a:cs typeface="Arial MT"/>
              </a:rPr>
              <a:t> and </a:t>
            </a:r>
            <a:r>
              <a:rPr dirty="0" sz="1500">
                <a:latin typeface="Arial MT"/>
                <a:cs typeface="Arial MT"/>
              </a:rPr>
              <a:t>validation.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05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500" spc="-5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specific machine </a:t>
            </a:r>
            <a:r>
              <a:rPr dirty="0" sz="1500" spc="-5">
                <a:latin typeface="Arial MT"/>
                <a:cs typeface="Arial MT"/>
              </a:rPr>
              <a:t>learning </a:t>
            </a:r>
            <a:r>
              <a:rPr dirty="0" sz="1500">
                <a:latin typeface="Arial MT"/>
                <a:cs typeface="Arial MT"/>
              </a:rPr>
              <a:t>models </a:t>
            </a:r>
            <a:r>
              <a:rPr dirty="0" sz="1500" spc="-5">
                <a:latin typeface="Arial MT"/>
                <a:cs typeface="Arial MT"/>
              </a:rPr>
              <a:t>included in this </a:t>
            </a:r>
            <a:r>
              <a:rPr dirty="0" sz="1500">
                <a:latin typeface="Arial MT"/>
                <a:cs typeface="Arial MT"/>
              </a:rPr>
              <a:t>code </a:t>
            </a:r>
            <a:r>
              <a:rPr dirty="0" sz="1500" spc="-5">
                <a:latin typeface="Arial MT"/>
                <a:cs typeface="Arial MT"/>
              </a:rPr>
              <a:t>are: Logistic Regression,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Decision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Tree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Classifier,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Random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Forest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Classifier,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Extra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Trees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Classifier,</a:t>
            </a:r>
            <a:r>
              <a:rPr dirty="0" sz="1500">
                <a:latin typeface="Arial MT"/>
                <a:cs typeface="Arial MT"/>
              </a:rPr>
              <a:t> MLP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Classifier,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K-Nearest Neighbors </a:t>
            </a:r>
            <a:r>
              <a:rPr dirty="0" sz="1500" spc="-15">
                <a:latin typeface="Arial MT"/>
                <a:cs typeface="Arial MT"/>
              </a:rPr>
              <a:t>Classifier,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AdaBoost </a:t>
            </a:r>
            <a:r>
              <a:rPr dirty="0" sz="1500" spc="-15">
                <a:latin typeface="Arial MT"/>
                <a:cs typeface="Arial MT"/>
              </a:rPr>
              <a:t>Classifier,</a:t>
            </a:r>
            <a:r>
              <a:rPr dirty="0" sz="1500" spc="-5">
                <a:latin typeface="Arial MT"/>
                <a:cs typeface="Arial MT"/>
              </a:rPr>
              <a:t> and Gaussian Naive Bayes.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199" y="218975"/>
            <a:ext cx="8710324" cy="4774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0277"/>
            <a:ext cx="1320800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0" b="1">
                <a:latin typeface="Arial"/>
                <a:cs typeface="Arial"/>
              </a:rPr>
              <a:t>Data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10" b="1">
                <a:latin typeface="Arial"/>
                <a:cs typeface="Arial"/>
              </a:rPr>
              <a:t>Cleaning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60"/>
              </a:spcBef>
            </a:pPr>
            <a:r>
              <a:rPr dirty="0" spc="-10"/>
              <a:t>Data</a:t>
            </a:r>
            <a:r>
              <a:rPr dirty="0"/>
              <a:t> </a:t>
            </a:r>
            <a:r>
              <a:rPr dirty="0" spc="-5"/>
              <a:t>cleaning</a:t>
            </a:r>
            <a:r>
              <a:rPr dirty="0" spc="5"/>
              <a:t> </a:t>
            </a:r>
            <a:r>
              <a:rPr dirty="0" spc="-10"/>
              <a:t>is</a:t>
            </a:r>
            <a:r>
              <a:rPr dirty="0"/>
              <a:t> a</a:t>
            </a:r>
            <a:r>
              <a:rPr dirty="0" spc="5"/>
              <a:t> </a:t>
            </a:r>
            <a:r>
              <a:rPr dirty="0" spc="-10"/>
              <a:t>crucial</a:t>
            </a:r>
            <a:r>
              <a:rPr dirty="0" spc="5"/>
              <a:t> </a:t>
            </a:r>
            <a:r>
              <a:rPr dirty="0"/>
              <a:t>step </a:t>
            </a:r>
            <a:r>
              <a:rPr dirty="0" spc="-15"/>
              <a:t>in</a:t>
            </a:r>
            <a:r>
              <a:rPr dirty="0" spc="5"/>
              <a:t> </a:t>
            </a:r>
            <a:r>
              <a:rPr dirty="0" spc="-5"/>
              <a:t>data</a:t>
            </a:r>
            <a:r>
              <a:rPr dirty="0" spc="5"/>
              <a:t> </a:t>
            </a:r>
            <a:r>
              <a:rPr dirty="0" spc="-15"/>
              <a:t>analysis,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Pandas</a:t>
            </a:r>
            <a:r>
              <a:rPr dirty="0" spc="5"/>
              <a:t> </a:t>
            </a:r>
            <a:r>
              <a:rPr dirty="0" spc="-10"/>
              <a:t>is</a:t>
            </a:r>
            <a:r>
              <a:rPr dirty="0"/>
              <a:t> a</a:t>
            </a:r>
            <a:r>
              <a:rPr dirty="0" spc="5"/>
              <a:t> </a:t>
            </a:r>
            <a:r>
              <a:rPr dirty="0" spc="-10"/>
              <a:t>popular</a:t>
            </a:r>
            <a:r>
              <a:rPr dirty="0" spc="5"/>
              <a:t> </a:t>
            </a:r>
            <a:r>
              <a:rPr dirty="0" spc="-15"/>
              <a:t>Python </a:t>
            </a:r>
            <a:r>
              <a:rPr dirty="0" spc="-10"/>
              <a:t> </a:t>
            </a:r>
            <a:r>
              <a:rPr dirty="0" spc="-20"/>
              <a:t>library</a:t>
            </a:r>
            <a:r>
              <a:rPr dirty="0"/>
              <a:t> </a:t>
            </a:r>
            <a:r>
              <a:rPr dirty="0" spc="-15"/>
              <a:t>that</a:t>
            </a:r>
            <a:r>
              <a:rPr dirty="0" spc="5"/>
              <a:t> </a:t>
            </a:r>
            <a:r>
              <a:rPr dirty="0" spc="10"/>
              <a:t>offers</a:t>
            </a:r>
            <a:r>
              <a:rPr dirty="0" spc="5"/>
              <a:t> </a:t>
            </a:r>
            <a:r>
              <a:rPr dirty="0"/>
              <a:t>powerful </a:t>
            </a:r>
            <a:r>
              <a:rPr dirty="0" spc="-5"/>
              <a:t>tools</a:t>
            </a:r>
            <a:r>
              <a:rPr dirty="0" spc="5"/>
              <a:t> </a:t>
            </a:r>
            <a:r>
              <a:rPr dirty="0" spc="10"/>
              <a:t>for</a:t>
            </a:r>
            <a:r>
              <a:rPr dirty="0" spc="5"/>
              <a:t> </a:t>
            </a:r>
            <a:r>
              <a:rPr dirty="0" spc="-5"/>
              <a:t>data</a:t>
            </a:r>
            <a:r>
              <a:rPr dirty="0" spc="5"/>
              <a:t> </a:t>
            </a:r>
            <a:r>
              <a:rPr dirty="0" spc="-5"/>
              <a:t>cleaning.</a:t>
            </a:r>
            <a:r>
              <a:rPr dirty="0"/>
              <a:t> </a:t>
            </a:r>
            <a:r>
              <a:rPr dirty="0" spc="10"/>
              <a:t>Here</a:t>
            </a:r>
            <a:r>
              <a:rPr dirty="0" spc="5"/>
              <a:t> </a:t>
            </a:r>
            <a:r>
              <a:rPr dirty="0" spc="-5"/>
              <a:t>are</a:t>
            </a:r>
            <a:r>
              <a:rPr dirty="0" spc="5"/>
              <a:t> </a:t>
            </a:r>
            <a:r>
              <a:rPr dirty="0" spc="10"/>
              <a:t>some</a:t>
            </a:r>
            <a:r>
              <a:rPr dirty="0" spc="5"/>
              <a:t> </a:t>
            </a:r>
            <a:r>
              <a:rPr dirty="0" spc="10"/>
              <a:t>common</a:t>
            </a:r>
            <a:r>
              <a:rPr dirty="0"/>
              <a:t> </a:t>
            </a:r>
            <a:r>
              <a:rPr dirty="0" spc="-5"/>
              <a:t>data </a:t>
            </a:r>
            <a:r>
              <a:rPr dirty="0" spc="-420"/>
              <a:t> </a:t>
            </a:r>
            <a:r>
              <a:rPr dirty="0" spc="-5"/>
              <a:t>cleaning tasks</a:t>
            </a:r>
            <a:r>
              <a:rPr dirty="0"/>
              <a:t> </a:t>
            </a:r>
            <a:r>
              <a:rPr dirty="0" spc="-15"/>
              <a:t>that</a:t>
            </a:r>
            <a:r>
              <a:rPr dirty="0"/>
              <a:t> </a:t>
            </a:r>
            <a:r>
              <a:rPr dirty="0" spc="15"/>
              <a:t>we</a:t>
            </a:r>
            <a:r>
              <a:rPr dirty="0"/>
              <a:t> </a:t>
            </a:r>
            <a:r>
              <a:rPr dirty="0" spc="-5"/>
              <a:t>are</a:t>
            </a:r>
            <a:r>
              <a:rPr dirty="0"/>
              <a:t> used </a:t>
            </a:r>
            <a:r>
              <a:rPr dirty="0" spc="-15"/>
              <a:t>in</a:t>
            </a:r>
            <a:r>
              <a:rPr dirty="0"/>
              <a:t> </a:t>
            </a:r>
            <a:r>
              <a:rPr dirty="0" spc="-10"/>
              <a:t>our</a:t>
            </a:r>
            <a:r>
              <a:rPr dirty="0"/>
              <a:t> </a:t>
            </a:r>
            <a:r>
              <a:rPr dirty="0" spc="-10"/>
              <a:t>project.</a:t>
            </a:r>
          </a:p>
        </p:txBody>
      </p:sp>
      <p:sp>
        <p:nvSpPr>
          <p:cNvPr id="4" name="object 4"/>
          <p:cNvSpPr/>
          <p:nvPr/>
        </p:nvSpPr>
        <p:spPr>
          <a:xfrm>
            <a:off x="854625" y="2457359"/>
            <a:ext cx="6869430" cy="257175"/>
          </a:xfrm>
          <a:custGeom>
            <a:avLst/>
            <a:gdLst/>
            <a:ahLst/>
            <a:cxnLst/>
            <a:rect l="l" t="t" r="r" b="b"/>
            <a:pathLst>
              <a:path w="6869430" h="257175">
                <a:moveTo>
                  <a:pt x="6869269" y="257164"/>
                </a:moveTo>
                <a:lnTo>
                  <a:pt x="0" y="257164"/>
                </a:lnTo>
                <a:lnTo>
                  <a:pt x="0" y="0"/>
                </a:lnTo>
                <a:lnTo>
                  <a:pt x="6869269" y="0"/>
                </a:lnTo>
                <a:lnTo>
                  <a:pt x="6869269" y="257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5992" y="2167643"/>
            <a:ext cx="8063230" cy="15824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38455" marR="855344" indent="-326390">
              <a:lnSpc>
                <a:spcPts val="2020"/>
              </a:lnSpc>
              <a:spcBef>
                <a:spcPts val="260"/>
              </a:spcBef>
              <a:tabLst>
                <a:tab pos="338455" algn="l"/>
              </a:tabLst>
            </a:pPr>
            <a:r>
              <a:rPr dirty="0" sz="900" spc="5">
                <a:solidFill>
                  <a:srgbClr val="374151"/>
                </a:solidFill>
                <a:latin typeface="Roboto"/>
                <a:cs typeface="Roboto"/>
              </a:rPr>
              <a:t>1.	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Removing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unnecessary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columns: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Use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the </a:t>
            </a:r>
            <a:r>
              <a:rPr dirty="0" sz="1650">
                <a:solidFill>
                  <a:srgbClr val="188037"/>
                </a:solidFill>
                <a:latin typeface="Courier New"/>
                <a:cs typeface="Courier New"/>
              </a:rPr>
              <a:t>drop()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method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to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remove </a:t>
            </a:r>
            <a:r>
              <a:rPr dirty="0" sz="1750" spc="-4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unnecessary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columns,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or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use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indexing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select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desired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columns.</a:t>
            </a:r>
            <a:endParaRPr sz="1750">
              <a:latin typeface="Roboto"/>
              <a:cs typeface="Roboto"/>
            </a:endParaRPr>
          </a:p>
          <a:p>
            <a:pPr marL="338455" marR="5080" indent="-326390">
              <a:lnSpc>
                <a:spcPts val="2020"/>
              </a:lnSpc>
              <a:spcBef>
                <a:spcPts val="10"/>
              </a:spcBef>
              <a:tabLst>
                <a:tab pos="338455" algn="l"/>
              </a:tabLst>
            </a:pPr>
            <a:r>
              <a:rPr dirty="0" sz="900" spc="5">
                <a:solidFill>
                  <a:srgbClr val="374151"/>
                </a:solidFill>
                <a:latin typeface="Roboto"/>
                <a:cs typeface="Roboto"/>
              </a:rPr>
              <a:t>2.	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Handling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missing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values:Use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the</a:t>
            </a:r>
            <a:r>
              <a:rPr dirty="0" sz="1750" spc="6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50">
                <a:solidFill>
                  <a:srgbClr val="188037"/>
                </a:solidFill>
                <a:latin typeface="Courier New"/>
                <a:cs typeface="Courier New"/>
              </a:rPr>
              <a:t>fillna()</a:t>
            </a:r>
            <a:r>
              <a:rPr dirty="0" sz="1650" spc="-555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method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ﬁll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missing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values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Roboto"/>
                <a:cs typeface="Roboto"/>
              </a:rPr>
              <a:t>with </a:t>
            </a:r>
            <a:r>
              <a:rPr dirty="0" sz="1750" spc="-4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a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speciﬁed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value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or method.</a:t>
            </a:r>
            <a:endParaRPr sz="1750">
              <a:latin typeface="Roboto"/>
              <a:cs typeface="Roboto"/>
            </a:endParaRPr>
          </a:p>
          <a:p>
            <a:pPr marL="338455" marR="189230" indent="-326390">
              <a:lnSpc>
                <a:spcPts val="2020"/>
              </a:lnSpc>
              <a:spcBef>
                <a:spcPts val="10"/>
              </a:spcBef>
              <a:tabLst>
                <a:tab pos="338455" algn="l"/>
              </a:tabLst>
            </a:pPr>
            <a:r>
              <a:rPr dirty="0" sz="900" spc="5">
                <a:solidFill>
                  <a:srgbClr val="374151"/>
                </a:solidFill>
                <a:latin typeface="Roboto"/>
                <a:cs typeface="Roboto"/>
              </a:rPr>
              <a:t>3.	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Handling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Roboto"/>
                <a:cs typeface="Roboto"/>
              </a:rPr>
              <a:t>string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data: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Use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Roboto"/>
                <a:cs typeface="Roboto"/>
              </a:rPr>
              <a:t>string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methods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such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as</a:t>
            </a:r>
            <a:r>
              <a:rPr dirty="0" sz="1750" spc="10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650">
                <a:solidFill>
                  <a:srgbClr val="188037"/>
                </a:solidFill>
                <a:latin typeface="Courier New"/>
                <a:cs typeface="Courier New"/>
              </a:rPr>
              <a:t>str.replace()</a:t>
            </a:r>
            <a:r>
              <a:rPr dirty="0" sz="1650" spc="-11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dirty="0" sz="1750" spc="-10">
                <a:solidFill>
                  <a:srgbClr val="374151"/>
                </a:solidFill>
                <a:latin typeface="Roboto"/>
                <a:cs typeface="Roboto"/>
              </a:rPr>
              <a:t>to</a:t>
            </a:r>
            <a:r>
              <a:rPr dirty="0" sz="1750" spc="5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clean </a:t>
            </a:r>
            <a:r>
              <a:rPr dirty="0" sz="1750" spc="-42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information </a:t>
            </a:r>
            <a:r>
              <a:rPr dirty="0" sz="1750" spc="10">
                <a:solidFill>
                  <a:srgbClr val="374151"/>
                </a:solidFill>
                <a:latin typeface="Roboto"/>
                <a:cs typeface="Roboto"/>
              </a:rPr>
              <a:t>from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15">
                <a:solidFill>
                  <a:srgbClr val="374151"/>
                </a:solidFill>
                <a:latin typeface="Roboto"/>
                <a:cs typeface="Roboto"/>
              </a:rPr>
              <a:t>string</a:t>
            </a:r>
            <a:r>
              <a:rPr dirty="0" sz="1750">
                <a:solidFill>
                  <a:srgbClr val="374151"/>
                </a:solidFill>
                <a:latin typeface="Roboto"/>
                <a:cs typeface="Roboto"/>
              </a:rPr>
              <a:t> </a:t>
            </a:r>
            <a:r>
              <a:rPr dirty="0" sz="1750" spc="-5">
                <a:solidFill>
                  <a:srgbClr val="374151"/>
                </a:solidFill>
                <a:latin typeface="Roboto"/>
                <a:cs typeface="Roboto"/>
              </a:rPr>
              <a:t>data.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25" y="181156"/>
            <a:ext cx="7219315" cy="4866640"/>
            <a:chOff x="197625" y="181156"/>
            <a:chExt cx="7219315" cy="4866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25" y="181156"/>
              <a:ext cx="3893673" cy="11113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00" y="1292549"/>
              <a:ext cx="6626097" cy="375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9668"/>
            <a:ext cx="1464945" cy="2768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Encoding</a:t>
            </a:r>
            <a:r>
              <a:rPr dirty="0" sz="1650" spc="-80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650" spc="-5" b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data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000" spc="-15"/>
              <a:t>Encoding</a:t>
            </a:r>
            <a:r>
              <a:rPr dirty="0" sz="2000" spc="-5"/>
              <a:t> </a:t>
            </a:r>
            <a:r>
              <a:rPr dirty="0" sz="2000" spc="-20"/>
              <a:t>is</a:t>
            </a:r>
            <a:r>
              <a:rPr dirty="0" sz="2000" spc="-10"/>
              <a:t> </a:t>
            </a:r>
            <a:r>
              <a:rPr dirty="0" sz="2000" spc="-15"/>
              <a:t>a</a:t>
            </a:r>
            <a:r>
              <a:rPr dirty="0" sz="2000" spc="-10"/>
              <a:t> </a:t>
            </a:r>
            <a:r>
              <a:rPr dirty="0" sz="2000" spc="-20"/>
              <a:t>technique</a:t>
            </a:r>
            <a:r>
              <a:rPr dirty="0" sz="2000" spc="-10"/>
              <a:t> </a:t>
            </a:r>
            <a:r>
              <a:rPr dirty="0" sz="2000" spc="-15"/>
              <a:t>used</a:t>
            </a:r>
            <a:r>
              <a:rPr dirty="0" sz="2000" spc="-5"/>
              <a:t> </a:t>
            </a:r>
            <a:r>
              <a:rPr dirty="0" sz="2000" spc="-20"/>
              <a:t>to</a:t>
            </a:r>
            <a:r>
              <a:rPr dirty="0" sz="2000" spc="-5"/>
              <a:t> </a:t>
            </a:r>
            <a:r>
              <a:rPr dirty="0" sz="2000" spc="-15"/>
              <a:t>convert</a:t>
            </a:r>
            <a:r>
              <a:rPr dirty="0" sz="2000" spc="-10"/>
              <a:t> </a:t>
            </a:r>
            <a:r>
              <a:rPr dirty="0" sz="2000" spc="-15"/>
              <a:t>categorical</a:t>
            </a:r>
            <a:r>
              <a:rPr dirty="0" sz="2000" spc="-5"/>
              <a:t> </a:t>
            </a:r>
            <a:r>
              <a:rPr dirty="0" sz="2000" spc="-20"/>
              <a:t>data</a:t>
            </a:r>
            <a:r>
              <a:rPr dirty="0" sz="2000" spc="-10"/>
              <a:t> </a:t>
            </a:r>
            <a:r>
              <a:rPr dirty="0" sz="2000" spc="-25"/>
              <a:t>into</a:t>
            </a:r>
            <a:r>
              <a:rPr dirty="0" sz="2000" spc="-5"/>
              <a:t> </a:t>
            </a:r>
            <a:r>
              <a:rPr dirty="0" sz="2000" spc="-20"/>
              <a:t>numerical </a:t>
            </a:r>
            <a:r>
              <a:rPr dirty="0" sz="2000" spc="-15"/>
              <a:t> </a:t>
            </a:r>
            <a:r>
              <a:rPr dirty="0" sz="2000" spc="-20"/>
              <a:t>data.</a:t>
            </a:r>
            <a:r>
              <a:rPr dirty="0" sz="2000" spc="20"/>
              <a:t> </a:t>
            </a:r>
            <a:r>
              <a:rPr dirty="0" sz="2000" spc="-25"/>
              <a:t>It</a:t>
            </a:r>
            <a:r>
              <a:rPr dirty="0" sz="2000" spc="-10"/>
              <a:t> </a:t>
            </a:r>
            <a:r>
              <a:rPr dirty="0" sz="2000" spc="-20"/>
              <a:t>is</a:t>
            </a:r>
            <a:r>
              <a:rPr dirty="0" sz="2000" spc="-5"/>
              <a:t> </a:t>
            </a:r>
            <a:r>
              <a:rPr dirty="0" sz="2000" spc="-15"/>
              <a:t>useful</a:t>
            </a:r>
            <a:r>
              <a:rPr dirty="0" sz="2000" spc="-5"/>
              <a:t> </a:t>
            </a:r>
            <a:r>
              <a:rPr dirty="0" sz="2000" spc="-25"/>
              <a:t>when</a:t>
            </a:r>
            <a:r>
              <a:rPr dirty="0" sz="2000"/>
              <a:t> </a:t>
            </a:r>
            <a:r>
              <a:rPr dirty="0" sz="2000" spc="-20"/>
              <a:t>working</a:t>
            </a:r>
            <a:r>
              <a:rPr dirty="0" sz="2000" spc="-5"/>
              <a:t> </a:t>
            </a:r>
            <a:r>
              <a:rPr dirty="0" sz="2000" spc="-25"/>
              <a:t>with</a:t>
            </a:r>
            <a:r>
              <a:rPr dirty="0" sz="2000"/>
              <a:t> </a:t>
            </a:r>
            <a:r>
              <a:rPr dirty="0" sz="2000" spc="-20"/>
              <a:t>machine</a:t>
            </a:r>
            <a:r>
              <a:rPr dirty="0" sz="2000" spc="-5"/>
              <a:t> </a:t>
            </a:r>
            <a:r>
              <a:rPr dirty="0" sz="2000" spc="-25"/>
              <a:t>learning</a:t>
            </a:r>
            <a:r>
              <a:rPr dirty="0" sz="2000" spc="-5"/>
              <a:t> </a:t>
            </a:r>
            <a:r>
              <a:rPr dirty="0" sz="2000" spc="-20"/>
              <a:t>algorithms</a:t>
            </a:r>
            <a:r>
              <a:rPr dirty="0" sz="2000" spc="-10"/>
              <a:t> </a:t>
            </a:r>
            <a:r>
              <a:rPr dirty="0" sz="2000" spc="-30"/>
              <a:t>that</a:t>
            </a:r>
            <a:r>
              <a:rPr dirty="0" sz="2000" spc="-5"/>
              <a:t> </a:t>
            </a:r>
            <a:r>
              <a:rPr dirty="0" sz="2000" spc="-20"/>
              <a:t>can </a:t>
            </a:r>
            <a:r>
              <a:rPr dirty="0" sz="2000" spc="-484"/>
              <a:t> </a:t>
            </a:r>
            <a:r>
              <a:rPr dirty="0" sz="2000" spc="-35"/>
              <a:t>only</a:t>
            </a:r>
            <a:r>
              <a:rPr dirty="0" sz="2000" spc="-5"/>
              <a:t> </a:t>
            </a:r>
            <a:r>
              <a:rPr dirty="0" sz="2000" spc="-20"/>
              <a:t>handle</a:t>
            </a:r>
            <a:r>
              <a:rPr dirty="0" sz="2000" spc="-5"/>
              <a:t> </a:t>
            </a:r>
            <a:r>
              <a:rPr dirty="0" sz="2000" spc="-20"/>
              <a:t>numerical</a:t>
            </a:r>
            <a:r>
              <a:rPr dirty="0" sz="2000" spc="-5"/>
              <a:t> </a:t>
            </a:r>
            <a:r>
              <a:rPr dirty="0" sz="2000" spc="-20"/>
              <a:t>data.</a:t>
            </a:r>
            <a:r>
              <a:rPr dirty="0" sz="2000" spc="-5"/>
              <a:t> </a:t>
            </a:r>
            <a:r>
              <a:rPr dirty="0" sz="2000" spc="-10"/>
              <a:t>LabelEncoder()</a:t>
            </a:r>
            <a:r>
              <a:rPr dirty="0" sz="2000"/>
              <a:t> </a:t>
            </a:r>
            <a:r>
              <a:rPr dirty="0" sz="2000" spc="-20"/>
              <a:t>function</a:t>
            </a:r>
            <a:r>
              <a:rPr dirty="0" sz="2000"/>
              <a:t> </a:t>
            </a:r>
            <a:r>
              <a:rPr dirty="0" sz="2000" spc="-30"/>
              <a:t>in</a:t>
            </a:r>
            <a:r>
              <a:rPr dirty="0" sz="2000" spc="-5"/>
              <a:t> </a:t>
            </a:r>
            <a:r>
              <a:rPr dirty="0" sz="2000" spc="-50"/>
              <a:t>scikit-learn</a:t>
            </a:r>
            <a:r>
              <a:rPr dirty="0" sz="2000" spc="-5"/>
              <a:t> </a:t>
            </a:r>
            <a:r>
              <a:rPr dirty="0" sz="2000" spc="-20"/>
              <a:t>is</a:t>
            </a:r>
            <a:r>
              <a:rPr dirty="0" sz="2000" spc="-5"/>
              <a:t> </a:t>
            </a:r>
            <a:r>
              <a:rPr dirty="0" sz="2000" spc="-15"/>
              <a:t>a </a:t>
            </a:r>
            <a:r>
              <a:rPr dirty="0" sz="2000" spc="-10"/>
              <a:t> </a:t>
            </a:r>
            <a:r>
              <a:rPr dirty="0" sz="2000" spc="-25"/>
              <a:t>convenient</a:t>
            </a:r>
            <a:r>
              <a:rPr dirty="0" sz="2000" spc="-10"/>
              <a:t> </a:t>
            </a:r>
            <a:r>
              <a:rPr dirty="0" sz="2000" spc="-35"/>
              <a:t>way</a:t>
            </a:r>
            <a:r>
              <a:rPr dirty="0" sz="2000" spc="-5"/>
              <a:t> </a:t>
            </a:r>
            <a:r>
              <a:rPr dirty="0" sz="2000" spc="-20"/>
              <a:t>to</a:t>
            </a:r>
            <a:r>
              <a:rPr dirty="0" sz="2000" spc="-5"/>
              <a:t> perform </a:t>
            </a:r>
            <a:r>
              <a:rPr dirty="0" sz="2000" spc="-15"/>
              <a:t>label</a:t>
            </a:r>
            <a:r>
              <a:rPr dirty="0" sz="2000" spc="-10"/>
              <a:t> </a:t>
            </a:r>
            <a:r>
              <a:rPr dirty="0" sz="2000" spc="-20"/>
              <a:t>encoding</a:t>
            </a:r>
            <a:r>
              <a:rPr dirty="0" sz="2000" spc="-5"/>
              <a:t> </a:t>
            </a:r>
            <a:r>
              <a:rPr dirty="0" sz="2000" spc="-30"/>
              <a:t>in</a:t>
            </a:r>
            <a:r>
              <a:rPr dirty="0" sz="2000" spc="-10"/>
              <a:t> </a:t>
            </a:r>
            <a:r>
              <a:rPr dirty="0" sz="2000" spc="-30"/>
              <a:t>Python.</a:t>
            </a:r>
            <a:endParaRPr sz="2000"/>
          </a:p>
          <a:p>
            <a:pPr marL="12700" marR="12700">
              <a:lnSpc>
                <a:spcPct val="114999"/>
              </a:lnSpc>
              <a:spcBef>
                <a:spcPts val="1200"/>
              </a:spcBef>
            </a:pPr>
            <a:r>
              <a:rPr dirty="0" sz="2000" spc="-15"/>
              <a:t>So,</a:t>
            </a:r>
            <a:r>
              <a:rPr dirty="0" sz="2000" spc="-5"/>
              <a:t> </a:t>
            </a:r>
            <a:r>
              <a:rPr dirty="0" sz="2000" spc="-30"/>
              <a:t>in</a:t>
            </a:r>
            <a:r>
              <a:rPr dirty="0" sz="2000" spc="-5"/>
              <a:t> </a:t>
            </a:r>
            <a:r>
              <a:rPr dirty="0" sz="2000" spc="-30"/>
              <a:t>this</a:t>
            </a:r>
            <a:r>
              <a:rPr dirty="0" sz="2000" spc="-5"/>
              <a:t> </a:t>
            </a:r>
            <a:r>
              <a:rPr dirty="0" sz="2000" spc="-20"/>
              <a:t>project</a:t>
            </a:r>
            <a:r>
              <a:rPr dirty="0" sz="2000"/>
              <a:t> </a:t>
            </a:r>
            <a:r>
              <a:rPr dirty="0" sz="2000" spc="-5"/>
              <a:t>we</a:t>
            </a:r>
            <a:r>
              <a:rPr dirty="0" sz="2000"/>
              <a:t> </a:t>
            </a:r>
            <a:r>
              <a:rPr dirty="0" sz="2000" spc="-10"/>
              <a:t>were</a:t>
            </a:r>
            <a:r>
              <a:rPr dirty="0" sz="2000" spc="-5"/>
              <a:t> </a:t>
            </a:r>
            <a:r>
              <a:rPr dirty="0" sz="2000" spc="-15"/>
              <a:t>used</a:t>
            </a:r>
            <a:r>
              <a:rPr dirty="0" sz="2000"/>
              <a:t> </a:t>
            </a:r>
            <a:r>
              <a:rPr dirty="0" sz="2000" spc="-20"/>
              <a:t>Label</a:t>
            </a:r>
            <a:r>
              <a:rPr dirty="0" sz="2000"/>
              <a:t> </a:t>
            </a:r>
            <a:r>
              <a:rPr dirty="0" sz="2000" spc="-10"/>
              <a:t>Encoder</a:t>
            </a:r>
            <a:r>
              <a:rPr dirty="0" sz="2000" spc="-5"/>
              <a:t> </a:t>
            </a:r>
            <a:r>
              <a:rPr dirty="0" sz="2000" spc="-20"/>
              <a:t>function</a:t>
            </a:r>
            <a:r>
              <a:rPr dirty="0" sz="2000"/>
              <a:t> for</a:t>
            </a:r>
            <a:r>
              <a:rPr dirty="0" sz="2000" spc="45"/>
              <a:t> </a:t>
            </a:r>
            <a:r>
              <a:rPr dirty="0" sz="2000" spc="-20"/>
              <a:t>converting</a:t>
            </a:r>
            <a:r>
              <a:rPr dirty="0" sz="2000" spc="-5"/>
              <a:t> </a:t>
            </a:r>
            <a:r>
              <a:rPr dirty="0" sz="2000" spc="-20"/>
              <a:t>the </a:t>
            </a:r>
            <a:r>
              <a:rPr dirty="0" sz="2000" spc="-480"/>
              <a:t> </a:t>
            </a:r>
            <a:r>
              <a:rPr dirty="0" sz="2000" spc="-15"/>
              <a:t>categorical</a:t>
            </a:r>
            <a:r>
              <a:rPr dirty="0" sz="2000" spc="-10"/>
              <a:t> </a:t>
            </a:r>
            <a:r>
              <a:rPr dirty="0" sz="2000" spc="-20"/>
              <a:t>data</a:t>
            </a:r>
            <a:r>
              <a:rPr dirty="0" sz="2000" spc="-10"/>
              <a:t> </a:t>
            </a:r>
            <a:r>
              <a:rPr dirty="0" sz="2000" spc="-25"/>
              <a:t>into</a:t>
            </a:r>
            <a:r>
              <a:rPr dirty="0" sz="2000" spc="-5"/>
              <a:t> </a:t>
            </a:r>
            <a:r>
              <a:rPr dirty="0" sz="2000" spc="-20"/>
              <a:t>numerical</a:t>
            </a:r>
            <a:r>
              <a:rPr dirty="0" sz="2000" spc="-10"/>
              <a:t> </a:t>
            </a:r>
            <a:r>
              <a:rPr dirty="0" sz="2000" spc="-20"/>
              <a:t>data.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650" y="1134862"/>
            <a:ext cx="7691198" cy="1904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Prediction Using Machine Learning</dc:title>
  <dcterms:created xsi:type="dcterms:W3CDTF">2023-04-24T20:17:16Z</dcterms:created>
  <dcterms:modified xsi:type="dcterms:W3CDTF">2023-04-24T20:17:16Z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