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6.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 id="2147483715" r:id="rId2"/>
    <p:sldMasterId id="2147483733" r:id="rId3"/>
    <p:sldMasterId id="2147483751" r:id="rId4"/>
    <p:sldMasterId id="2147483787" r:id="rId5"/>
    <p:sldMasterId id="2147483799" r:id="rId6"/>
    <p:sldMasterId id="2147483817" r:id="rId7"/>
  </p:sldMasterIdLst>
  <p:sldIdLst>
    <p:sldId id="257" r:id="rId8"/>
    <p:sldId id="258" r:id="rId9"/>
    <p:sldId id="259" r:id="rId10"/>
    <p:sldId id="263" r:id="rId11"/>
    <p:sldId id="260" r:id="rId12"/>
    <p:sldId id="261" r:id="rId13"/>
    <p:sldId id="264" r:id="rId14"/>
    <p:sldId id="265" r:id="rId15"/>
    <p:sldId id="266" r:id="rId16"/>
    <p:sldId id="262" r:id="rId17"/>
    <p:sldId id="267"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DAE5818-59BB-4A95-9E02-ABD440151C4D}">
          <p14:sldIdLst>
            <p14:sldId id="257"/>
            <p14:sldId id="258"/>
            <p14:sldId id="259"/>
            <p14:sldId id="263"/>
            <p14:sldId id="260"/>
            <p14:sldId id="261"/>
            <p14:sldId id="264"/>
            <p14:sldId id="265"/>
            <p14:sldId id="266"/>
            <p14:sldId id="262"/>
            <p14:sldId id="267"/>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0398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997805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259957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672328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219454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415440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902784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2/11/2021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289837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763642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8026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1465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D57F1E4F-1CFF-5643-939E-217C01CDF56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115176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9054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7338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593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065619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1BEF0D-F0BB-DE4B-95CE-6DB70DBA9567}" type="datetimeFigureOut">
              <a:rPr lang="en-US" smtClean="0"/>
              <a:pPr/>
              <a:t>2/11/2021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029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2/11/2021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4433470"/>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1618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7106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2879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7697490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55104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98240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20683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6048459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74817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61216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10807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3805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38505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57104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66286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4310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0878453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19135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68567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5990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45786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9172342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3353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2775465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430460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242719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85470190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613247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0717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890496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8815705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60349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63769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8152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993239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5787151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95360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033187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596511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956744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4865133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073833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59484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108079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735818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99816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smtClean="0"/>
              <a:pPr/>
              <a:t>2/11/2021</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929896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938718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256224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734703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303492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157967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362228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20573896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563425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61BEF0D-F0BB-DE4B-95CE-6DB70DBA9567}" type="datetimeFigureOut">
              <a:rPr lang="en-US" smtClean="0"/>
              <a:pPr/>
              <a:t>2/11/2021</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7F1E4F-1CFF-5643-939E-217C01CDF565}"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14238313"/>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540654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056216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8236422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51945764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060438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17688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726294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50732582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535892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66549979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1554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24200068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622118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570597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140279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96775793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915026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346584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726064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2A54C80-263E-416B-A8E0-580EDEADCBDC}" type="datetimeFigureOut">
              <a:rPr lang="en-US" smtClean="0"/>
              <a:t>2/11/2021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51679395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18798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728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116273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300867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2820524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248688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636209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060567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10636685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061437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071963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716626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7304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7.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6.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theme" Target="../theme/theme5.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theme" Target="../theme/theme6.xml"/><Relationship Id="rId3" Type="http://schemas.openxmlformats.org/officeDocument/2006/relationships/slideLayout" Target="../slideLayouts/slideLayout82.xml"/><Relationship Id="rId21" Type="http://schemas.openxmlformats.org/officeDocument/2006/relationships/image" Target="../media/image12.png"/><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image" Target="../media/image11.png"/><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10" Type="http://schemas.openxmlformats.org/officeDocument/2006/relationships/slideLayout" Target="../slideLayouts/slideLayout89.xml"/><Relationship Id="rId19" Type="http://schemas.openxmlformats.org/officeDocument/2006/relationships/image" Target="../media/image10.png"/><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image" Target="../media/image13.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image" Target="../media/image14.jpg"/><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theme" Target="../theme/theme7.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2/11/2021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263597"/>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2/11/2021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55420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61BEF0D-F0BB-DE4B-95CE-6DB70DBA9567}" type="datetimeFigureOut">
              <a:rPr lang="en-US" smtClean="0"/>
              <a:pPr/>
              <a:t>2/11/2021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4558307"/>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smtClean="0"/>
              <a:pPr/>
              <a:t>2/11/2021</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8904659"/>
      </p:ext>
    </p:extLst>
  </p:cSld>
  <p:clrMap bg1="dk1" tx1="lt1" bg2="dk2" tx2="lt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61BEF0D-F0BB-DE4B-95CE-6DB70DBA9567}" type="datetimeFigureOut">
              <a:rPr lang="en-US" smtClean="0"/>
              <a:pPr/>
              <a:t>2/11/2021</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0733440"/>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2/11/2021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7489602"/>
      </p:ext>
    </p:extLst>
  </p:cSld>
  <p:clrMap bg1="dk1" tx1="lt1" bg2="dk2" tx2="lt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2/11/2021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3364901"/>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CFCC6-51BE-4180-9D8B-1DB908E9BD58}"/>
              </a:ext>
            </a:extLst>
          </p:cNvPr>
          <p:cNvSpPr>
            <a:spLocks noGrp="1"/>
          </p:cNvSpPr>
          <p:nvPr>
            <p:ph type="title"/>
          </p:nvPr>
        </p:nvSpPr>
        <p:spPr>
          <a:xfrm>
            <a:off x="677334" y="609599"/>
            <a:ext cx="10101502" cy="1550989"/>
          </a:xfrm>
        </p:spPr>
        <p:txBody>
          <a:bodyPr>
            <a:normAutofit fontScale="90000"/>
          </a:bodyPr>
          <a:lstStyle/>
          <a:p>
            <a:r>
              <a:rPr lang="en-US" dirty="0">
                <a:solidFill>
                  <a:srgbClr val="FF0000"/>
                </a:solidFill>
              </a:rPr>
              <a:t>OPERATORS</a:t>
            </a:r>
            <a:br>
              <a:rPr lang="en-US" dirty="0"/>
            </a:br>
            <a:endParaRPr lang="en-IN" dirty="0"/>
          </a:p>
        </p:txBody>
      </p:sp>
      <p:sp>
        <p:nvSpPr>
          <p:cNvPr id="3" name="Content Placeholder 2">
            <a:extLst>
              <a:ext uri="{FF2B5EF4-FFF2-40B4-BE49-F238E27FC236}">
                <a16:creationId xmlns:a16="http://schemas.microsoft.com/office/drawing/2014/main" id="{844425EF-2DD4-46F0-A9B9-24D664FA7FA7}"/>
              </a:ext>
            </a:extLst>
          </p:cNvPr>
          <p:cNvSpPr>
            <a:spLocks noGrp="1"/>
          </p:cNvSpPr>
          <p:nvPr>
            <p:ph idx="1"/>
          </p:nvPr>
        </p:nvSpPr>
        <p:spPr>
          <a:xfrm>
            <a:off x="677334" y="2160589"/>
            <a:ext cx="9381066" cy="4364902"/>
          </a:xfrm>
        </p:spPr>
        <p:txBody>
          <a:bodyPr/>
          <a:lstStyle/>
          <a:p>
            <a:pPr>
              <a:buFont typeface="Wingdings" panose="05000000000000000000" pitchFamily="2" charset="2"/>
              <a:buChar char="q"/>
            </a:pPr>
            <a:r>
              <a:rPr lang="en-US" sz="3200" dirty="0">
                <a:solidFill>
                  <a:schemeClr val="bg1"/>
                </a:solidFill>
              </a:rPr>
              <a:t>Operators are special symbols in Python that carry out arithmetic or logical computation. The value that the operator operates on is called the operand</a:t>
            </a:r>
            <a:r>
              <a:rPr lang="en-US" sz="3200" dirty="0"/>
              <a:t>.</a:t>
            </a:r>
          </a:p>
          <a:p>
            <a:pPr>
              <a:buFont typeface="Wingdings" panose="05000000000000000000" pitchFamily="2" charset="2"/>
              <a:buChar char="q"/>
            </a:pPr>
            <a:r>
              <a:rPr lang="en-US" sz="3200" b="0" i="0" dirty="0">
                <a:solidFill>
                  <a:srgbClr val="000000"/>
                </a:solidFill>
                <a:effectLst/>
                <a:latin typeface="Verdana" panose="020B0604030504040204" pitchFamily="34" charset="0"/>
              </a:rPr>
              <a:t>Operators are used to perform operations on variables and values.</a:t>
            </a:r>
            <a:endParaRPr lang="en-IN" sz="3200" dirty="0"/>
          </a:p>
          <a:p>
            <a:endParaRPr lang="en-US" dirty="0"/>
          </a:p>
        </p:txBody>
      </p:sp>
    </p:spTree>
    <p:extLst>
      <p:ext uri="{BB962C8B-B14F-4D97-AF65-F5344CB8AC3E}">
        <p14:creationId xmlns:p14="http://schemas.microsoft.com/office/powerpoint/2010/main" val="9154164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CE6A9-0AA0-4E14-B0A5-1C6522B46310}"/>
              </a:ext>
            </a:extLst>
          </p:cNvPr>
          <p:cNvSpPr>
            <a:spLocks noGrp="1"/>
          </p:cNvSpPr>
          <p:nvPr>
            <p:ph type="title"/>
          </p:nvPr>
        </p:nvSpPr>
        <p:spPr/>
        <p:txBody>
          <a:bodyPr/>
          <a:lstStyle/>
          <a:p>
            <a:r>
              <a:rPr lang="en-US" dirty="0"/>
              <a:t>Bitwise Operators</a:t>
            </a:r>
            <a:endParaRPr lang="en-IN" dirty="0"/>
          </a:p>
        </p:txBody>
      </p:sp>
      <p:sp>
        <p:nvSpPr>
          <p:cNvPr id="3" name="Content Placeholder 2">
            <a:extLst>
              <a:ext uri="{FF2B5EF4-FFF2-40B4-BE49-F238E27FC236}">
                <a16:creationId xmlns:a16="http://schemas.microsoft.com/office/drawing/2014/main" id="{8FE1FCF2-1DFA-4340-AD6A-BC54B876BD08}"/>
              </a:ext>
            </a:extLst>
          </p:cNvPr>
          <p:cNvSpPr>
            <a:spLocks noGrp="1"/>
          </p:cNvSpPr>
          <p:nvPr>
            <p:ph idx="1"/>
          </p:nvPr>
        </p:nvSpPr>
        <p:spPr>
          <a:xfrm>
            <a:off x="677333" y="1634116"/>
            <a:ext cx="8596668" cy="3880773"/>
          </a:xfrm>
        </p:spPr>
        <p:txBody>
          <a:bodyPr/>
          <a:lstStyle/>
          <a:p>
            <a:pPr>
              <a:buFont typeface="Wingdings" panose="05000000000000000000" pitchFamily="2" charset="2"/>
              <a:buChar char="ü"/>
            </a:pPr>
            <a:r>
              <a:rPr lang="en-US" b="0" i="0" dirty="0">
                <a:effectLst/>
                <a:latin typeface="euclid_circular_a"/>
              </a:rPr>
              <a:t>Bitwise operators act on operands as if they were strings of binary digits. They operate bit by bit, hence the name</a:t>
            </a:r>
          </a:p>
        </p:txBody>
      </p:sp>
      <p:graphicFrame>
        <p:nvGraphicFramePr>
          <p:cNvPr id="4" name="Table 4">
            <a:extLst>
              <a:ext uri="{FF2B5EF4-FFF2-40B4-BE49-F238E27FC236}">
                <a16:creationId xmlns:a16="http://schemas.microsoft.com/office/drawing/2014/main" id="{CFBB7CFE-412E-4EE3-871A-875EA698A14B}"/>
              </a:ext>
            </a:extLst>
          </p:cNvPr>
          <p:cNvGraphicFramePr>
            <a:graphicFrameLocks noGrp="1"/>
          </p:cNvGraphicFramePr>
          <p:nvPr>
            <p:extLst>
              <p:ext uri="{D42A27DB-BD31-4B8C-83A1-F6EECF244321}">
                <p14:modId xmlns:p14="http://schemas.microsoft.com/office/powerpoint/2010/main" val="4227103786"/>
              </p:ext>
            </p:extLst>
          </p:nvPr>
        </p:nvGraphicFramePr>
        <p:xfrm>
          <a:off x="911667" y="2618510"/>
          <a:ext cx="8127999" cy="4178897"/>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962012711"/>
                    </a:ext>
                  </a:extLst>
                </a:gridCol>
                <a:gridCol w="2709333">
                  <a:extLst>
                    <a:ext uri="{9D8B030D-6E8A-4147-A177-3AD203B41FA5}">
                      <a16:colId xmlns:a16="http://schemas.microsoft.com/office/drawing/2014/main" val="1851113606"/>
                    </a:ext>
                  </a:extLst>
                </a:gridCol>
                <a:gridCol w="2709333">
                  <a:extLst>
                    <a:ext uri="{9D8B030D-6E8A-4147-A177-3AD203B41FA5}">
                      <a16:colId xmlns:a16="http://schemas.microsoft.com/office/drawing/2014/main" val="676945420"/>
                    </a:ext>
                  </a:extLst>
                </a:gridCol>
              </a:tblGrid>
              <a:tr h="494201">
                <a:tc>
                  <a:txBody>
                    <a:bodyPr/>
                    <a:lstStyle/>
                    <a:p>
                      <a:r>
                        <a:rPr lang="en-US" dirty="0"/>
                        <a:t>OPERATORS</a:t>
                      </a:r>
                      <a:endParaRPr lang="en-IN" dirty="0"/>
                    </a:p>
                  </a:txBody>
                  <a:tcPr/>
                </a:tc>
                <a:tc>
                  <a:txBody>
                    <a:bodyPr/>
                    <a:lstStyle/>
                    <a:p>
                      <a:r>
                        <a:rPr lang="en-US" dirty="0"/>
                        <a:t>MEANING</a:t>
                      </a:r>
                      <a:endParaRPr lang="en-IN" dirty="0"/>
                    </a:p>
                  </a:txBody>
                  <a:tcPr/>
                </a:tc>
                <a:tc>
                  <a:txBody>
                    <a:bodyPr/>
                    <a:lstStyle/>
                    <a:p>
                      <a:r>
                        <a:rPr lang="en-US" dirty="0"/>
                        <a:t>EXAMPLE</a:t>
                      </a:r>
                      <a:endParaRPr lang="en-IN" dirty="0"/>
                    </a:p>
                  </a:txBody>
                  <a:tcPr/>
                </a:tc>
                <a:extLst>
                  <a:ext uri="{0D108BD9-81ED-4DB2-BD59-A6C34878D82A}">
                    <a16:rowId xmlns:a16="http://schemas.microsoft.com/office/drawing/2014/main" val="2746319650"/>
                  </a:ext>
                </a:extLst>
              </a:tr>
              <a:tr h="601134">
                <a:tc>
                  <a:txBody>
                    <a:bodyPr/>
                    <a:lstStyle/>
                    <a:p>
                      <a:r>
                        <a:rPr lang="en-US" dirty="0"/>
                        <a:t>&amp;</a:t>
                      </a:r>
                      <a:endParaRPr lang="en-IN" dirty="0"/>
                    </a:p>
                  </a:txBody>
                  <a:tcPr/>
                </a:tc>
                <a:tc>
                  <a:txBody>
                    <a:bodyPr/>
                    <a:lstStyle/>
                    <a:p>
                      <a:r>
                        <a:rPr lang="en-US" dirty="0"/>
                        <a:t>BITWISE AND</a:t>
                      </a:r>
                      <a:endParaRPr lang="en-IN" dirty="0"/>
                    </a:p>
                  </a:txBody>
                  <a:tcPr/>
                </a:tc>
                <a:tc>
                  <a:txBody>
                    <a:bodyPr/>
                    <a:lstStyle/>
                    <a:p>
                      <a:r>
                        <a:rPr lang="es-ES" sz="1800" b="0" i="0" kern="1200" dirty="0">
                          <a:solidFill>
                            <a:schemeClr val="dk1"/>
                          </a:solidFill>
                          <a:effectLst/>
                          <a:latin typeface="+mn-lt"/>
                          <a:ea typeface="+mn-ea"/>
                          <a:cs typeface="+mn-cs"/>
                        </a:rPr>
                        <a:t>x &amp; y = 0 (</a:t>
                      </a:r>
                      <a:r>
                        <a:rPr lang="es-ES" dirty="0"/>
                        <a:t>0000 0000</a:t>
                      </a:r>
                      <a:r>
                        <a:rPr lang="es-ES" sz="1800" b="0" i="0" kern="1200" dirty="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1161417503"/>
                  </a:ext>
                </a:extLst>
              </a:tr>
              <a:tr h="601134">
                <a:tc>
                  <a:txBody>
                    <a:bodyPr/>
                    <a:lstStyle/>
                    <a:p>
                      <a:r>
                        <a:rPr lang="en-US" dirty="0"/>
                        <a:t>|</a:t>
                      </a:r>
                      <a:endParaRPr lang="en-IN" dirty="0"/>
                    </a:p>
                  </a:txBody>
                  <a:tcPr/>
                </a:tc>
                <a:tc>
                  <a:txBody>
                    <a:bodyPr/>
                    <a:lstStyle/>
                    <a:p>
                      <a:r>
                        <a:rPr lang="en-US" dirty="0"/>
                        <a:t>BITWISE OR</a:t>
                      </a:r>
                      <a:endParaRPr lang="en-IN" dirty="0"/>
                    </a:p>
                  </a:txBody>
                  <a:tcPr/>
                </a:tc>
                <a:tc>
                  <a:txBody>
                    <a:bodyPr/>
                    <a:lstStyle/>
                    <a:p>
                      <a:r>
                        <a:rPr lang="es-ES" sz="1800" b="0" i="0" kern="1200" dirty="0">
                          <a:solidFill>
                            <a:schemeClr val="dk1"/>
                          </a:solidFill>
                          <a:effectLst/>
                          <a:latin typeface="+mn-lt"/>
                          <a:ea typeface="+mn-ea"/>
                          <a:cs typeface="+mn-cs"/>
                        </a:rPr>
                        <a:t>x | y = 14 (</a:t>
                      </a:r>
                      <a:r>
                        <a:rPr lang="es-ES" dirty="0"/>
                        <a:t>0000 1110</a:t>
                      </a:r>
                      <a:r>
                        <a:rPr lang="es-ES" sz="1800" b="0" i="0" kern="1200" dirty="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3814447300"/>
                  </a:ext>
                </a:extLst>
              </a:tr>
              <a:tr h="601134">
                <a:tc>
                  <a:txBody>
                    <a:bodyPr/>
                    <a:lstStyle/>
                    <a:p>
                      <a:r>
                        <a:rPr lang="en-US" dirty="0"/>
                        <a:t>-</a:t>
                      </a:r>
                      <a:endParaRPr lang="en-IN" dirty="0"/>
                    </a:p>
                  </a:txBody>
                  <a:tcPr/>
                </a:tc>
                <a:tc>
                  <a:txBody>
                    <a:bodyPr/>
                    <a:lstStyle/>
                    <a:p>
                      <a:r>
                        <a:rPr lang="en-US" dirty="0"/>
                        <a:t>BITWISE NOT</a:t>
                      </a:r>
                      <a:endParaRPr lang="en-IN" dirty="0"/>
                    </a:p>
                  </a:txBody>
                  <a:tcPr/>
                </a:tc>
                <a:tc>
                  <a:txBody>
                    <a:bodyPr/>
                    <a:lstStyle/>
                    <a:p>
                      <a:r>
                        <a:rPr lang="en-IN" sz="1800" b="0" i="0" kern="1200" dirty="0">
                          <a:solidFill>
                            <a:schemeClr val="dk1"/>
                          </a:solidFill>
                          <a:effectLst/>
                          <a:latin typeface="+mn-lt"/>
                          <a:ea typeface="+mn-ea"/>
                          <a:cs typeface="+mn-cs"/>
                        </a:rPr>
                        <a:t>~x = -11 (</a:t>
                      </a:r>
                      <a:r>
                        <a:rPr lang="en-IN" dirty="0"/>
                        <a:t>1111 0101</a:t>
                      </a:r>
                      <a:r>
                        <a:rPr lang="en-IN" sz="1800" b="0" i="0" kern="1200" dirty="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3748322591"/>
                  </a:ext>
                </a:extLst>
              </a:tr>
              <a:tr h="601134">
                <a:tc>
                  <a:txBody>
                    <a:bodyPr/>
                    <a:lstStyle/>
                    <a:p>
                      <a:br>
                        <a:rPr lang="en-US" dirty="0"/>
                      </a:br>
                      <a:r>
                        <a:rPr lang="en-US" dirty="0"/>
                        <a:t>^</a:t>
                      </a:r>
                      <a:endParaRPr lang="en-IN" dirty="0"/>
                    </a:p>
                  </a:txBody>
                  <a:tcPr/>
                </a:tc>
                <a:tc>
                  <a:txBody>
                    <a:bodyPr/>
                    <a:lstStyle/>
                    <a:p>
                      <a:r>
                        <a:rPr lang="en-US" dirty="0"/>
                        <a:t>BITWISE XOR</a:t>
                      </a:r>
                      <a:endParaRPr lang="en-IN" dirty="0"/>
                    </a:p>
                  </a:txBody>
                  <a:tcPr/>
                </a:tc>
                <a:tc>
                  <a:txBody>
                    <a:bodyPr/>
                    <a:lstStyle/>
                    <a:p>
                      <a:r>
                        <a:rPr lang="es-ES" sz="1800" b="0" i="0" kern="1200" dirty="0">
                          <a:solidFill>
                            <a:schemeClr val="dk1"/>
                          </a:solidFill>
                          <a:effectLst/>
                          <a:latin typeface="+mn-lt"/>
                          <a:ea typeface="+mn-ea"/>
                          <a:cs typeface="+mn-cs"/>
                        </a:rPr>
                        <a:t>x ^ y = 14 (</a:t>
                      </a:r>
                      <a:r>
                        <a:rPr lang="es-ES" dirty="0"/>
                        <a:t>0000 1110</a:t>
                      </a:r>
                      <a:r>
                        <a:rPr lang="es-ES" sz="1800" b="0" i="0" kern="1200" dirty="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2044481034"/>
                  </a:ext>
                </a:extLst>
              </a:tr>
              <a:tr h="601134">
                <a:tc>
                  <a:txBody>
                    <a:bodyPr/>
                    <a:lstStyle/>
                    <a:p>
                      <a:r>
                        <a:rPr lang="en-US" dirty="0"/>
                        <a:t>&gt;&gt;</a:t>
                      </a:r>
                      <a:endParaRPr lang="en-IN" dirty="0"/>
                    </a:p>
                  </a:txBody>
                  <a:tcPr/>
                </a:tc>
                <a:tc>
                  <a:txBody>
                    <a:bodyPr/>
                    <a:lstStyle/>
                    <a:p>
                      <a:r>
                        <a:rPr lang="en-US" dirty="0"/>
                        <a:t>BITWISE RIGHT SHIFT</a:t>
                      </a:r>
                      <a:endParaRPr lang="en-IN" dirty="0"/>
                    </a:p>
                  </a:txBody>
                  <a:tcPr/>
                </a:tc>
                <a:tc>
                  <a:txBody>
                    <a:bodyPr/>
                    <a:lstStyle/>
                    <a:p>
                      <a:r>
                        <a:rPr lang="en-IN" sz="1800" b="0" i="0" kern="1200" dirty="0">
                          <a:solidFill>
                            <a:schemeClr val="dk1"/>
                          </a:solidFill>
                          <a:effectLst/>
                          <a:latin typeface="+mn-lt"/>
                          <a:ea typeface="+mn-ea"/>
                          <a:cs typeface="+mn-cs"/>
                        </a:rPr>
                        <a:t>x &gt;&gt; 2 = 2 (</a:t>
                      </a:r>
                      <a:r>
                        <a:rPr lang="en-IN" dirty="0"/>
                        <a:t>0000 0010</a:t>
                      </a:r>
                      <a:r>
                        <a:rPr lang="en-IN" sz="1800" b="0" i="0" kern="1200" dirty="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3539689598"/>
                  </a:ext>
                </a:extLst>
              </a:tr>
              <a:tr h="601134">
                <a:tc>
                  <a:txBody>
                    <a:bodyPr/>
                    <a:lstStyle/>
                    <a:p>
                      <a:r>
                        <a:rPr lang="en-US" dirty="0"/>
                        <a:t>&lt;&lt;</a:t>
                      </a:r>
                      <a:endParaRPr lang="en-IN" dirty="0"/>
                    </a:p>
                  </a:txBody>
                  <a:tcPr/>
                </a:tc>
                <a:tc>
                  <a:txBody>
                    <a:bodyPr/>
                    <a:lstStyle/>
                    <a:p>
                      <a:r>
                        <a:rPr lang="en-US" dirty="0"/>
                        <a:t>BITWISE LEFT SHIFT</a:t>
                      </a:r>
                      <a:endParaRPr lang="en-IN" dirty="0"/>
                    </a:p>
                  </a:txBody>
                  <a:tcPr/>
                </a:tc>
                <a:tc>
                  <a:txBody>
                    <a:bodyPr/>
                    <a:lstStyle/>
                    <a:p>
                      <a:r>
                        <a:rPr lang="en-IN" sz="1800" b="0" i="0" kern="1200" dirty="0">
                          <a:solidFill>
                            <a:schemeClr val="dk1"/>
                          </a:solidFill>
                          <a:effectLst/>
                          <a:latin typeface="+mn-lt"/>
                          <a:ea typeface="+mn-ea"/>
                          <a:cs typeface="+mn-cs"/>
                        </a:rPr>
                        <a:t>x &lt;&lt; 2 = 40 (</a:t>
                      </a:r>
                      <a:r>
                        <a:rPr lang="en-IN" dirty="0"/>
                        <a:t>0010 1000</a:t>
                      </a:r>
                      <a:r>
                        <a:rPr lang="en-IN" sz="1800" b="0" i="0" kern="1200" dirty="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2619056381"/>
                  </a:ext>
                </a:extLst>
              </a:tr>
            </a:tbl>
          </a:graphicData>
        </a:graphic>
      </p:graphicFrame>
    </p:spTree>
    <p:extLst>
      <p:ext uri="{BB962C8B-B14F-4D97-AF65-F5344CB8AC3E}">
        <p14:creationId xmlns:p14="http://schemas.microsoft.com/office/powerpoint/2010/main" val="37974504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F81DA75C-775F-4C1E-860A-F5F22763540E}"/>
              </a:ext>
            </a:extLst>
          </p:cNvPr>
          <p:cNvGraphicFramePr>
            <a:graphicFrameLocks noGrp="1"/>
          </p:cNvGraphicFramePr>
          <p:nvPr>
            <p:extLst>
              <p:ext uri="{D42A27DB-BD31-4B8C-83A1-F6EECF244321}">
                <p14:modId xmlns:p14="http://schemas.microsoft.com/office/powerpoint/2010/main" val="346078695"/>
              </p:ext>
            </p:extLst>
          </p:nvPr>
        </p:nvGraphicFramePr>
        <p:xfrm>
          <a:off x="1145310" y="1626677"/>
          <a:ext cx="3398982" cy="1482590"/>
        </p:xfrm>
        <a:graphic>
          <a:graphicData uri="http://schemas.openxmlformats.org/drawingml/2006/table">
            <a:tbl>
              <a:tblPr firstRow="1" bandRow="1">
                <a:tableStyleId>{5940675A-B579-460E-94D1-54222C63F5DA}</a:tableStyleId>
              </a:tblPr>
              <a:tblGrid>
                <a:gridCol w="1132994">
                  <a:extLst>
                    <a:ext uri="{9D8B030D-6E8A-4147-A177-3AD203B41FA5}">
                      <a16:colId xmlns:a16="http://schemas.microsoft.com/office/drawing/2014/main" val="1666029952"/>
                    </a:ext>
                  </a:extLst>
                </a:gridCol>
                <a:gridCol w="1132994">
                  <a:extLst>
                    <a:ext uri="{9D8B030D-6E8A-4147-A177-3AD203B41FA5}">
                      <a16:colId xmlns:a16="http://schemas.microsoft.com/office/drawing/2014/main" val="1051863281"/>
                    </a:ext>
                  </a:extLst>
                </a:gridCol>
                <a:gridCol w="1132994">
                  <a:extLst>
                    <a:ext uri="{9D8B030D-6E8A-4147-A177-3AD203B41FA5}">
                      <a16:colId xmlns:a16="http://schemas.microsoft.com/office/drawing/2014/main" val="3686894749"/>
                    </a:ext>
                  </a:extLst>
                </a:gridCol>
              </a:tblGrid>
              <a:tr h="370070">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35756784"/>
                  </a:ext>
                </a:extLst>
              </a:tr>
              <a:tr h="370840">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492495877"/>
                  </a:ext>
                </a:extLst>
              </a:tr>
              <a:tr h="370840">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4111874410"/>
                  </a:ext>
                </a:extLst>
              </a:tr>
              <a:tr h="370840">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801299868"/>
                  </a:ext>
                </a:extLst>
              </a:tr>
            </a:tbl>
          </a:graphicData>
        </a:graphic>
      </p:graphicFrame>
      <p:sp>
        <p:nvSpPr>
          <p:cNvPr id="6" name="Rectangle 5">
            <a:extLst>
              <a:ext uri="{FF2B5EF4-FFF2-40B4-BE49-F238E27FC236}">
                <a16:creationId xmlns:a16="http://schemas.microsoft.com/office/drawing/2014/main" id="{154C84CE-0EF3-47EF-A89C-AD1A998D1E21}"/>
              </a:ext>
            </a:extLst>
          </p:cNvPr>
          <p:cNvSpPr/>
          <p:nvPr/>
        </p:nvSpPr>
        <p:spPr>
          <a:xfrm>
            <a:off x="1145310" y="1127913"/>
            <a:ext cx="3398982" cy="49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AND Table</a:t>
            </a:r>
            <a:endParaRPr lang="en-IN" dirty="0"/>
          </a:p>
        </p:txBody>
      </p:sp>
      <p:graphicFrame>
        <p:nvGraphicFramePr>
          <p:cNvPr id="8" name="Table 8">
            <a:extLst>
              <a:ext uri="{FF2B5EF4-FFF2-40B4-BE49-F238E27FC236}">
                <a16:creationId xmlns:a16="http://schemas.microsoft.com/office/drawing/2014/main" id="{18A64275-78DE-42C9-8C07-ED4D621F28CF}"/>
              </a:ext>
            </a:extLst>
          </p:cNvPr>
          <p:cNvGraphicFramePr>
            <a:graphicFrameLocks noGrp="1"/>
          </p:cNvGraphicFramePr>
          <p:nvPr>
            <p:extLst>
              <p:ext uri="{D42A27DB-BD31-4B8C-83A1-F6EECF244321}">
                <p14:modId xmlns:p14="http://schemas.microsoft.com/office/powerpoint/2010/main" val="3969215806"/>
              </p:ext>
            </p:extLst>
          </p:nvPr>
        </p:nvGraphicFramePr>
        <p:xfrm>
          <a:off x="5158512" y="1626677"/>
          <a:ext cx="3542142" cy="1482592"/>
        </p:xfrm>
        <a:graphic>
          <a:graphicData uri="http://schemas.openxmlformats.org/drawingml/2006/table">
            <a:tbl>
              <a:tblPr firstRow="1" bandRow="1">
                <a:tableStyleId>{5940675A-B579-460E-94D1-54222C63F5DA}</a:tableStyleId>
              </a:tblPr>
              <a:tblGrid>
                <a:gridCol w="1180714">
                  <a:extLst>
                    <a:ext uri="{9D8B030D-6E8A-4147-A177-3AD203B41FA5}">
                      <a16:colId xmlns:a16="http://schemas.microsoft.com/office/drawing/2014/main" val="1091220735"/>
                    </a:ext>
                  </a:extLst>
                </a:gridCol>
                <a:gridCol w="1180714">
                  <a:extLst>
                    <a:ext uri="{9D8B030D-6E8A-4147-A177-3AD203B41FA5}">
                      <a16:colId xmlns:a16="http://schemas.microsoft.com/office/drawing/2014/main" val="3020313158"/>
                    </a:ext>
                  </a:extLst>
                </a:gridCol>
                <a:gridCol w="1180714">
                  <a:extLst>
                    <a:ext uri="{9D8B030D-6E8A-4147-A177-3AD203B41FA5}">
                      <a16:colId xmlns:a16="http://schemas.microsoft.com/office/drawing/2014/main" val="378763324"/>
                    </a:ext>
                  </a:extLst>
                </a:gridCol>
              </a:tblGrid>
              <a:tr h="370648">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250553053"/>
                  </a:ext>
                </a:extLst>
              </a:tr>
              <a:tr h="370648">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426773615"/>
                  </a:ext>
                </a:extLst>
              </a:tr>
              <a:tr h="370648">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770557771"/>
                  </a:ext>
                </a:extLst>
              </a:tr>
              <a:tr h="370648">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2187469392"/>
                  </a:ext>
                </a:extLst>
              </a:tr>
            </a:tbl>
          </a:graphicData>
        </a:graphic>
      </p:graphicFrame>
      <p:sp>
        <p:nvSpPr>
          <p:cNvPr id="11" name="Rectangle 10">
            <a:extLst>
              <a:ext uri="{FF2B5EF4-FFF2-40B4-BE49-F238E27FC236}">
                <a16:creationId xmlns:a16="http://schemas.microsoft.com/office/drawing/2014/main" id="{F9B9D15F-250A-4A87-8DAA-3156F9CDAE40}"/>
              </a:ext>
            </a:extLst>
          </p:cNvPr>
          <p:cNvSpPr/>
          <p:nvPr/>
        </p:nvSpPr>
        <p:spPr>
          <a:xfrm>
            <a:off x="5158512" y="1127913"/>
            <a:ext cx="3542142" cy="49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 Table</a:t>
            </a:r>
            <a:endParaRPr lang="en-IN" dirty="0"/>
          </a:p>
        </p:txBody>
      </p:sp>
      <p:graphicFrame>
        <p:nvGraphicFramePr>
          <p:cNvPr id="12" name="Table 12">
            <a:extLst>
              <a:ext uri="{FF2B5EF4-FFF2-40B4-BE49-F238E27FC236}">
                <a16:creationId xmlns:a16="http://schemas.microsoft.com/office/drawing/2014/main" id="{BB0A9E49-9D58-41ED-B6E8-30A8BFF2F903}"/>
              </a:ext>
            </a:extLst>
          </p:cNvPr>
          <p:cNvGraphicFramePr>
            <a:graphicFrameLocks noGrp="1"/>
          </p:cNvGraphicFramePr>
          <p:nvPr>
            <p:extLst>
              <p:ext uri="{D42A27DB-BD31-4B8C-83A1-F6EECF244321}">
                <p14:modId xmlns:p14="http://schemas.microsoft.com/office/powerpoint/2010/main" val="3882621535"/>
              </p:ext>
            </p:extLst>
          </p:nvPr>
        </p:nvGraphicFramePr>
        <p:xfrm>
          <a:off x="1094513" y="4030901"/>
          <a:ext cx="7606143" cy="1829572"/>
        </p:xfrm>
        <a:graphic>
          <a:graphicData uri="http://schemas.openxmlformats.org/drawingml/2006/table">
            <a:tbl>
              <a:tblPr firstRow="1" bandRow="1">
                <a:tableStyleId>{5940675A-B579-460E-94D1-54222C63F5DA}</a:tableStyleId>
              </a:tblPr>
              <a:tblGrid>
                <a:gridCol w="2535381">
                  <a:extLst>
                    <a:ext uri="{9D8B030D-6E8A-4147-A177-3AD203B41FA5}">
                      <a16:colId xmlns:a16="http://schemas.microsoft.com/office/drawing/2014/main" val="324383080"/>
                    </a:ext>
                  </a:extLst>
                </a:gridCol>
                <a:gridCol w="2535381">
                  <a:extLst>
                    <a:ext uri="{9D8B030D-6E8A-4147-A177-3AD203B41FA5}">
                      <a16:colId xmlns:a16="http://schemas.microsoft.com/office/drawing/2014/main" val="4023540523"/>
                    </a:ext>
                  </a:extLst>
                </a:gridCol>
                <a:gridCol w="2535381">
                  <a:extLst>
                    <a:ext uri="{9D8B030D-6E8A-4147-A177-3AD203B41FA5}">
                      <a16:colId xmlns:a16="http://schemas.microsoft.com/office/drawing/2014/main" val="649572938"/>
                    </a:ext>
                  </a:extLst>
                </a:gridCol>
              </a:tblGrid>
              <a:tr h="457393">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2575610782"/>
                  </a:ext>
                </a:extLst>
              </a:tr>
              <a:tr h="457393">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83147744"/>
                  </a:ext>
                </a:extLst>
              </a:tr>
              <a:tr h="457393">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2133744258"/>
                  </a:ext>
                </a:extLst>
              </a:tr>
              <a:tr h="457393">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3108499986"/>
                  </a:ext>
                </a:extLst>
              </a:tr>
            </a:tbl>
          </a:graphicData>
        </a:graphic>
      </p:graphicFrame>
      <p:sp>
        <p:nvSpPr>
          <p:cNvPr id="13" name="Rectangle 12">
            <a:extLst>
              <a:ext uri="{FF2B5EF4-FFF2-40B4-BE49-F238E27FC236}">
                <a16:creationId xmlns:a16="http://schemas.microsoft.com/office/drawing/2014/main" id="{18DB5493-2669-449F-A37A-2A7BB1EABAB1}"/>
              </a:ext>
            </a:extLst>
          </p:cNvPr>
          <p:cNvSpPr/>
          <p:nvPr/>
        </p:nvSpPr>
        <p:spPr>
          <a:xfrm>
            <a:off x="1094511" y="3551840"/>
            <a:ext cx="7606143" cy="498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XOR Table</a:t>
            </a:r>
            <a:endParaRPr lang="en-IN" dirty="0"/>
          </a:p>
        </p:txBody>
      </p:sp>
    </p:spTree>
    <p:extLst>
      <p:ext uri="{BB962C8B-B14F-4D97-AF65-F5344CB8AC3E}">
        <p14:creationId xmlns:p14="http://schemas.microsoft.com/office/powerpoint/2010/main" val="20615082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1D544-4256-423B-A8AB-ABAEBAC7906B}"/>
              </a:ext>
            </a:extLst>
          </p:cNvPr>
          <p:cNvSpPr>
            <a:spLocks noGrp="1"/>
          </p:cNvSpPr>
          <p:nvPr>
            <p:ph type="title"/>
          </p:nvPr>
        </p:nvSpPr>
        <p:spPr>
          <a:xfrm>
            <a:off x="2514600" y="2554143"/>
            <a:ext cx="10515600" cy="1325563"/>
          </a:xfrm>
        </p:spPr>
        <p:txBody>
          <a:bodyPr>
            <a:noAutofit/>
          </a:bodyPr>
          <a:lstStyle/>
          <a:p>
            <a:r>
              <a:rPr lang="en-US" sz="9600" b="1" i="1" dirty="0">
                <a:solidFill>
                  <a:srgbClr val="FF0000"/>
                </a:solidFill>
              </a:rPr>
              <a:t>THANK YOU</a:t>
            </a:r>
            <a:endParaRPr lang="en-IN" sz="9600" b="1" i="1" dirty="0">
              <a:solidFill>
                <a:srgbClr val="FF0000"/>
              </a:solidFill>
            </a:endParaRPr>
          </a:p>
        </p:txBody>
      </p:sp>
    </p:spTree>
    <p:extLst>
      <p:ext uri="{BB962C8B-B14F-4D97-AF65-F5344CB8AC3E}">
        <p14:creationId xmlns:p14="http://schemas.microsoft.com/office/powerpoint/2010/main" val="1545484049"/>
      </p:ext>
    </p:extLst>
  </p:cSld>
  <p:clrMapOvr>
    <a:masterClrMapping/>
  </p:clrMapOvr>
  <p:transition spd="slow">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B6B2B-EA80-44FF-97A2-D09CB17E1400}"/>
              </a:ext>
            </a:extLst>
          </p:cNvPr>
          <p:cNvSpPr>
            <a:spLocks noGrp="1"/>
          </p:cNvSpPr>
          <p:nvPr>
            <p:ph type="title"/>
          </p:nvPr>
        </p:nvSpPr>
        <p:spPr/>
        <p:txBody>
          <a:bodyPr/>
          <a:lstStyle/>
          <a:p>
            <a:r>
              <a:rPr lang="en-US" dirty="0"/>
              <a:t>TYPES OF OPERATORS</a:t>
            </a:r>
            <a:endParaRPr lang="en-IN" dirty="0"/>
          </a:p>
        </p:txBody>
      </p:sp>
      <p:sp>
        <p:nvSpPr>
          <p:cNvPr id="3" name="Content Placeholder 2">
            <a:extLst>
              <a:ext uri="{FF2B5EF4-FFF2-40B4-BE49-F238E27FC236}">
                <a16:creationId xmlns:a16="http://schemas.microsoft.com/office/drawing/2014/main" id="{AE0C4E36-1D64-4A91-9BAF-AD776AFE5C25}"/>
              </a:ext>
            </a:extLst>
          </p:cNvPr>
          <p:cNvSpPr>
            <a:spLocks noGrp="1"/>
          </p:cNvSpPr>
          <p:nvPr>
            <p:ph idx="1"/>
          </p:nvPr>
        </p:nvSpPr>
        <p:spPr/>
        <p:txBody>
          <a:bodyPr/>
          <a:lstStyle/>
          <a:p>
            <a:pPr>
              <a:buFont typeface="Wingdings" panose="05000000000000000000" pitchFamily="2" charset="2"/>
              <a:buChar char="v"/>
            </a:pPr>
            <a:r>
              <a:rPr lang="en-US" sz="2000" dirty="0"/>
              <a:t>Arithmetic operators</a:t>
            </a:r>
          </a:p>
          <a:p>
            <a:pPr>
              <a:buFont typeface="Wingdings" panose="05000000000000000000" pitchFamily="2" charset="2"/>
              <a:buChar char="v"/>
            </a:pPr>
            <a:r>
              <a:rPr lang="en-US" sz="2000" dirty="0"/>
              <a:t>Assignment operators</a:t>
            </a:r>
          </a:p>
          <a:p>
            <a:pPr>
              <a:buFont typeface="Wingdings" panose="05000000000000000000" pitchFamily="2" charset="2"/>
              <a:buChar char="v"/>
            </a:pPr>
            <a:r>
              <a:rPr lang="en-US" sz="2000" dirty="0"/>
              <a:t>Comparison operators</a:t>
            </a:r>
          </a:p>
          <a:p>
            <a:pPr>
              <a:buFont typeface="Wingdings" panose="05000000000000000000" pitchFamily="2" charset="2"/>
              <a:buChar char="v"/>
            </a:pPr>
            <a:r>
              <a:rPr lang="en-US" sz="2000" dirty="0"/>
              <a:t>Logical operators</a:t>
            </a:r>
          </a:p>
          <a:p>
            <a:pPr>
              <a:buFont typeface="Wingdings" panose="05000000000000000000" pitchFamily="2" charset="2"/>
              <a:buChar char="v"/>
            </a:pPr>
            <a:r>
              <a:rPr lang="en-US" sz="2000" dirty="0"/>
              <a:t>Bitwise operators</a:t>
            </a:r>
          </a:p>
          <a:p>
            <a:pPr>
              <a:buFont typeface="Wingdings" panose="05000000000000000000" pitchFamily="2" charset="2"/>
              <a:buChar char="v"/>
            </a:pPr>
            <a:r>
              <a:rPr lang="en-US" sz="2000" dirty="0"/>
              <a:t>Special operators</a:t>
            </a:r>
          </a:p>
          <a:p>
            <a:pPr lvl="1">
              <a:buFont typeface="Wingdings" panose="05000000000000000000" pitchFamily="2" charset="2"/>
              <a:buChar char="Ø"/>
            </a:pPr>
            <a:r>
              <a:rPr lang="en-US" sz="1800" dirty="0"/>
              <a:t>Identity operators</a:t>
            </a:r>
          </a:p>
          <a:p>
            <a:pPr lvl="1">
              <a:buFont typeface="Wingdings" panose="05000000000000000000" pitchFamily="2" charset="2"/>
              <a:buChar char="Ø"/>
            </a:pPr>
            <a:r>
              <a:rPr lang="en-US" sz="1800" dirty="0"/>
              <a:t>Membership operators</a:t>
            </a:r>
          </a:p>
          <a:p>
            <a:endParaRPr lang="en-IN" dirty="0"/>
          </a:p>
        </p:txBody>
      </p:sp>
    </p:spTree>
    <p:extLst>
      <p:ext uri="{BB962C8B-B14F-4D97-AF65-F5344CB8AC3E}">
        <p14:creationId xmlns:p14="http://schemas.microsoft.com/office/powerpoint/2010/main" val="247198688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AF13C-A1D8-4AA5-8263-E3FBF0610FCD}"/>
              </a:ext>
            </a:extLst>
          </p:cNvPr>
          <p:cNvSpPr>
            <a:spLocks noGrp="1"/>
          </p:cNvSpPr>
          <p:nvPr>
            <p:ph type="title"/>
          </p:nvPr>
        </p:nvSpPr>
        <p:spPr/>
        <p:txBody>
          <a:bodyPr/>
          <a:lstStyle/>
          <a:p>
            <a:r>
              <a:rPr lang="en-US" dirty="0"/>
              <a:t>Arithmetic Operators</a:t>
            </a:r>
            <a:endParaRPr lang="en-IN" dirty="0"/>
          </a:p>
        </p:txBody>
      </p:sp>
      <p:sp>
        <p:nvSpPr>
          <p:cNvPr id="3" name="Content Placeholder 2">
            <a:extLst>
              <a:ext uri="{FF2B5EF4-FFF2-40B4-BE49-F238E27FC236}">
                <a16:creationId xmlns:a16="http://schemas.microsoft.com/office/drawing/2014/main" id="{EDE587B4-CFB2-42ED-9091-59D565FCE8B3}"/>
              </a:ext>
            </a:extLst>
          </p:cNvPr>
          <p:cNvSpPr>
            <a:spLocks noGrp="1"/>
          </p:cNvSpPr>
          <p:nvPr>
            <p:ph idx="1"/>
          </p:nvPr>
        </p:nvSpPr>
        <p:spPr>
          <a:xfrm>
            <a:off x="677334" y="2160589"/>
            <a:ext cx="8596667" cy="2106611"/>
          </a:xfrm>
        </p:spPr>
        <p:txBody>
          <a:bodyPr/>
          <a:lstStyle/>
          <a:p>
            <a:pPr>
              <a:buFont typeface="Wingdings" panose="05000000000000000000" pitchFamily="2" charset="2"/>
              <a:buChar char="ü"/>
            </a:pPr>
            <a:r>
              <a:rPr lang="en-US" dirty="0"/>
              <a:t>Arithmetic operators are used to perform mathematical operations. like-addition, subtraction, multiplication, etc.</a:t>
            </a:r>
            <a:endParaRPr lang="en-IN" dirty="0"/>
          </a:p>
          <a:p>
            <a:endParaRPr lang="en-US" dirty="0"/>
          </a:p>
        </p:txBody>
      </p:sp>
    </p:spTree>
    <p:extLst>
      <p:ext uri="{BB962C8B-B14F-4D97-AF65-F5344CB8AC3E}">
        <p14:creationId xmlns:p14="http://schemas.microsoft.com/office/powerpoint/2010/main" val="274801311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545F6-B1B9-4711-8386-C4AF5AE0975B}"/>
              </a:ext>
            </a:extLst>
          </p:cNvPr>
          <p:cNvSpPr>
            <a:spLocks noGrp="1"/>
          </p:cNvSpPr>
          <p:nvPr>
            <p:ph type="title"/>
          </p:nvPr>
        </p:nvSpPr>
        <p:spPr/>
        <p:txBody>
          <a:bodyPr/>
          <a:lstStyle/>
          <a:p>
            <a:r>
              <a:rPr lang="en-US" b="0" i="0" dirty="0">
                <a:effectLst/>
                <a:latin typeface="euclid_circular_a"/>
              </a:rPr>
              <a:t>Assignment Operators</a:t>
            </a:r>
            <a:endParaRPr lang="en-IN" dirty="0"/>
          </a:p>
        </p:txBody>
      </p:sp>
      <p:sp>
        <p:nvSpPr>
          <p:cNvPr id="3" name="Content Placeholder 2">
            <a:extLst>
              <a:ext uri="{FF2B5EF4-FFF2-40B4-BE49-F238E27FC236}">
                <a16:creationId xmlns:a16="http://schemas.microsoft.com/office/drawing/2014/main" id="{BCE70E00-2CE4-4A6F-BD08-434A293422D4}"/>
              </a:ext>
            </a:extLst>
          </p:cNvPr>
          <p:cNvSpPr>
            <a:spLocks noGrp="1"/>
          </p:cNvSpPr>
          <p:nvPr>
            <p:ph idx="1"/>
          </p:nvPr>
        </p:nvSpPr>
        <p:spPr/>
        <p:txBody>
          <a:bodyPr/>
          <a:lstStyle/>
          <a:p>
            <a:pPr>
              <a:buFont typeface="Wingdings" panose="05000000000000000000" pitchFamily="2" charset="2"/>
              <a:buChar char="v"/>
            </a:pPr>
            <a:r>
              <a:rPr lang="en-US" b="0" i="0" dirty="0">
                <a:effectLst/>
                <a:latin typeface="euclid_circular_a"/>
              </a:rPr>
              <a:t>Assignment operators are used in Python to assign values to variables.</a:t>
            </a:r>
            <a:endParaRPr lang="en-IN" b="0" i="0" dirty="0">
              <a:effectLst/>
              <a:latin typeface="euclid_circular_a"/>
            </a:endParaRPr>
          </a:p>
          <a:p>
            <a:pPr>
              <a:buFont typeface="Wingdings" panose="05000000000000000000" pitchFamily="2" charset="2"/>
              <a:buChar char="v"/>
            </a:pPr>
            <a:r>
              <a:rPr lang="en-US" dirty="0">
                <a:latin typeface="euclid_circular_a"/>
              </a:rPr>
              <a:t>For example a=5 simply means value of a is 5</a:t>
            </a:r>
          </a:p>
          <a:p>
            <a:pPr>
              <a:buFont typeface="Wingdings" panose="05000000000000000000" pitchFamily="2" charset="2"/>
              <a:buChar char="v"/>
            </a:pPr>
            <a:r>
              <a:rPr lang="en-US" b="0" i="0" dirty="0">
                <a:effectLst/>
                <a:latin typeface="euclid_circular_a"/>
              </a:rPr>
              <a:t>There are various compound operators in Python like </a:t>
            </a:r>
            <a:r>
              <a:rPr lang="en-US" dirty="0">
                <a:latin typeface="euclid_circular_a"/>
              </a:rPr>
              <a:t>a+=5 </a:t>
            </a:r>
            <a:r>
              <a:rPr lang="en-US" b="0" i="0" dirty="0">
                <a:effectLst/>
                <a:latin typeface="euclid_circular_a"/>
              </a:rPr>
              <a:t>that      adds to the variable and later assigns the same. It is equivalent to </a:t>
            </a:r>
            <a:r>
              <a:rPr lang="en-US" dirty="0">
                <a:latin typeface="euclid_circular_a"/>
              </a:rPr>
              <a:t>a=a+5</a:t>
            </a:r>
            <a:endParaRPr lang="en-US" b="0" i="0" dirty="0">
              <a:effectLst/>
              <a:latin typeface="euclid_circular_a"/>
            </a:endParaRPr>
          </a:p>
        </p:txBody>
      </p:sp>
    </p:spTree>
    <p:extLst>
      <p:ext uri="{BB962C8B-B14F-4D97-AF65-F5344CB8AC3E}">
        <p14:creationId xmlns:p14="http://schemas.microsoft.com/office/powerpoint/2010/main" val="2302776850"/>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64E8-F892-4092-B3E4-1702F6CBA955}"/>
              </a:ext>
            </a:extLst>
          </p:cNvPr>
          <p:cNvSpPr>
            <a:spLocks noGrp="1"/>
          </p:cNvSpPr>
          <p:nvPr>
            <p:ph type="title"/>
          </p:nvPr>
        </p:nvSpPr>
        <p:spPr/>
        <p:txBody>
          <a:bodyPr>
            <a:normAutofit/>
          </a:bodyPr>
          <a:lstStyle/>
          <a:p>
            <a:r>
              <a:rPr lang="en-US" sz="4000" b="0" i="0" dirty="0">
                <a:effectLst/>
                <a:latin typeface="euclid_circular_a"/>
              </a:rPr>
              <a:t>Comparison Operators</a:t>
            </a:r>
            <a:endParaRPr lang="en-IN" sz="4000" dirty="0"/>
          </a:p>
        </p:txBody>
      </p:sp>
      <p:sp>
        <p:nvSpPr>
          <p:cNvPr id="3" name="Content Placeholder 2">
            <a:extLst>
              <a:ext uri="{FF2B5EF4-FFF2-40B4-BE49-F238E27FC236}">
                <a16:creationId xmlns:a16="http://schemas.microsoft.com/office/drawing/2014/main" id="{38B05103-EBB1-40EF-99BA-23D89149525D}"/>
              </a:ext>
            </a:extLst>
          </p:cNvPr>
          <p:cNvSpPr>
            <a:spLocks noGrp="1"/>
          </p:cNvSpPr>
          <p:nvPr>
            <p:ph idx="1"/>
          </p:nvPr>
        </p:nvSpPr>
        <p:spPr>
          <a:xfrm>
            <a:off x="677333" y="1385094"/>
            <a:ext cx="8937721" cy="4087811"/>
          </a:xfrm>
        </p:spPr>
        <p:txBody>
          <a:bodyPr/>
          <a:lstStyle/>
          <a:p>
            <a:pPr>
              <a:buFont typeface="Wingdings" panose="05000000000000000000" pitchFamily="2" charset="2"/>
              <a:buChar char="q"/>
            </a:pPr>
            <a:r>
              <a:rPr lang="en-US" sz="2400" b="0" i="0" dirty="0">
                <a:effectLst/>
                <a:latin typeface="euclid_circular_a"/>
              </a:rPr>
              <a:t>Comparison operators are used to compare values. </a:t>
            </a:r>
          </a:p>
          <a:p>
            <a:pPr>
              <a:buFont typeface="Wingdings" panose="05000000000000000000" pitchFamily="2" charset="2"/>
              <a:buChar char="q"/>
            </a:pPr>
            <a:r>
              <a:rPr lang="en-US" sz="2400" dirty="0">
                <a:latin typeface="euclid_circular_a"/>
              </a:rPr>
              <a:t>Ex :- ”&lt;“, ”&gt;”, ”&lt;=“, “&gt;+”, “!=“, “==“</a:t>
            </a:r>
          </a:p>
          <a:p>
            <a:pPr>
              <a:buFont typeface="Wingdings" panose="05000000000000000000" pitchFamily="2" charset="2"/>
              <a:buChar char="q"/>
            </a:pPr>
            <a:r>
              <a:rPr lang="en-US" sz="2400" b="0" i="0" dirty="0">
                <a:effectLst/>
                <a:latin typeface="euclid_circular_a"/>
              </a:rPr>
              <a:t>It returns either “TRUE” or “FALSE” </a:t>
            </a:r>
            <a:r>
              <a:rPr lang="en-IN" sz="2400" b="0" i="0" dirty="0">
                <a:effectLst/>
                <a:latin typeface="euclid_circular_a"/>
              </a:rPr>
              <a:t>according to the condition.</a:t>
            </a:r>
          </a:p>
          <a:p>
            <a:endParaRPr lang="en-IN" dirty="0"/>
          </a:p>
        </p:txBody>
      </p:sp>
    </p:spTree>
    <p:extLst>
      <p:ext uri="{BB962C8B-B14F-4D97-AF65-F5344CB8AC3E}">
        <p14:creationId xmlns:p14="http://schemas.microsoft.com/office/powerpoint/2010/main" val="116549653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BD0C9-EDC3-4AA5-BC8B-4E005071784D}"/>
              </a:ext>
            </a:extLst>
          </p:cNvPr>
          <p:cNvSpPr>
            <a:spLocks noGrp="1"/>
          </p:cNvSpPr>
          <p:nvPr>
            <p:ph type="title"/>
          </p:nvPr>
        </p:nvSpPr>
        <p:spPr/>
        <p:txBody>
          <a:bodyPr>
            <a:normAutofit fontScale="90000"/>
          </a:bodyPr>
          <a:lstStyle/>
          <a:p>
            <a:r>
              <a:rPr lang="en-IN" b="1" dirty="0">
                <a:latin typeface="euclid_circular_a"/>
              </a:rPr>
              <a:t>Logical Operators</a:t>
            </a:r>
            <a:br>
              <a:rPr lang="en-IN" b="1" i="0" dirty="0">
                <a:solidFill>
                  <a:srgbClr val="25265E"/>
                </a:solidFill>
                <a:effectLst/>
                <a:latin typeface="euclid_circular_a"/>
              </a:rPr>
            </a:br>
            <a:endParaRPr lang="en-IN" dirty="0"/>
          </a:p>
        </p:txBody>
      </p:sp>
      <p:sp>
        <p:nvSpPr>
          <p:cNvPr id="3" name="Content Placeholder 2">
            <a:extLst>
              <a:ext uri="{FF2B5EF4-FFF2-40B4-BE49-F238E27FC236}">
                <a16:creationId xmlns:a16="http://schemas.microsoft.com/office/drawing/2014/main" id="{3095ED19-4DF4-482D-BAD8-A1BFF48B0693}"/>
              </a:ext>
            </a:extLst>
          </p:cNvPr>
          <p:cNvSpPr>
            <a:spLocks noGrp="1"/>
          </p:cNvSpPr>
          <p:nvPr>
            <p:ph idx="1"/>
          </p:nvPr>
        </p:nvSpPr>
        <p:spPr>
          <a:xfrm>
            <a:off x="677334" y="1717243"/>
            <a:ext cx="8596668" cy="3880773"/>
          </a:xfrm>
        </p:spPr>
        <p:txBody>
          <a:bodyPr/>
          <a:lstStyle/>
          <a:p>
            <a:pPr>
              <a:buFont typeface="Wingdings" panose="05000000000000000000" pitchFamily="2" charset="2"/>
              <a:buChar char="v"/>
            </a:pPr>
            <a:r>
              <a:rPr lang="en-US" sz="2400" b="0" i="0" dirty="0">
                <a:solidFill>
                  <a:schemeClr val="tx1"/>
                </a:solidFill>
                <a:effectLst/>
                <a:latin typeface="Verdana" panose="020B0604030504040204" pitchFamily="34" charset="0"/>
              </a:rPr>
              <a:t>Logical operators are used to combine conditional statements</a:t>
            </a:r>
            <a:endParaRPr lang="en-IN" sz="2400" b="1" i="0" dirty="0">
              <a:solidFill>
                <a:schemeClr val="tx1"/>
              </a:solidFill>
              <a:effectLst/>
              <a:latin typeface="euclid_circular_a"/>
            </a:endParaRPr>
          </a:p>
          <a:p>
            <a:pPr>
              <a:buFont typeface="Wingdings" panose="05000000000000000000" pitchFamily="2" charset="2"/>
              <a:buChar char="v"/>
            </a:pPr>
            <a:r>
              <a:rPr lang="en-IN" sz="2400" b="1" i="0" dirty="0">
                <a:solidFill>
                  <a:schemeClr val="tx1"/>
                </a:solidFill>
                <a:effectLst/>
                <a:latin typeface="euclid_circular_a"/>
              </a:rPr>
              <a:t>Logical operators are :- “and”, “or”, “not</a:t>
            </a:r>
            <a:r>
              <a:rPr lang="en-IN" sz="2000" b="1" i="0" dirty="0">
                <a:solidFill>
                  <a:schemeClr val="tx1"/>
                </a:solidFill>
                <a:effectLst/>
                <a:latin typeface="euclid_circular_a"/>
              </a:rPr>
              <a:t>”</a:t>
            </a:r>
          </a:p>
          <a:p>
            <a:endParaRPr lang="en-IN" dirty="0"/>
          </a:p>
        </p:txBody>
      </p:sp>
    </p:spTree>
    <p:extLst>
      <p:ext uri="{BB962C8B-B14F-4D97-AF65-F5344CB8AC3E}">
        <p14:creationId xmlns:p14="http://schemas.microsoft.com/office/powerpoint/2010/main" val="197562818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8AA4A-6EDD-4813-8E44-59F087713635}"/>
              </a:ext>
            </a:extLst>
          </p:cNvPr>
          <p:cNvSpPr>
            <a:spLocks noGrp="1"/>
          </p:cNvSpPr>
          <p:nvPr>
            <p:ph type="title"/>
          </p:nvPr>
        </p:nvSpPr>
        <p:spPr/>
        <p:txBody>
          <a:bodyPr/>
          <a:lstStyle/>
          <a:p>
            <a:r>
              <a:rPr lang="en-US" dirty="0"/>
              <a:t>Special Operators</a:t>
            </a:r>
            <a:endParaRPr lang="en-IN" dirty="0"/>
          </a:p>
        </p:txBody>
      </p:sp>
      <p:sp>
        <p:nvSpPr>
          <p:cNvPr id="3" name="Content Placeholder 2">
            <a:extLst>
              <a:ext uri="{FF2B5EF4-FFF2-40B4-BE49-F238E27FC236}">
                <a16:creationId xmlns:a16="http://schemas.microsoft.com/office/drawing/2014/main" id="{643E3779-0D5E-4EDF-8EAF-10907AA66465}"/>
              </a:ext>
            </a:extLst>
          </p:cNvPr>
          <p:cNvSpPr>
            <a:spLocks noGrp="1"/>
          </p:cNvSpPr>
          <p:nvPr>
            <p:ph idx="1"/>
          </p:nvPr>
        </p:nvSpPr>
        <p:spPr/>
        <p:txBody>
          <a:bodyPr/>
          <a:lstStyle/>
          <a:p>
            <a:pPr>
              <a:buFont typeface="Wingdings" panose="05000000000000000000" pitchFamily="2" charset="2"/>
              <a:buChar char="Ø"/>
            </a:pPr>
            <a:r>
              <a:rPr lang="en-US" b="0" i="0" dirty="0">
                <a:effectLst/>
                <a:latin typeface="euclid_circular_a"/>
              </a:rPr>
              <a:t>Python language offers some special types of operators like the identity operator or the membership operator.</a:t>
            </a:r>
            <a:endParaRPr lang="en-IN" dirty="0"/>
          </a:p>
        </p:txBody>
      </p:sp>
    </p:spTree>
    <p:extLst>
      <p:ext uri="{BB962C8B-B14F-4D97-AF65-F5344CB8AC3E}">
        <p14:creationId xmlns:p14="http://schemas.microsoft.com/office/powerpoint/2010/main" val="16005303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D9E60-27FF-472E-AE17-54BDC73A5F3B}"/>
              </a:ext>
            </a:extLst>
          </p:cNvPr>
          <p:cNvSpPr>
            <a:spLocks noGrp="1"/>
          </p:cNvSpPr>
          <p:nvPr>
            <p:ph type="title"/>
          </p:nvPr>
        </p:nvSpPr>
        <p:spPr/>
        <p:txBody>
          <a:bodyPr/>
          <a:lstStyle/>
          <a:p>
            <a:r>
              <a:rPr lang="en-US" dirty="0"/>
              <a:t>Identity Operators</a:t>
            </a:r>
            <a:endParaRPr lang="en-IN" dirty="0"/>
          </a:p>
        </p:txBody>
      </p:sp>
      <p:sp>
        <p:nvSpPr>
          <p:cNvPr id="3" name="Content Placeholder 2">
            <a:extLst>
              <a:ext uri="{FF2B5EF4-FFF2-40B4-BE49-F238E27FC236}">
                <a16:creationId xmlns:a16="http://schemas.microsoft.com/office/drawing/2014/main" id="{6301A87E-3C73-484B-A367-0EBCFBAE202C}"/>
              </a:ext>
            </a:extLst>
          </p:cNvPr>
          <p:cNvSpPr>
            <a:spLocks noGrp="1"/>
          </p:cNvSpPr>
          <p:nvPr>
            <p:ph idx="1"/>
          </p:nvPr>
        </p:nvSpPr>
        <p:spPr>
          <a:xfrm>
            <a:off x="685801" y="0"/>
            <a:ext cx="10131425" cy="5791200"/>
          </a:xfrm>
        </p:spPr>
        <p:txBody>
          <a:bodyPr/>
          <a:lstStyle/>
          <a:p>
            <a:pPr>
              <a:buFont typeface="Wingdings" panose="05000000000000000000" pitchFamily="2" charset="2"/>
              <a:buChar char="ü"/>
            </a:pPr>
            <a:r>
              <a:rPr lang="en-US" dirty="0">
                <a:latin typeface="euclid_circular_a"/>
              </a:rPr>
              <a:t>“is” and “not is” </a:t>
            </a:r>
            <a:r>
              <a:rPr lang="en-US" b="0" i="0" dirty="0">
                <a:effectLst/>
                <a:latin typeface="euclid_circular_a"/>
              </a:rPr>
              <a:t>are the identity operators in Python. They are used to check if two values (or variables) are located on the same part of the memory. Two variables that are equal does not imply that they are identical.</a:t>
            </a:r>
            <a:endParaRPr lang="en-IN" dirty="0"/>
          </a:p>
        </p:txBody>
      </p:sp>
    </p:spTree>
    <p:extLst>
      <p:ext uri="{BB962C8B-B14F-4D97-AF65-F5344CB8AC3E}">
        <p14:creationId xmlns:p14="http://schemas.microsoft.com/office/powerpoint/2010/main" val="3189682188"/>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F017A-A542-499A-8656-418A39C428D0}"/>
              </a:ext>
            </a:extLst>
          </p:cNvPr>
          <p:cNvSpPr>
            <a:spLocks noGrp="1"/>
          </p:cNvSpPr>
          <p:nvPr>
            <p:ph type="title"/>
          </p:nvPr>
        </p:nvSpPr>
        <p:spPr/>
        <p:txBody>
          <a:bodyPr/>
          <a:lstStyle/>
          <a:p>
            <a:r>
              <a:rPr lang="en-US" dirty="0"/>
              <a:t>Membership Operators</a:t>
            </a:r>
            <a:endParaRPr lang="en-IN" dirty="0"/>
          </a:p>
        </p:txBody>
      </p:sp>
      <p:sp>
        <p:nvSpPr>
          <p:cNvPr id="3" name="Content Placeholder 2">
            <a:extLst>
              <a:ext uri="{FF2B5EF4-FFF2-40B4-BE49-F238E27FC236}">
                <a16:creationId xmlns:a16="http://schemas.microsoft.com/office/drawing/2014/main" id="{161E28A6-688C-48A4-92F3-32820C136741}"/>
              </a:ext>
            </a:extLst>
          </p:cNvPr>
          <p:cNvSpPr>
            <a:spLocks noGrp="1"/>
          </p:cNvSpPr>
          <p:nvPr>
            <p:ph idx="1"/>
          </p:nvPr>
        </p:nvSpPr>
        <p:spPr/>
        <p:txBody>
          <a:bodyPr/>
          <a:lstStyle/>
          <a:p>
            <a:pPr>
              <a:buFont typeface="Wingdings" panose="05000000000000000000" pitchFamily="2" charset="2"/>
              <a:buChar char="q"/>
            </a:pPr>
            <a:r>
              <a:rPr lang="en-US" b="0" i="0" dirty="0">
                <a:effectLst/>
                <a:latin typeface="euclid_circular_a"/>
              </a:rPr>
              <a:t>“in” and “not </a:t>
            </a:r>
            <a:r>
              <a:rPr lang="en-US" dirty="0">
                <a:latin typeface="euclid_circular_a"/>
              </a:rPr>
              <a:t>in” </a:t>
            </a:r>
            <a:r>
              <a:rPr lang="en-US" b="0" i="0" dirty="0">
                <a:effectLst/>
                <a:latin typeface="euclid_circular_a"/>
              </a:rPr>
              <a:t>are the membership operators in Python. They are used to test whether a value or variable is found in a sequence (string, list, set, tuple and dictionary).</a:t>
            </a:r>
            <a:endParaRPr lang="en-IN" dirty="0"/>
          </a:p>
        </p:txBody>
      </p:sp>
    </p:spTree>
    <p:extLst>
      <p:ext uri="{BB962C8B-B14F-4D97-AF65-F5344CB8AC3E}">
        <p14:creationId xmlns:p14="http://schemas.microsoft.com/office/powerpoint/2010/main" val="12146877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_rels/theme4.xml.rels><?xml version="1.0" encoding="UTF-8" standalone="yes"?>
<Relationships xmlns="http://schemas.openxmlformats.org/package/2006/relationships"><Relationship Id="rId1" Type="http://schemas.openxmlformats.org/officeDocument/2006/relationships/image" Target="../media/image8.jpeg"/></Relationships>
</file>

<file path=ppt/theme/_rels/theme6.xml.rels><?xml version="1.0" encoding="UTF-8" standalone="yes"?>
<Relationships xmlns="http://schemas.openxmlformats.org/package/2006/relationships"><Relationship Id="rId1" Type="http://schemas.openxmlformats.org/officeDocument/2006/relationships/image" Target="../media/image9.jpeg"/></Relationships>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3.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4.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5.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6.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7.xml><?xml version="1.0" encoding="utf-8"?>
<a:theme xmlns:a="http://schemas.openxmlformats.org/drawingml/2006/main" name="1_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Ion</Template>
  <TotalTime>172</TotalTime>
  <Words>452</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13</vt:i4>
      </vt:variant>
      <vt:variant>
        <vt:lpstr>Theme</vt:lpstr>
      </vt:variant>
      <vt:variant>
        <vt:i4>7</vt:i4>
      </vt:variant>
      <vt:variant>
        <vt:lpstr>Slide Titles</vt:lpstr>
      </vt:variant>
      <vt:variant>
        <vt:i4>12</vt:i4>
      </vt:variant>
    </vt:vector>
  </HeadingPairs>
  <TitlesOfParts>
    <vt:vector size="32" baseType="lpstr">
      <vt:lpstr>Arial</vt:lpstr>
      <vt:lpstr>Calibri</vt:lpstr>
      <vt:lpstr>Calibri Light</vt:lpstr>
      <vt:lpstr>Century Gothic</vt:lpstr>
      <vt:lpstr>Century Schoolbook</vt:lpstr>
      <vt:lpstr>Corbel</vt:lpstr>
      <vt:lpstr>euclid_circular_a</vt:lpstr>
      <vt:lpstr>Gill Sans MT</vt:lpstr>
      <vt:lpstr>Trebuchet MS</vt:lpstr>
      <vt:lpstr>Verdana</vt:lpstr>
      <vt:lpstr>Wingdings</vt:lpstr>
      <vt:lpstr>Wingdings 2</vt:lpstr>
      <vt:lpstr>Wingdings 3</vt:lpstr>
      <vt:lpstr>Berlin</vt:lpstr>
      <vt:lpstr>Celestial</vt:lpstr>
      <vt:lpstr>Depth</vt:lpstr>
      <vt:lpstr>Mesh</vt:lpstr>
      <vt:lpstr>View</vt:lpstr>
      <vt:lpstr>Ion</vt:lpstr>
      <vt:lpstr>1_Gallery</vt:lpstr>
      <vt:lpstr>OPERATORS </vt:lpstr>
      <vt:lpstr>TYPES OF OPERATORS</vt:lpstr>
      <vt:lpstr>Arithmetic Operators</vt:lpstr>
      <vt:lpstr>Assignment Operators</vt:lpstr>
      <vt:lpstr>Comparison Operators</vt:lpstr>
      <vt:lpstr>Logical Operators </vt:lpstr>
      <vt:lpstr>Special Operators</vt:lpstr>
      <vt:lpstr>Identity Operators</vt:lpstr>
      <vt:lpstr>Membership Operators</vt:lpstr>
      <vt:lpstr>Bitwise Operators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OPERATORS</dc:title>
  <dc:creator>Rohit</dc:creator>
  <cp:lastModifiedBy>Rohit</cp:lastModifiedBy>
  <cp:revision>22</cp:revision>
  <dcterms:created xsi:type="dcterms:W3CDTF">2021-01-21T10:37:11Z</dcterms:created>
  <dcterms:modified xsi:type="dcterms:W3CDTF">2021-02-10T22:27:32Z</dcterms:modified>
</cp:coreProperties>
</file>