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4" r:id="rId41"/>
    <p:sldId id="305" r:id="rId42"/>
    <p:sldId id="306" r:id="rId43"/>
    <p:sldId id="295" r:id="rId44"/>
    <p:sldId id="296" r:id="rId45"/>
    <p:sldId id="297" r:id="rId46"/>
    <p:sldId id="298" r:id="rId47"/>
    <p:sldId id="299" r:id="rId48"/>
    <p:sldId id="300" r:id="rId49"/>
    <p:sldId id="301" r:id="rId50"/>
    <p:sldId id="302" r:id="rId51"/>
    <p:sldId id="303"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901F-90D0-385C-3B10-B32536D92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976169-59AB-06AF-CDC8-9E9551284E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7A5E50-8D62-2220-78B2-5EC80DB1E807}"/>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BA9FE0AE-C35F-1FBC-B098-16F9D685E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0CAA04-8703-1C65-6124-FB1A5E81371E}"/>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288700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5551-9C8D-60B1-B7A9-07A04DFA0C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D1DF3-B5E6-C1E1-34B5-4E3184ABAF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115DB-FB4C-D1A2-E186-0F63E6B81BA6}"/>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FDE449EB-B41E-A388-F41B-9F8FC3FC8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8AB55-B29E-509B-1A35-062E5795ADDB}"/>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131583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B9A14-EDC5-A37F-F6BE-97CA666B94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BC448F-FFAA-3560-E055-F30BE8389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42D926-77BF-4D0B-BB72-9BE435569ADC}"/>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D59EB0A9-4D17-2D87-21DB-10E969CC5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412BD-EA48-8F1D-E6C9-664BFAECD754}"/>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170311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1D27-8251-6988-F144-4655AE1C1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79A29-C22C-2B7E-BCA2-71788A0BCB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F1250-3CF0-61DB-4DAA-394EA1F0C36E}"/>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24CC7D58-92F4-B6BD-37FA-8F691C4D4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B5C12-E926-BBFD-8F2B-6503CE6B030E}"/>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353958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8A74-8C67-2120-6DB7-D97F5DF61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250E09-6425-C2A1-1ABF-BC494D97CF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E583F8-6BE9-72AF-094E-05A90378384B}"/>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C91C6617-5714-8A58-ACBC-99EB81F8E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09E79-BDAC-6002-EDF0-0A3E91739B98}"/>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34727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AD2-29BE-0612-03AA-7263C95E57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217A5-3341-B04E-EFB4-BA2909046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7B3CB-593B-40FA-FA4B-B378EF790A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4B0EE-F15E-9C14-DD5B-94F678EE5EED}"/>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6" name="Footer Placeholder 5">
            <a:extLst>
              <a:ext uri="{FF2B5EF4-FFF2-40B4-BE49-F238E27FC236}">
                <a16:creationId xmlns:a16="http://schemas.microsoft.com/office/drawing/2014/main" id="{202D05EA-6E3C-7185-B93D-B8C486756E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62A3C-954D-1EF9-E89B-2E5B1B305F6C}"/>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20042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00D6-4717-E573-C6C4-6993D8ABDF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D97C09-C523-6B56-FAAB-2FFF97A1DF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F97A4A-5A4D-21AE-3F2A-C02C92E11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635521-5EDF-AB52-4F1F-113F7F435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0DDD3-3EB1-D3B0-100D-8C0B2BFFB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DC94AE-9FE8-3204-5044-A6ACFB26E6AD}"/>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8" name="Footer Placeholder 7">
            <a:extLst>
              <a:ext uri="{FF2B5EF4-FFF2-40B4-BE49-F238E27FC236}">
                <a16:creationId xmlns:a16="http://schemas.microsoft.com/office/drawing/2014/main" id="{C60ADF92-3103-325E-8319-6164917FC1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1D3EA8-22B3-FF92-425F-282916314C33}"/>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412471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5F116-D9DD-C226-FFD1-582EE612EF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9952AD-013F-9949-24C7-3BE541E179C4}"/>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4" name="Footer Placeholder 3">
            <a:extLst>
              <a:ext uri="{FF2B5EF4-FFF2-40B4-BE49-F238E27FC236}">
                <a16:creationId xmlns:a16="http://schemas.microsoft.com/office/drawing/2014/main" id="{F9866C01-696C-1F50-4110-4504DD8D4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9FF522-B23B-20D5-2903-ED1B8835D84D}"/>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33343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B3AD7-C97E-BF57-CDC4-91117FE3E84D}"/>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3" name="Footer Placeholder 2">
            <a:extLst>
              <a:ext uri="{FF2B5EF4-FFF2-40B4-BE49-F238E27FC236}">
                <a16:creationId xmlns:a16="http://schemas.microsoft.com/office/drawing/2014/main" id="{FE2E46FE-2A29-6CA8-4533-AD95822F8F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1E9752-12BB-F9A0-D60E-627394531918}"/>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358967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50BB-0086-BE3C-3897-EB492A875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1196AE-CFEB-F026-4080-C699D2D92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70B634-19BB-AD27-A0FC-BC18382EE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D4162-90C7-B173-D1D2-CA50618A5E01}"/>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6" name="Footer Placeholder 5">
            <a:extLst>
              <a:ext uri="{FF2B5EF4-FFF2-40B4-BE49-F238E27FC236}">
                <a16:creationId xmlns:a16="http://schemas.microsoft.com/office/drawing/2014/main" id="{364F364F-93EC-962F-8341-D18159ED00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D62EC-A1D7-3941-3D2A-8CBC05AFF224}"/>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391924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67B6-C64E-D6AF-DD83-7F3ED2EF3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ABA1B7-F946-305C-6A48-DC79752316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BEFA7-434C-0D39-199A-28C1E4655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FFD5-341F-DEA7-06EC-AF3AA74886BD}"/>
              </a:ext>
            </a:extLst>
          </p:cNvPr>
          <p:cNvSpPr>
            <a:spLocks noGrp="1"/>
          </p:cNvSpPr>
          <p:nvPr>
            <p:ph type="dt" sz="half" idx="10"/>
          </p:nvPr>
        </p:nvSpPr>
        <p:spPr/>
        <p:txBody>
          <a:bodyPr/>
          <a:lstStyle/>
          <a:p>
            <a:fld id="{1A85DC67-A8EF-4695-A051-C21E218FD95B}" type="datetimeFigureOut">
              <a:rPr lang="en-IN" smtClean="0"/>
              <a:t>20-04-2025</a:t>
            </a:fld>
            <a:endParaRPr lang="en-IN"/>
          </a:p>
        </p:txBody>
      </p:sp>
      <p:sp>
        <p:nvSpPr>
          <p:cNvPr id="6" name="Footer Placeholder 5">
            <a:extLst>
              <a:ext uri="{FF2B5EF4-FFF2-40B4-BE49-F238E27FC236}">
                <a16:creationId xmlns:a16="http://schemas.microsoft.com/office/drawing/2014/main" id="{31B50BC6-A4C2-1B54-9344-0D16541918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A5D76F-337D-5F92-6753-CB5F338041AA}"/>
              </a:ext>
            </a:extLst>
          </p:cNvPr>
          <p:cNvSpPr>
            <a:spLocks noGrp="1"/>
          </p:cNvSpPr>
          <p:nvPr>
            <p:ph type="sldNum" sz="quarter" idx="12"/>
          </p:nvPr>
        </p:nvSpPr>
        <p:spPr/>
        <p:txBody>
          <a:bodyPr/>
          <a:lstStyle/>
          <a:p>
            <a:fld id="{9440E660-F222-4C78-9040-0203016AA171}" type="slidenum">
              <a:rPr lang="en-IN" smtClean="0"/>
              <a:t>‹#›</a:t>
            </a:fld>
            <a:endParaRPr lang="en-IN"/>
          </a:p>
        </p:txBody>
      </p:sp>
    </p:spTree>
    <p:extLst>
      <p:ext uri="{BB962C8B-B14F-4D97-AF65-F5344CB8AC3E}">
        <p14:creationId xmlns:p14="http://schemas.microsoft.com/office/powerpoint/2010/main" val="41803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DBB13-0F0E-687E-1A9E-C808C32C6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07DFE5-06DD-7F85-6DBE-DACC051FB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33E7F-B113-CE5D-9889-61ECDD101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5DC67-A8EF-4695-A051-C21E218FD95B}" type="datetimeFigureOut">
              <a:rPr lang="en-IN" smtClean="0"/>
              <a:t>20-04-2025</a:t>
            </a:fld>
            <a:endParaRPr lang="en-IN"/>
          </a:p>
        </p:txBody>
      </p:sp>
      <p:sp>
        <p:nvSpPr>
          <p:cNvPr id="5" name="Footer Placeholder 4">
            <a:extLst>
              <a:ext uri="{FF2B5EF4-FFF2-40B4-BE49-F238E27FC236}">
                <a16:creationId xmlns:a16="http://schemas.microsoft.com/office/drawing/2014/main" id="{4FCF8B34-8E13-F912-7B55-C5860CB069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1902D-3655-F63C-5EF8-81FED24A39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0E660-F222-4C78-9040-0203016AA171}" type="slidenum">
              <a:rPr lang="en-IN" smtClean="0"/>
              <a:t>‹#›</a:t>
            </a:fld>
            <a:endParaRPr lang="en-IN"/>
          </a:p>
        </p:txBody>
      </p:sp>
    </p:spTree>
    <p:extLst>
      <p:ext uri="{BB962C8B-B14F-4D97-AF65-F5344CB8AC3E}">
        <p14:creationId xmlns:p14="http://schemas.microsoft.com/office/powerpoint/2010/main" val="103645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multiplexing-channel-sharing-in-computer-network/"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difference-between-synchronous-tdm-and-asynchronous-td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geeksforgeeks.org/difference-between-synchronous-tdm-and-statistical-tdm/"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dense-wavelength-division-multiplexing/" TargetMode="External"/><Relationship Id="rId2" Type="http://schemas.openxmlformats.org/officeDocument/2006/relationships/hyperlink" Target="https://www.geeksforgeeks.org/fiber-optics-and-type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www.geeksforgeeks.org/difference-between-multiplexer-and-demultiplex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E751-1E18-7AAF-4EA7-CD5D24053779}"/>
              </a:ext>
            </a:extLst>
          </p:cNvPr>
          <p:cNvSpPr>
            <a:spLocks noGrp="1"/>
          </p:cNvSpPr>
          <p:nvPr>
            <p:ph type="ctrTitle"/>
          </p:nvPr>
        </p:nvSpPr>
        <p:spPr/>
        <p:txBody>
          <a:bodyPr>
            <a:normAutofit fontScale="90000"/>
          </a:bodyPr>
          <a:lstStyle/>
          <a:p>
            <a:r>
              <a:rPr lang="en-IN" dirty="0"/>
              <a:t>MCS-218</a:t>
            </a:r>
            <a:br>
              <a:rPr lang="en-IN" dirty="0"/>
            </a:br>
            <a:r>
              <a:rPr lang="en-IN" dirty="0"/>
              <a:t>(</a:t>
            </a:r>
            <a:r>
              <a:rPr lang="en-US" b="1" i="0" dirty="0">
                <a:solidFill>
                  <a:srgbClr val="FF0000"/>
                </a:solidFill>
                <a:effectLst/>
                <a:latin typeface="Arial" panose="020B0604020202020204" pitchFamily="34" charset="0"/>
              </a:rPr>
              <a:t>Data Communication and Computer Networks</a:t>
            </a:r>
            <a:r>
              <a:rPr lang="en-US" b="0" i="0" dirty="0">
                <a:solidFill>
                  <a:srgbClr val="474747"/>
                </a:solidFill>
                <a:effectLst/>
                <a:latin typeface="Arial" panose="020B0604020202020204" pitchFamily="34" charset="0"/>
              </a:rPr>
              <a:t>. )</a:t>
            </a:r>
            <a:endParaRPr lang="en-IN" dirty="0"/>
          </a:p>
        </p:txBody>
      </p:sp>
      <p:sp>
        <p:nvSpPr>
          <p:cNvPr id="3" name="Subtitle 2">
            <a:extLst>
              <a:ext uri="{FF2B5EF4-FFF2-40B4-BE49-F238E27FC236}">
                <a16:creationId xmlns:a16="http://schemas.microsoft.com/office/drawing/2014/main" id="{B2D19C5C-C40C-4A95-5846-4BB2EA866364}"/>
              </a:ext>
            </a:extLst>
          </p:cNvPr>
          <p:cNvSpPr>
            <a:spLocks noGrp="1"/>
          </p:cNvSpPr>
          <p:nvPr>
            <p:ph type="subTitle" idx="1"/>
          </p:nvPr>
        </p:nvSpPr>
        <p:spPr>
          <a:xfrm>
            <a:off x="6739128" y="3602038"/>
            <a:ext cx="3928872" cy="777938"/>
          </a:xfrm>
        </p:spPr>
        <p:txBody>
          <a:bodyPr/>
          <a:lstStyle/>
          <a:p>
            <a:r>
              <a:rPr lang="en-US" dirty="0"/>
              <a:t>Sunil Kushwaha </a:t>
            </a:r>
            <a:endParaRPr lang="en-IN" dirty="0"/>
          </a:p>
        </p:txBody>
      </p:sp>
    </p:spTree>
    <p:extLst>
      <p:ext uri="{BB962C8B-B14F-4D97-AF65-F5344CB8AC3E}">
        <p14:creationId xmlns:p14="http://schemas.microsoft.com/office/powerpoint/2010/main" val="184823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3C5-B951-CDD0-36F1-A4F10CBDB3B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51DCAE27-D58B-D114-D155-3C66008457EB}"/>
              </a:ext>
            </a:extLst>
          </p:cNvPr>
          <p:cNvPicPr>
            <a:picLocks noGrp="1" noChangeAspect="1"/>
          </p:cNvPicPr>
          <p:nvPr>
            <p:ph idx="1"/>
          </p:nvPr>
        </p:nvPicPr>
        <p:blipFill>
          <a:blip r:embed="rId2"/>
          <a:stretch>
            <a:fillRect/>
          </a:stretch>
        </p:blipFill>
        <p:spPr>
          <a:xfrm>
            <a:off x="603504" y="2002536"/>
            <a:ext cx="10817352" cy="4562856"/>
          </a:xfrm>
        </p:spPr>
      </p:pic>
    </p:spTree>
    <p:extLst>
      <p:ext uri="{BB962C8B-B14F-4D97-AF65-F5344CB8AC3E}">
        <p14:creationId xmlns:p14="http://schemas.microsoft.com/office/powerpoint/2010/main" val="37649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4F36-A138-F961-4A70-EEFB4F5A65D5}"/>
              </a:ext>
            </a:extLst>
          </p:cNvPr>
          <p:cNvSpPr>
            <a:spLocks noGrp="1"/>
          </p:cNvSpPr>
          <p:nvPr>
            <p:ph type="title"/>
          </p:nvPr>
        </p:nvSpPr>
        <p:spPr/>
        <p:txBody>
          <a:bodyPr/>
          <a:lstStyle/>
          <a:p>
            <a:r>
              <a:rPr lang="en-IN" dirty="0"/>
              <a:t>Dial-Up Lines</a:t>
            </a:r>
          </a:p>
        </p:txBody>
      </p:sp>
      <p:sp>
        <p:nvSpPr>
          <p:cNvPr id="3" name="Content Placeholder 2">
            <a:extLst>
              <a:ext uri="{FF2B5EF4-FFF2-40B4-BE49-F238E27FC236}">
                <a16:creationId xmlns:a16="http://schemas.microsoft.com/office/drawing/2014/main" id="{D7FC2528-DC41-0ACB-FDDD-B5AE73A2BB71}"/>
              </a:ext>
            </a:extLst>
          </p:cNvPr>
          <p:cNvSpPr>
            <a:spLocks noGrp="1"/>
          </p:cNvSpPr>
          <p:nvPr>
            <p:ph idx="1"/>
          </p:nvPr>
        </p:nvSpPr>
        <p:spPr/>
        <p:txBody>
          <a:bodyPr>
            <a:normAutofit fontScale="92500" lnSpcReduction="20000"/>
          </a:bodyPr>
          <a:lstStyle/>
          <a:p>
            <a:r>
              <a:rPr lang="en-US" dirty="0"/>
              <a:t>Setting up data connection over existing analog telephone lines require to install a modem on both the sides (sender side and receiver side). Establishing a data connection over the telephone line using dial-up setup is as similar as establishing a voice call over the same. Before sending the computer data, a connection is required to be established which is temporary in nature between sender and the receiver. To establish the connection modem on sender side dials the telephone number of the receiver side’s modem. Once the connection is established data transmission can takes place. After the completion of the data transmission, either side of the communication can turn down the connection. During </a:t>
            </a:r>
            <a:r>
              <a:rPr lang="en-US" dirty="0" err="1"/>
              <a:t>thecommunication</a:t>
            </a:r>
            <a:r>
              <a:rPr lang="en-US" dirty="0"/>
              <a:t> no other connections can be established between end devices and even at a time either a data or a voice communication can be possible. The speed of the data transmission is very slow over the dialup connection. The maximum speed could be availed is 56kbps over a dial-up connection.</a:t>
            </a:r>
          </a:p>
          <a:p>
            <a:endParaRPr lang="en-IN" dirty="0"/>
          </a:p>
        </p:txBody>
      </p:sp>
    </p:spTree>
    <p:extLst>
      <p:ext uri="{BB962C8B-B14F-4D97-AF65-F5344CB8AC3E}">
        <p14:creationId xmlns:p14="http://schemas.microsoft.com/office/powerpoint/2010/main" val="20537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0936-293A-286F-679B-38D52F896A66}"/>
              </a:ext>
            </a:extLst>
          </p:cNvPr>
          <p:cNvSpPr>
            <a:spLocks noGrp="1"/>
          </p:cNvSpPr>
          <p:nvPr>
            <p:ph type="title"/>
          </p:nvPr>
        </p:nvSpPr>
        <p:spPr/>
        <p:txBody>
          <a:bodyPr/>
          <a:lstStyle/>
          <a:p>
            <a:r>
              <a:rPr lang="en-IN" dirty="0">
                <a:solidFill>
                  <a:srgbClr val="FF0000"/>
                </a:solidFill>
              </a:rPr>
              <a:t>NETWORK TOPOLOGY</a:t>
            </a:r>
          </a:p>
        </p:txBody>
      </p:sp>
      <p:sp>
        <p:nvSpPr>
          <p:cNvPr id="3" name="Content Placeholder 2">
            <a:extLst>
              <a:ext uri="{FF2B5EF4-FFF2-40B4-BE49-F238E27FC236}">
                <a16:creationId xmlns:a16="http://schemas.microsoft.com/office/drawing/2014/main" id="{89C68030-D695-AA67-3D40-B9EFBC3E8403}"/>
              </a:ext>
            </a:extLst>
          </p:cNvPr>
          <p:cNvSpPr>
            <a:spLocks noGrp="1"/>
          </p:cNvSpPr>
          <p:nvPr>
            <p:ph idx="1"/>
          </p:nvPr>
        </p:nvSpPr>
        <p:spPr/>
        <p:txBody>
          <a:bodyPr/>
          <a:lstStyle/>
          <a:p>
            <a:pPr marL="0" indent="0">
              <a:buNone/>
            </a:pPr>
            <a:r>
              <a:rPr lang="en-IN" dirty="0">
                <a:solidFill>
                  <a:srgbClr val="FF0000"/>
                </a:solidFill>
              </a:rPr>
              <a:t>NETWORK TOPOLOGY</a:t>
            </a:r>
            <a:r>
              <a:rPr lang="en-IN" dirty="0"/>
              <a:t>: </a:t>
            </a:r>
            <a:r>
              <a:rPr lang="en-US" dirty="0"/>
              <a:t>Topology of a network is defined as: the physical and logical arrangement of the nodes in the network.</a:t>
            </a:r>
          </a:p>
          <a:p>
            <a:pPr marL="0" indent="0">
              <a:buNone/>
            </a:pPr>
            <a:r>
              <a:rPr lang="en-US" u="sng" dirty="0">
                <a:solidFill>
                  <a:srgbClr val="FF0000"/>
                </a:solidFill>
              </a:rPr>
              <a:t>In computer networking network topologies are classified into four </a:t>
            </a:r>
            <a:r>
              <a:rPr lang="en-US" u="sng" dirty="0" err="1">
                <a:solidFill>
                  <a:srgbClr val="FF0000"/>
                </a:solidFill>
              </a:rPr>
              <a:t>majoe</a:t>
            </a:r>
            <a:r>
              <a:rPr lang="en-US" u="sng" dirty="0">
                <a:solidFill>
                  <a:srgbClr val="FF0000"/>
                </a:solidFill>
              </a:rPr>
              <a:t> categories namely: </a:t>
            </a:r>
          </a:p>
          <a:p>
            <a:pPr marL="514350" indent="-514350">
              <a:buFont typeface="+mj-lt"/>
              <a:buAutoNum type="arabicPeriod"/>
            </a:pPr>
            <a:r>
              <a:rPr lang="en-US" dirty="0"/>
              <a:t>Bus topology,</a:t>
            </a:r>
          </a:p>
          <a:p>
            <a:pPr marL="514350" indent="-514350">
              <a:buFont typeface="+mj-lt"/>
              <a:buAutoNum type="arabicPeriod"/>
            </a:pPr>
            <a:r>
              <a:rPr lang="en-US" dirty="0"/>
              <a:t> Ring Topology, </a:t>
            </a:r>
          </a:p>
          <a:p>
            <a:pPr marL="514350" indent="-514350">
              <a:buFont typeface="+mj-lt"/>
              <a:buAutoNum type="arabicPeriod"/>
            </a:pPr>
            <a:r>
              <a:rPr lang="en-US" dirty="0"/>
              <a:t>Star topology </a:t>
            </a:r>
          </a:p>
          <a:p>
            <a:pPr marL="514350" indent="-514350">
              <a:buFont typeface="+mj-lt"/>
              <a:buAutoNum type="arabicPeriod"/>
            </a:pPr>
            <a:r>
              <a:rPr lang="en-US" dirty="0"/>
              <a:t>Mesh topology. </a:t>
            </a:r>
          </a:p>
          <a:p>
            <a:pPr marL="0" indent="0">
              <a:buNone/>
            </a:pPr>
            <a:endParaRPr lang="en-IN" dirty="0"/>
          </a:p>
        </p:txBody>
      </p:sp>
    </p:spTree>
    <p:extLst>
      <p:ext uri="{BB962C8B-B14F-4D97-AF65-F5344CB8AC3E}">
        <p14:creationId xmlns:p14="http://schemas.microsoft.com/office/powerpoint/2010/main" val="200423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A58C-2924-F23E-F076-B4E3EDED5F0E}"/>
              </a:ext>
            </a:extLst>
          </p:cNvPr>
          <p:cNvSpPr>
            <a:spLocks noGrp="1"/>
          </p:cNvSpPr>
          <p:nvPr>
            <p:ph type="title"/>
          </p:nvPr>
        </p:nvSpPr>
        <p:spPr/>
        <p:txBody>
          <a:bodyPr/>
          <a:lstStyle/>
          <a:p>
            <a:r>
              <a:rPr lang="en-IN" dirty="0"/>
              <a:t>Bus Topology </a:t>
            </a:r>
          </a:p>
        </p:txBody>
      </p:sp>
      <p:sp>
        <p:nvSpPr>
          <p:cNvPr id="3" name="Content Placeholder 2">
            <a:extLst>
              <a:ext uri="{FF2B5EF4-FFF2-40B4-BE49-F238E27FC236}">
                <a16:creationId xmlns:a16="http://schemas.microsoft.com/office/drawing/2014/main" id="{D2DD8784-2D04-B3AC-72B0-27811CC50011}"/>
              </a:ext>
            </a:extLst>
          </p:cNvPr>
          <p:cNvSpPr>
            <a:spLocks noGrp="1"/>
          </p:cNvSpPr>
          <p:nvPr>
            <p:ph idx="1"/>
          </p:nvPr>
        </p:nvSpPr>
        <p:spPr/>
        <p:txBody>
          <a:bodyPr>
            <a:normAutofit/>
          </a:bodyPr>
          <a:lstStyle/>
          <a:p>
            <a:pPr marL="0" indent="0">
              <a:buNone/>
            </a:pPr>
            <a:r>
              <a:rPr lang="en-US" sz="1800" dirty="0"/>
              <a:t>In a bus topology nodes /computers are connected to a common link (also </a:t>
            </a:r>
            <a:r>
              <a:rPr lang="en-US" sz="1800" dirty="0" err="1"/>
              <a:t>nown</a:t>
            </a:r>
            <a:r>
              <a:rPr lang="en-US" sz="1800" dirty="0"/>
              <a:t> as backbone link). Sometimes bus topology is also called a line or backbone topology. The data flows in single direction on the common channel. In a bus topology at a time only one computer can transmit the data. If more than one computer transmits data at a time, a collision occurs. One of the disadvantage of bus topology is single point of failure i.e. if the backbone link or the common link gets faulty the overall topology gets down.</a:t>
            </a:r>
            <a:endParaRPr lang="en-IN" sz="1800" dirty="0"/>
          </a:p>
        </p:txBody>
      </p:sp>
      <p:pic>
        <p:nvPicPr>
          <p:cNvPr id="5" name="Picture 4">
            <a:extLst>
              <a:ext uri="{FF2B5EF4-FFF2-40B4-BE49-F238E27FC236}">
                <a16:creationId xmlns:a16="http://schemas.microsoft.com/office/drawing/2014/main" id="{9E70AEA4-38A2-B318-C4FC-5A79AB3A52F0}"/>
              </a:ext>
            </a:extLst>
          </p:cNvPr>
          <p:cNvPicPr>
            <a:picLocks noChangeAspect="1"/>
          </p:cNvPicPr>
          <p:nvPr/>
        </p:nvPicPr>
        <p:blipFill>
          <a:blip r:embed="rId2"/>
          <a:stretch>
            <a:fillRect/>
          </a:stretch>
        </p:blipFill>
        <p:spPr>
          <a:xfrm>
            <a:off x="3555943" y="3245339"/>
            <a:ext cx="4458322" cy="3000794"/>
          </a:xfrm>
          <a:prstGeom prst="rect">
            <a:avLst/>
          </a:prstGeom>
        </p:spPr>
      </p:pic>
    </p:spTree>
    <p:extLst>
      <p:ext uri="{BB962C8B-B14F-4D97-AF65-F5344CB8AC3E}">
        <p14:creationId xmlns:p14="http://schemas.microsoft.com/office/powerpoint/2010/main" val="396270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130D-FE2D-4F5C-7DB2-E6D561EB860A}"/>
              </a:ext>
            </a:extLst>
          </p:cNvPr>
          <p:cNvSpPr>
            <a:spLocks noGrp="1"/>
          </p:cNvSpPr>
          <p:nvPr>
            <p:ph type="title"/>
          </p:nvPr>
        </p:nvSpPr>
        <p:spPr/>
        <p:txBody>
          <a:bodyPr/>
          <a:lstStyle/>
          <a:p>
            <a:r>
              <a:rPr lang="en-US" dirty="0"/>
              <a:t>Some of the advantages of bus topology : </a:t>
            </a:r>
            <a:endParaRPr lang="en-IN" dirty="0"/>
          </a:p>
        </p:txBody>
      </p:sp>
      <p:sp>
        <p:nvSpPr>
          <p:cNvPr id="3" name="Content Placeholder 2">
            <a:extLst>
              <a:ext uri="{FF2B5EF4-FFF2-40B4-BE49-F238E27FC236}">
                <a16:creationId xmlns:a16="http://schemas.microsoft.com/office/drawing/2014/main" id="{53985D80-0005-F703-AA43-B94442806370}"/>
              </a:ext>
            </a:extLst>
          </p:cNvPr>
          <p:cNvSpPr>
            <a:spLocks noGrp="1"/>
          </p:cNvSpPr>
          <p:nvPr>
            <p:ph idx="1"/>
          </p:nvPr>
        </p:nvSpPr>
        <p:spPr/>
        <p:txBody>
          <a:bodyPr/>
          <a:lstStyle/>
          <a:p>
            <a:pPr marL="514350" indent="-514350">
              <a:buFont typeface="+mj-lt"/>
              <a:buAutoNum type="arabicPeriod"/>
            </a:pPr>
            <a:r>
              <a:rPr lang="en-US" dirty="0"/>
              <a:t>Installation wise bus topology is cheaper as compared to others. </a:t>
            </a:r>
          </a:p>
          <a:p>
            <a:pPr marL="514350" indent="-514350">
              <a:buFont typeface="+mj-lt"/>
              <a:buAutoNum type="arabicPeriod"/>
            </a:pPr>
            <a:r>
              <a:rPr lang="en-US" dirty="0"/>
              <a:t> Easy to install </a:t>
            </a:r>
          </a:p>
          <a:p>
            <a:pPr marL="0" indent="0">
              <a:buNone/>
            </a:pPr>
            <a:r>
              <a:rPr lang="en-US" u="sng" dirty="0">
                <a:solidFill>
                  <a:srgbClr val="FF0000"/>
                </a:solidFill>
              </a:rPr>
              <a:t>Some of the disadvantages of bus topology</a:t>
            </a:r>
          </a:p>
          <a:p>
            <a:pPr marL="514350" indent="-514350">
              <a:buFont typeface="+mj-lt"/>
              <a:buAutoNum type="arabicPeriod"/>
            </a:pPr>
            <a:r>
              <a:rPr lang="en-US" dirty="0"/>
              <a:t>If the backbone link is in fault, the communication of whole topology fails</a:t>
            </a:r>
          </a:p>
          <a:p>
            <a:pPr marL="514350" indent="-514350">
              <a:buFont typeface="+mj-lt"/>
              <a:buAutoNum type="arabicPeriod"/>
            </a:pPr>
            <a:r>
              <a:rPr lang="en-US" dirty="0"/>
              <a:t>At a time only one computer can transmit the data, if this rule is not followed collisions occur.</a:t>
            </a:r>
          </a:p>
          <a:p>
            <a:pPr marL="514350" indent="-514350">
              <a:buFont typeface="+mj-lt"/>
              <a:buAutoNum type="arabicPeriod"/>
            </a:pPr>
            <a:r>
              <a:rPr lang="en-US" dirty="0"/>
              <a:t>Any information available on the common link is accessible to all connected computers, leading to unsecure communication. </a:t>
            </a:r>
          </a:p>
          <a:p>
            <a:pPr marL="514350" indent="-514350">
              <a:buFont typeface="+mj-lt"/>
              <a:buAutoNum type="arabicPeriod"/>
            </a:pPr>
            <a:endParaRPr lang="en-US" u="sng" dirty="0">
              <a:solidFill>
                <a:srgbClr val="FF0000"/>
              </a:solidFill>
            </a:endParaRPr>
          </a:p>
          <a:p>
            <a:pPr marL="0" indent="0">
              <a:buNone/>
            </a:pPr>
            <a:endParaRPr lang="en-IN" u="sng" dirty="0">
              <a:solidFill>
                <a:srgbClr val="FF0000"/>
              </a:solidFill>
            </a:endParaRPr>
          </a:p>
        </p:txBody>
      </p:sp>
    </p:spTree>
    <p:extLst>
      <p:ext uri="{BB962C8B-B14F-4D97-AF65-F5344CB8AC3E}">
        <p14:creationId xmlns:p14="http://schemas.microsoft.com/office/powerpoint/2010/main" val="284107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F60D5-0B38-7E30-CD34-9DB5706DC689}"/>
              </a:ext>
            </a:extLst>
          </p:cNvPr>
          <p:cNvSpPr>
            <a:spLocks noGrp="1"/>
          </p:cNvSpPr>
          <p:nvPr>
            <p:ph type="title"/>
          </p:nvPr>
        </p:nvSpPr>
        <p:spPr/>
        <p:txBody>
          <a:bodyPr/>
          <a:lstStyle/>
          <a:p>
            <a:r>
              <a:rPr lang="en-IN" dirty="0"/>
              <a:t>Star Topology </a:t>
            </a:r>
          </a:p>
        </p:txBody>
      </p:sp>
      <p:sp>
        <p:nvSpPr>
          <p:cNvPr id="3" name="Content Placeholder 2">
            <a:extLst>
              <a:ext uri="{FF2B5EF4-FFF2-40B4-BE49-F238E27FC236}">
                <a16:creationId xmlns:a16="http://schemas.microsoft.com/office/drawing/2014/main" id="{C3513A07-EAFA-47F1-E218-99781E9BA4C8}"/>
              </a:ext>
            </a:extLst>
          </p:cNvPr>
          <p:cNvSpPr>
            <a:spLocks noGrp="1"/>
          </p:cNvSpPr>
          <p:nvPr>
            <p:ph idx="1"/>
          </p:nvPr>
        </p:nvSpPr>
        <p:spPr>
          <a:xfrm>
            <a:off x="728472" y="1423289"/>
            <a:ext cx="10515600" cy="4351338"/>
          </a:xfrm>
        </p:spPr>
        <p:txBody>
          <a:bodyPr/>
          <a:lstStyle/>
          <a:p>
            <a:pPr marL="0" indent="0">
              <a:buNone/>
            </a:pPr>
            <a:r>
              <a:rPr lang="en-US" sz="2000" dirty="0"/>
              <a:t>All the computers/devices are connected to a central switch/hub/server forming a star like topology. All the communication in star topology take place through the central node. The centralized node can act as a simple forwarding device or can also act as an intelligent firewall / filtering device. </a:t>
            </a:r>
          </a:p>
          <a:p>
            <a:pPr marL="0" indent="0">
              <a:buNone/>
            </a:pPr>
            <a:endParaRPr lang="en-IN" dirty="0"/>
          </a:p>
        </p:txBody>
      </p:sp>
      <p:pic>
        <p:nvPicPr>
          <p:cNvPr id="5" name="Picture 4">
            <a:extLst>
              <a:ext uri="{FF2B5EF4-FFF2-40B4-BE49-F238E27FC236}">
                <a16:creationId xmlns:a16="http://schemas.microsoft.com/office/drawing/2014/main" id="{5CA8C694-397A-7B68-0E74-6C814F767E92}"/>
              </a:ext>
            </a:extLst>
          </p:cNvPr>
          <p:cNvPicPr>
            <a:picLocks noChangeAspect="1"/>
          </p:cNvPicPr>
          <p:nvPr/>
        </p:nvPicPr>
        <p:blipFill>
          <a:blip r:embed="rId2"/>
          <a:stretch>
            <a:fillRect/>
          </a:stretch>
        </p:blipFill>
        <p:spPr>
          <a:xfrm>
            <a:off x="2913744" y="2471046"/>
            <a:ext cx="4791744" cy="3591426"/>
          </a:xfrm>
          <a:prstGeom prst="rect">
            <a:avLst/>
          </a:prstGeom>
        </p:spPr>
      </p:pic>
    </p:spTree>
    <p:extLst>
      <p:ext uri="{BB962C8B-B14F-4D97-AF65-F5344CB8AC3E}">
        <p14:creationId xmlns:p14="http://schemas.microsoft.com/office/powerpoint/2010/main" val="384029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7C80-DF4F-A0A5-ACDC-E112DAAB2C62}"/>
              </a:ext>
            </a:extLst>
          </p:cNvPr>
          <p:cNvSpPr>
            <a:spLocks noGrp="1"/>
          </p:cNvSpPr>
          <p:nvPr>
            <p:ph type="title"/>
          </p:nvPr>
        </p:nvSpPr>
        <p:spPr/>
        <p:txBody>
          <a:bodyPr/>
          <a:lstStyle/>
          <a:p>
            <a:r>
              <a:rPr lang="en-US" dirty="0">
                <a:solidFill>
                  <a:srgbClr val="FF0000"/>
                </a:solidFill>
              </a:rPr>
              <a:t>Some of the advantages of star topology : </a:t>
            </a:r>
            <a:endParaRPr lang="en-IN" dirty="0">
              <a:solidFill>
                <a:srgbClr val="FF0000"/>
              </a:solidFill>
            </a:endParaRPr>
          </a:p>
        </p:txBody>
      </p:sp>
      <p:sp>
        <p:nvSpPr>
          <p:cNvPr id="3" name="Content Placeholder 2">
            <a:extLst>
              <a:ext uri="{FF2B5EF4-FFF2-40B4-BE49-F238E27FC236}">
                <a16:creationId xmlns:a16="http://schemas.microsoft.com/office/drawing/2014/main" id="{11CB4D87-7244-FFA5-DB5F-650E933144B7}"/>
              </a:ext>
            </a:extLst>
          </p:cNvPr>
          <p:cNvSpPr>
            <a:spLocks noGrp="1"/>
          </p:cNvSpPr>
          <p:nvPr>
            <p:ph idx="1"/>
          </p:nvPr>
        </p:nvSpPr>
        <p:spPr>
          <a:xfrm>
            <a:off x="838200" y="1536192"/>
            <a:ext cx="10515600" cy="4640771"/>
          </a:xfrm>
        </p:spPr>
        <p:txBody>
          <a:bodyPr/>
          <a:lstStyle/>
          <a:p>
            <a:pPr marL="514350" indent="-514350">
              <a:buFont typeface="+mj-lt"/>
              <a:buAutoNum type="arabicPeriod"/>
            </a:pPr>
            <a:r>
              <a:rPr lang="en-US" dirty="0"/>
              <a:t>Easy to install and extend. </a:t>
            </a:r>
          </a:p>
          <a:p>
            <a:pPr marL="514350" indent="-514350">
              <a:buFont typeface="+mj-lt"/>
              <a:buAutoNum type="arabicPeriod"/>
            </a:pPr>
            <a:r>
              <a:rPr lang="en-US" dirty="0"/>
              <a:t>Robust toward fault tolerance.</a:t>
            </a:r>
          </a:p>
          <a:p>
            <a:pPr marL="0" indent="0">
              <a:buNone/>
            </a:pPr>
            <a:r>
              <a:rPr lang="en-US" u="sng" dirty="0">
                <a:solidFill>
                  <a:srgbClr val="FF0000"/>
                </a:solidFill>
              </a:rPr>
              <a:t>Some of the disadvantages of star topology</a:t>
            </a:r>
            <a:r>
              <a:rPr lang="en-US" dirty="0">
                <a:solidFill>
                  <a:srgbClr val="FF0000"/>
                </a:solidFill>
              </a:rPr>
              <a:t>:</a:t>
            </a:r>
          </a:p>
          <a:p>
            <a:pPr marL="514350" indent="-514350">
              <a:buFont typeface="+mj-lt"/>
              <a:buAutoNum type="arabicPeriod"/>
            </a:pPr>
            <a:r>
              <a:rPr lang="en-US" dirty="0"/>
              <a:t>Single point of failure, i.e. if the central node fails, overall system crash. </a:t>
            </a:r>
          </a:p>
          <a:p>
            <a:pPr marL="514350" indent="-514350">
              <a:buFont typeface="+mj-lt"/>
              <a:buAutoNum type="arabicPeriod"/>
            </a:pPr>
            <a:r>
              <a:rPr lang="en-US" dirty="0"/>
              <a:t>Performance of the topology is depended on the central node’s performance. </a:t>
            </a:r>
            <a:endParaRPr lang="en-IN" dirty="0"/>
          </a:p>
        </p:txBody>
      </p:sp>
    </p:spTree>
    <p:extLst>
      <p:ext uri="{BB962C8B-B14F-4D97-AF65-F5344CB8AC3E}">
        <p14:creationId xmlns:p14="http://schemas.microsoft.com/office/powerpoint/2010/main" val="102098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9F7D-E42A-41B4-E150-A10AF4E4E78B}"/>
              </a:ext>
            </a:extLst>
          </p:cNvPr>
          <p:cNvSpPr>
            <a:spLocks noGrp="1"/>
          </p:cNvSpPr>
          <p:nvPr>
            <p:ph type="title"/>
          </p:nvPr>
        </p:nvSpPr>
        <p:spPr/>
        <p:txBody>
          <a:bodyPr/>
          <a:lstStyle/>
          <a:p>
            <a:r>
              <a:rPr lang="en-IN" dirty="0">
                <a:solidFill>
                  <a:srgbClr val="FF0000"/>
                </a:solidFill>
              </a:rPr>
              <a:t>Ring Topology:</a:t>
            </a:r>
          </a:p>
        </p:txBody>
      </p:sp>
      <p:sp>
        <p:nvSpPr>
          <p:cNvPr id="3" name="Content Placeholder 2">
            <a:extLst>
              <a:ext uri="{FF2B5EF4-FFF2-40B4-BE49-F238E27FC236}">
                <a16:creationId xmlns:a16="http://schemas.microsoft.com/office/drawing/2014/main" id="{485D41F1-5C0A-239B-E515-B1CFBA7AC8F9}"/>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Each device/computer is connected with two devices forming a ring type of </a:t>
            </a:r>
            <a:r>
              <a:rPr lang="en-US" dirty="0" err="1"/>
              <a:t>tructure</a:t>
            </a:r>
            <a:r>
              <a:rPr lang="en-US" dirty="0"/>
              <a:t>. </a:t>
            </a:r>
          </a:p>
          <a:p>
            <a:pPr marL="514350" indent="-514350">
              <a:buFont typeface="+mj-lt"/>
              <a:buAutoNum type="arabicPeriod"/>
            </a:pPr>
            <a:r>
              <a:rPr lang="en-US" dirty="0"/>
              <a:t>In general the data can move in one direction in the ring, but by installing another cable the data can move in reverse direction also.</a:t>
            </a:r>
          </a:p>
          <a:p>
            <a:pPr marL="514350" indent="-514350">
              <a:buFont typeface="+mj-lt"/>
              <a:buAutoNum type="arabicPeriod"/>
            </a:pPr>
            <a:r>
              <a:rPr lang="en-US" dirty="0"/>
              <a:t> A token message keeps on rotating in the ring topology.</a:t>
            </a:r>
          </a:p>
          <a:p>
            <a:pPr marL="514350" indent="-514350">
              <a:buFont typeface="+mj-lt"/>
              <a:buAutoNum type="arabicPeriod"/>
            </a:pPr>
            <a:r>
              <a:rPr lang="en-US" dirty="0"/>
              <a:t> A node having some data to be transmitted, hold the token message and transmits the data, after completion of data transmission, the token is forwarded to next node. </a:t>
            </a:r>
          </a:p>
          <a:p>
            <a:pPr marL="514350" indent="-514350">
              <a:buFont typeface="+mj-lt"/>
              <a:buAutoNum type="arabicPeriod"/>
            </a:pPr>
            <a:r>
              <a:rPr lang="en-US" dirty="0"/>
              <a:t>If a node does not have any data to send, it simply forwards the token to next node. Without holding the token data transmission is not allowed in ring topology</a:t>
            </a:r>
            <a:endParaRPr lang="en-IN" dirty="0"/>
          </a:p>
        </p:txBody>
      </p:sp>
    </p:spTree>
    <p:extLst>
      <p:ext uri="{BB962C8B-B14F-4D97-AF65-F5344CB8AC3E}">
        <p14:creationId xmlns:p14="http://schemas.microsoft.com/office/powerpoint/2010/main" val="322755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E85AFF-A162-46A7-C797-E1D9FD834FDB}"/>
              </a:ext>
            </a:extLst>
          </p:cNvPr>
          <p:cNvPicPr>
            <a:picLocks noGrp="1" noChangeAspect="1"/>
          </p:cNvPicPr>
          <p:nvPr>
            <p:ph idx="1"/>
          </p:nvPr>
        </p:nvPicPr>
        <p:blipFill>
          <a:blip r:embed="rId2"/>
          <a:stretch>
            <a:fillRect/>
          </a:stretch>
        </p:blipFill>
        <p:spPr>
          <a:xfrm>
            <a:off x="1673352" y="271145"/>
            <a:ext cx="7187184" cy="4351338"/>
          </a:xfrm>
        </p:spPr>
      </p:pic>
    </p:spTree>
    <p:extLst>
      <p:ext uri="{BB962C8B-B14F-4D97-AF65-F5344CB8AC3E}">
        <p14:creationId xmlns:p14="http://schemas.microsoft.com/office/powerpoint/2010/main" val="1955714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44E87-7D62-8287-797B-7CF7C9986AE5}"/>
              </a:ext>
            </a:extLst>
          </p:cNvPr>
          <p:cNvSpPr>
            <a:spLocks noGrp="1"/>
          </p:cNvSpPr>
          <p:nvPr>
            <p:ph idx="1"/>
          </p:nvPr>
        </p:nvSpPr>
        <p:spPr>
          <a:xfrm>
            <a:off x="838200" y="484632"/>
            <a:ext cx="10515600" cy="5692331"/>
          </a:xfrm>
        </p:spPr>
        <p:txBody>
          <a:bodyPr/>
          <a:lstStyle/>
          <a:p>
            <a:r>
              <a:rPr lang="en-US" u="sng" dirty="0">
                <a:solidFill>
                  <a:srgbClr val="FF0000"/>
                </a:solidFill>
              </a:rPr>
              <a:t>Some of the advantages of ring topology are: </a:t>
            </a:r>
          </a:p>
          <a:p>
            <a:pPr marL="514350" indent="-514350">
              <a:buFont typeface="+mj-lt"/>
              <a:buAutoNum type="arabicPeriod"/>
            </a:pPr>
            <a:r>
              <a:rPr lang="en-US" dirty="0"/>
              <a:t>Minimum chances of data </a:t>
            </a:r>
            <a:r>
              <a:rPr lang="en-US" dirty="0" err="1"/>
              <a:t>collirion</a:t>
            </a:r>
            <a:r>
              <a:rPr lang="en-US" dirty="0"/>
              <a:t>, as transmission is restricted with the help of token message. </a:t>
            </a:r>
          </a:p>
          <a:p>
            <a:pPr marL="514350" indent="-514350">
              <a:buFont typeface="+mj-lt"/>
              <a:buAutoNum type="arabicPeriod"/>
            </a:pPr>
            <a:r>
              <a:rPr lang="en-US" dirty="0"/>
              <a:t> It is cheap to install. </a:t>
            </a:r>
          </a:p>
          <a:p>
            <a:pPr marL="0" indent="0">
              <a:buNone/>
            </a:pPr>
            <a:r>
              <a:rPr lang="en-US" u="sng" dirty="0">
                <a:solidFill>
                  <a:srgbClr val="FF0000"/>
                </a:solidFill>
              </a:rPr>
              <a:t>Some of the disadvantages of ring topology are: </a:t>
            </a:r>
          </a:p>
          <a:p>
            <a:pPr marL="514350" indent="-514350">
              <a:buFont typeface="+mj-lt"/>
              <a:buAutoNum type="arabicPeriod"/>
            </a:pPr>
            <a:r>
              <a:rPr lang="en-US" dirty="0"/>
              <a:t>Fauld diagnosis is difficult in ring topology. </a:t>
            </a:r>
          </a:p>
          <a:p>
            <a:pPr marL="514350" indent="-514350">
              <a:buFont typeface="+mj-lt"/>
              <a:buAutoNum type="arabicPeriod"/>
            </a:pPr>
            <a:r>
              <a:rPr lang="en-US" dirty="0"/>
              <a:t>Extension of the topology by adding a new device or removing an existing device is not easy. </a:t>
            </a:r>
            <a:endParaRPr lang="en-IN" u="sng" dirty="0"/>
          </a:p>
        </p:txBody>
      </p:sp>
    </p:spTree>
    <p:extLst>
      <p:ext uri="{BB962C8B-B14F-4D97-AF65-F5344CB8AC3E}">
        <p14:creationId xmlns:p14="http://schemas.microsoft.com/office/powerpoint/2010/main" val="13829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12F5-290A-2F54-DEDC-CE1C445C1095}"/>
              </a:ext>
            </a:extLst>
          </p:cNvPr>
          <p:cNvSpPr>
            <a:spLocks noGrp="1"/>
          </p:cNvSpPr>
          <p:nvPr>
            <p:ph type="title"/>
          </p:nvPr>
        </p:nvSpPr>
        <p:spPr/>
        <p:txBody>
          <a:bodyPr/>
          <a:lstStyle/>
          <a:p>
            <a:r>
              <a:rPr lang="en-IN" dirty="0">
                <a:solidFill>
                  <a:srgbClr val="FF0000"/>
                </a:solidFill>
              </a:rPr>
              <a:t>INTRODUCTION TO INTERNET</a:t>
            </a:r>
          </a:p>
        </p:txBody>
      </p:sp>
      <p:sp>
        <p:nvSpPr>
          <p:cNvPr id="3" name="Content Placeholder 2">
            <a:extLst>
              <a:ext uri="{FF2B5EF4-FFF2-40B4-BE49-F238E27FC236}">
                <a16:creationId xmlns:a16="http://schemas.microsoft.com/office/drawing/2014/main" id="{00BAF5BC-43E7-9980-771B-15A3328203B2}"/>
              </a:ext>
            </a:extLst>
          </p:cNvPr>
          <p:cNvSpPr>
            <a:spLocks noGrp="1"/>
          </p:cNvSpPr>
          <p:nvPr>
            <p:ph idx="1"/>
          </p:nvPr>
        </p:nvSpPr>
        <p:spPr/>
        <p:txBody>
          <a:bodyPr/>
          <a:lstStyle/>
          <a:p>
            <a:pPr marL="0" indent="0">
              <a:buNone/>
            </a:pPr>
            <a:r>
              <a:rPr lang="en-US" dirty="0"/>
              <a:t>Today it is the era of computers, to be more specific, the digital data. Every organization, small or big in size, doing business from a single site or </a:t>
            </a:r>
            <a:r>
              <a:rPr lang="en-US" dirty="0" err="1"/>
              <a:t>multiplesite</a:t>
            </a:r>
            <a:r>
              <a:rPr lang="en-US" dirty="0"/>
              <a:t>, from one nation or over the seas, not only uses computers to handle various transactions but also communicate information among various sites located over various geographically distant places. The means by which the information is exchanged among computers separated apart is known as the computer Internet. a network is; entities connected to each other to exchange some information. when entities are replaced by computing devices, it is the computer network.</a:t>
            </a:r>
            <a:endParaRPr lang="en-IN" dirty="0"/>
          </a:p>
        </p:txBody>
      </p:sp>
    </p:spTree>
    <p:extLst>
      <p:ext uri="{BB962C8B-B14F-4D97-AF65-F5344CB8AC3E}">
        <p14:creationId xmlns:p14="http://schemas.microsoft.com/office/powerpoint/2010/main" val="1439897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83C0-7DDC-691B-3D1C-15C48E00D419}"/>
              </a:ext>
            </a:extLst>
          </p:cNvPr>
          <p:cNvSpPr>
            <a:spLocks noGrp="1"/>
          </p:cNvSpPr>
          <p:nvPr>
            <p:ph type="title"/>
          </p:nvPr>
        </p:nvSpPr>
        <p:spPr/>
        <p:txBody>
          <a:bodyPr/>
          <a:lstStyle/>
          <a:p>
            <a:r>
              <a:rPr lang="en-IN" u="sng" dirty="0">
                <a:solidFill>
                  <a:srgbClr val="FF0000"/>
                </a:solidFill>
              </a:rPr>
              <a:t>Mesh Topology</a:t>
            </a:r>
            <a:r>
              <a:rPr lang="en-IN" dirty="0"/>
              <a:t>:</a:t>
            </a:r>
          </a:p>
        </p:txBody>
      </p:sp>
      <p:sp>
        <p:nvSpPr>
          <p:cNvPr id="3" name="Content Placeholder 2">
            <a:extLst>
              <a:ext uri="{FF2B5EF4-FFF2-40B4-BE49-F238E27FC236}">
                <a16:creationId xmlns:a16="http://schemas.microsoft.com/office/drawing/2014/main" id="{1A0528A3-3D5C-7AE4-B62C-5A5C39FA8135}"/>
              </a:ext>
            </a:extLst>
          </p:cNvPr>
          <p:cNvSpPr>
            <a:spLocks noGrp="1"/>
          </p:cNvSpPr>
          <p:nvPr>
            <p:ph idx="1"/>
          </p:nvPr>
        </p:nvSpPr>
        <p:spPr>
          <a:xfrm>
            <a:off x="838200" y="1307592"/>
            <a:ext cx="10515600" cy="4869371"/>
          </a:xfrm>
        </p:spPr>
        <p:txBody>
          <a:bodyPr/>
          <a:lstStyle/>
          <a:p>
            <a:pPr marL="0" indent="0">
              <a:buNone/>
            </a:pPr>
            <a:r>
              <a:rPr lang="en-US" dirty="0"/>
              <a:t>In a mesh topology each device/node is directly connected to every other device/node. It is one of the most reliable and fault tolerant network topology. To connect n device/nodes in a mesh topology, it requires n(n-1)/2 number of cables. </a:t>
            </a:r>
            <a:endParaRPr lang="en-IN" dirty="0"/>
          </a:p>
        </p:txBody>
      </p:sp>
      <p:pic>
        <p:nvPicPr>
          <p:cNvPr id="5" name="Picture 4">
            <a:extLst>
              <a:ext uri="{FF2B5EF4-FFF2-40B4-BE49-F238E27FC236}">
                <a16:creationId xmlns:a16="http://schemas.microsoft.com/office/drawing/2014/main" id="{1153495A-85F4-E408-8488-9290BB92203E}"/>
              </a:ext>
            </a:extLst>
          </p:cNvPr>
          <p:cNvPicPr>
            <a:picLocks noChangeAspect="1"/>
          </p:cNvPicPr>
          <p:nvPr/>
        </p:nvPicPr>
        <p:blipFill>
          <a:blip r:embed="rId2"/>
          <a:stretch>
            <a:fillRect/>
          </a:stretch>
        </p:blipFill>
        <p:spPr>
          <a:xfrm>
            <a:off x="5515196" y="2542033"/>
            <a:ext cx="5020376" cy="4224846"/>
          </a:xfrm>
          <a:prstGeom prst="rect">
            <a:avLst/>
          </a:prstGeom>
        </p:spPr>
      </p:pic>
    </p:spTree>
    <p:extLst>
      <p:ext uri="{BB962C8B-B14F-4D97-AF65-F5344CB8AC3E}">
        <p14:creationId xmlns:p14="http://schemas.microsoft.com/office/powerpoint/2010/main" val="2220108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10D3-4A25-E491-41B1-2BF10244211E}"/>
              </a:ext>
            </a:extLst>
          </p:cNvPr>
          <p:cNvSpPr>
            <a:spLocks noGrp="1"/>
          </p:cNvSpPr>
          <p:nvPr>
            <p:ph type="title"/>
          </p:nvPr>
        </p:nvSpPr>
        <p:spPr/>
        <p:txBody>
          <a:bodyPr>
            <a:normAutofit/>
          </a:bodyPr>
          <a:lstStyle/>
          <a:p>
            <a:r>
              <a:rPr lang="en-US" sz="3600" dirty="0">
                <a:solidFill>
                  <a:srgbClr val="FF0000"/>
                </a:solidFill>
              </a:rPr>
              <a:t>Some of the advantages of mesh topology are</a:t>
            </a:r>
            <a:endParaRPr lang="en-IN" sz="3600" dirty="0">
              <a:solidFill>
                <a:srgbClr val="FF0000"/>
              </a:solidFill>
            </a:endParaRPr>
          </a:p>
        </p:txBody>
      </p:sp>
      <p:sp>
        <p:nvSpPr>
          <p:cNvPr id="3" name="Content Placeholder 2">
            <a:extLst>
              <a:ext uri="{FF2B5EF4-FFF2-40B4-BE49-F238E27FC236}">
                <a16:creationId xmlns:a16="http://schemas.microsoft.com/office/drawing/2014/main" id="{C3D07212-74D6-E606-4E90-E16C14364BB9}"/>
              </a:ext>
            </a:extLst>
          </p:cNvPr>
          <p:cNvSpPr>
            <a:spLocks noGrp="1"/>
          </p:cNvSpPr>
          <p:nvPr>
            <p:ph idx="1"/>
          </p:nvPr>
        </p:nvSpPr>
        <p:spPr/>
        <p:txBody>
          <a:bodyPr/>
          <a:lstStyle/>
          <a:p>
            <a:pPr marL="514350" indent="-514350">
              <a:buFont typeface="+mj-lt"/>
              <a:buAutoNum type="arabicPeriod"/>
            </a:pPr>
            <a:r>
              <a:rPr lang="en-US" dirty="0"/>
              <a:t>Mesh topology is highly robust. </a:t>
            </a:r>
          </a:p>
          <a:p>
            <a:pPr marL="514350" indent="-514350">
              <a:buFont typeface="+mj-lt"/>
              <a:buAutoNum type="arabicPeriod"/>
            </a:pPr>
            <a:r>
              <a:rPr lang="en-US" dirty="0"/>
              <a:t> Easy to diagnose the fault. </a:t>
            </a:r>
          </a:p>
          <a:p>
            <a:pPr marL="514350" indent="-514350">
              <a:buFont typeface="+mj-lt"/>
              <a:buAutoNum type="arabicPeriod"/>
            </a:pPr>
            <a:r>
              <a:rPr lang="en-US" dirty="0"/>
              <a:t> As data is sent to destination directly without any intermediate node, hence data transmission is secure in mesh topology. </a:t>
            </a:r>
          </a:p>
          <a:p>
            <a:pPr marL="0" indent="0">
              <a:buNone/>
            </a:pPr>
            <a:r>
              <a:rPr lang="en-US" u="sng" dirty="0">
                <a:solidFill>
                  <a:srgbClr val="FF0000"/>
                </a:solidFill>
              </a:rPr>
              <a:t>Some of the </a:t>
            </a:r>
            <a:r>
              <a:rPr lang="en-US" u="sng" dirty="0" err="1">
                <a:solidFill>
                  <a:srgbClr val="FF0000"/>
                </a:solidFill>
              </a:rPr>
              <a:t>disadvantes</a:t>
            </a:r>
            <a:r>
              <a:rPr lang="en-US" u="sng" dirty="0">
                <a:solidFill>
                  <a:srgbClr val="FF0000"/>
                </a:solidFill>
              </a:rPr>
              <a:t> of Mesh topology</a:t>
            </a:r>
            <a:r>
              <a:rPr lang="en-US" u="sng" dirty="0"/>
              <a:t>:</a:t>
            </a:r>
          </a:p>
          <a:p>
            <a:pPr marL="514350" indent="-514350">
              <a:buFont typeface="+mj-lt"/>
              <a:buAutoNum type="arabicPeriod"/>
            </a:pPr>
            <a:r>
              <a:rPr lang="en-US" dirty="0"/>
              <a:t>Installation of mesh topology is High cost</a:t>
            </a:r>
          </a:p>
          <a:p>
            <a:pPr marL="514350" indent="-514350">
              <a:buFont typeface="+mj-lt"/>
              <a:buAutoNum type="arabicPeriod"/>
            </a:pPr>
            <a:r>
              <a:rPr lang="en-US" dirty="0"/>
              <a:t> Maintenance is not easy. </a:t>
            </a:r>
          </a:p>
          <a:p>
            <a:pPr marL="514350" indent="-514350">
              <a:buFont typeface="+mj-lt"/>
              <a:buAutoNum type="arabicPeriod"/>
            </a:pPr>
            <a:r>
              <a:rPr lang="en-US" dirty="0"/>
              <a:t> For a large number of devices/nodes it is very difficult to manage mesh network. </a:t>
            </a:r>
            <a:endParaRPr lang="en-IN" u="sng" dirty="0"/>
          </a:p>
        </p:txBody>
      </p:sp>
    </p:spTree>
    <p:extLst>
      <p:ext uri="{BB962C8B-B14F-4D97-AF65-F5344CB8AC3E}">
        <p14:creationId xmlns:p14="http://schemas.microsoft.com/office/powerpoint/2010/main" val="1310648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DFF1-9120-374C-6E75-3E9FB09A8B13}"/>
              </a:ext>
            </a:extLst>
          </p:cNvPr>
          <p:cNvSpPr>
            <a:spLocks noGrp="1"/>
          </p:cNvSpPr>
          <p:nvPr>
            <p:ph type="title"/>
          </p:nvPr>
        </p:nvSpPr>
        <p:spPr/>
        <p:txBody>
          <a:bodyPr/>
          <a:lstStyle/>
          <a:p>
            <a:r>
              <a:rPr lang="en-US" dirty="0"/>
              <a:t>There are two network models defined in the networking: OSI model and TCP/IP model. </a:t>
            </a:r>
            <a:endParaRPr lang="en-IN" dirty="0"/>
          </a:p>
        </p:txBody>
      </p:sp>
      <p:sp>
        <p:nvSpPr>
          <p:cNvPr id="3" name="Content Placeholder 2">
            <a:extLst>
              <a:ext uri="{FF2B5EF4-FFF2-40B4-BE49-F238E27FC236}">
                <a16:creationId xmlns:a16="http://schemas.microsoft.com/office/drawing/2014/main" id="{8CB71E8B-226E-69C7-765A-97630345E752}"/>
              </a:ext>
            </a:extLst>
          </p:cNvPr>
          <p:cNvSpPr>
            <a:spLocks noGrp="1"/>
          </p:cNvSpPr>
          <p:nvPr>
            <p:ph idx="1"/>
          </p:nvPr>
        </p:nvSpPr>
        <p:spPr/>
        <p:txBody>
          <a:bodyPr/>
          <a:lstStyle/>
          <a:p>
            <a:pPr marL="0" indent="0">
              <a:buNone/>
            </a:pPr>
            <a:r>
              <a:rPr lang="en-US" dirty="0"/>
              <a:t>OSI Models: OSI is Open System Interconnection. It is also known as reference model for networking. OSI model is not exactly based on the working of the networking instead it was designed for understanding purpose of the networking. OSI model is seven layer model. It was proposed by ISO (Internation Organization for Standards) in 1984 after the TCP/IP model. </a:t>
            </a:r>
            <a:endParaRPr lang="en-IN" dirty="0"/>
          </a:p>
        </p:txBody>
      </p:sp>
    </p:spTree>
    <p:extLst>
      <p:ext uri="{BB962C8B-B14F-4D97-AF65-F5344CB8AC3E}">
        <p14:creationId xmlns:p14="http://schemas.microsoft.com/office/powerpoint/2010/main" val="1158142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8F51-D59A-4E35-6FFC-FD9BCFA25865}"/>
              </a:ext>
            </a:extLst>
          </p:cNvPr>
          <p:cNvSpPr>
            <a:spLocks noGrp="1"/>
          </p:cNvSpPr>
          <p:nvPr>
            <p:ph type="title"/>
          </p:nvPr>
        </p:nvSpPr>
        <p:spPr/>
        <p:txBody>
          <a:bodyPr/>
          <a:lstStyle/>
          <a:p>
            <a:r>
              <a:rPr lang="en-US" dirty="0"/>
              <a:t>OSI </a:t>
            </a:r>
            <a:endParaRPr lang="en-IN" dirty="0"/>
          </a:p>
        </p:txBody>
      </p:sp>
      <p:pic>
        <p:nvPicPr>
          <p:cNvPr id="5" name="Content Placeholder 4">
            <a:extLst>
              <a:ext uri="{FF2B5EF4-FFF2-40B4-BE49-F238E27FC236}">
                <a16:creationId xmlns:a16="http://schemas.microsoft.com/office/drawing/2014/main" id="{F8A099EB-B94A-5111-79FB-F04FCA0FF639}"/>
              </a:ext>
            </a:extLst>
          </p:cNvPr>
          <p:cNvPicPr>
            <a:picLocks noGrp="1" noChangeAspect="1"/>
          </p:cNvPicPr>
          <p:nvPr>
            <p:ph idx="1"/>
          </p:nvPr>
        </p:nvPicPr>
        <p:blipFill>
          <a:blip r:embed="rId2"/>
          <a:stretch>
            <a:fillRect/>
          </a:stretch>
        </p:blipFill>
        <p:spPr>
          <a:xfrm>
            <a:off x="838200" y="2096027"/>
            <a:ext cx="10628375" cy="4396847"/>
          </a:xfrm>
        </p:spPr>
      </p:pic>
    </p:spTree>
    <p:extLst>
      <p:ext uri="{BB962C8B-B14F-4D97-AF65-F5344CB8AC3E}">
        <p14:creationId xmlns:p14="http://schemas.microsoft.com/office/powerpoint/2010/main" val="3163673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85E4-7E61-B932-4F1E-7DB45DAF01D4}"/>
              </a:ext>
            </a:extLst>
          </p:cNvPr>
          <p:cNvSpPr>
            <a:spLocks noGrp="1"/>
          </p:cNvSpPr>
          <p:nvPr>
            <p:ph type="title"/>
          </p:nvPr>
        </p:nvSpPr>
        <p:spPr/>
        <p:txBody>
          <a:bodyPr/>
          <a:lstStyle/>
          <a:p>
            <a:r>
              <a:rPr lang="en-IN" dirty="0">
                <a:solidFill>
                  <a:srgbClr val="FF0000"/>
                </a:solidFill>
              </a:rPr>
              <a:t>DATA TRASNMISSION BASICS &amp; Communication TRANSMISSION MEDIA </a:t>
            </a:r>
          </a:p>
        </p:txBody>
      </p:sp>
      <p:sp>
        <p:nvSpPr>
          <p:cNvPr id="3" name="Content Placeholder 2">
            <a:extLst>
              <a:ext uri="{FF2B5EF4-FFF2-40B4-BE49-F238E27FC236}">
                <a16:creationId xmlns:a16="http://schemas.microsoft.com/office/drawing/2014/main" id="{AAFD29BA-59BC-EC2D-2B31-EDF176BE1684}"/>
              </a:ext>
            </a:extLst>
          </p:cNvPr>
          <p:cNvSpPr>
            <a:spLocks noGrp="1"/>
          </p:cNvSpPr>
          <p:nvPr>
            <p:ph idx="1"/>
          </p:nvPr>
        </p:nvSpPr>
        <p:spPr/>
        <p:txBody>
          <a:bodyPr>
            <a:normAutofit lnSpcReduction="10000"/>
          </a:bodyPr>
          <a:lstStyle/>
          <a:p>
            <a:pPr marL="0" indent="0">
              <a:buNone/>
            </a:pPr>
            <a:r>
              <a:rPr lang="en-IN" dirty="0"/>
              <a:t>OBJECTIVES :</a:t>
            </a:r>
          </a:p>
          <a:p>
            <a:pPr marL="0" indent="0">
              <a:buNone/>
            </a:pPr>
            <a:r>
              <a:rPr lang="en-IN" dirty="0"/>
              <a:t>After completing this </a:t>
            </a:r>
            <a:r>
              <a:rPr lang="en-IN" dirty="0" err="1"/>
              <a:t>unit,one</a:t>
            </a:r>
            <a:r>
              <a:rPr lang="en-IN" dirty="0"/>
              <a:t> should be able to:</a:t>
            </a:r>
          </a:p>
          <a:p>
            <a:pPr marL="514350" indent="-514350">
              <a:buFont typeface="+mj-lt"/>
              <a:buAutoNum type="arabicPeriod"/>
            </a:pPr>
            <a:r>
              <a:rPr lang="en-IN" dirty="0"/>
              <a:t> • understand the Data Communication Terminologies;</a:t>
            </a:r>
          </a:p>
          <a:p>
            <a:pPr marL="514350" indent="-514350">
              <a:buFont typeface="+mj-lt"/>
              <a:buAutoNum type="arabicPeriod"/>
            </a:pPr>
            <a:r>
              <a:rPr lang="en-IN" dirty="0"/>
              <a:t> • understand Data Transmission Modes; </a:t>
            </a:r>
          </a:p>
          <a:p>
            <a:pPr marL="514350" indent="-514350">
              <a:buFont typeface="+mj-lt"/>
              <a:buAutoNum type="arabicPeriod"/>
            </a:pPr>
            <a:r>
              <a:rPr lang="en-IN" dirty="0"/>
              <a:t>• understand Analog and Digital Data Transmission; </a:t>
            </a:r>
          </a:p>
          <a:p>
            <a:pPr marL="514350" indent="-514350">
              <a:buFont typeface="+mj-lt"/>
              <a:buAutoNum type="arabicPeriod"/>
            </a:pPr>
            <a:r>
              <a:rPr lang="en-IN" dirty="0"/>
              <a:t>• understand the terms Attenuation, Delay Distortion, Noise, Signal to Noise ratio etc; understand the Concept of Delays;</a:t>
            </a:r>
          </a:p>
          <a:p>
            <a:pPr marL="514350" indent="-514350">
              <a:buFont typeface="+mj-lt"/>
              <a:buAutoNum type="arabicPeriod"/>
            </a:pPr>
            <a:r>
              <a:rPr lang="en-IN" dirty="0"/>
              <a:t> • differentiate Guided and Unguided Transmission Media; </a:t>
            </a:r>
          </a:p>
          <a:p>
            <a:pPr marL="514350" indent="-514350">
              <a:buFont typeface="+mj-lt"/>
              <a:buAutoNum type="arabicPeriod"/>
            </a:pPr>
            <a:r>
              <a:rPr lang="en-IN" dirty="0"/>
              <a:t>• understand the Wireless Data Transmission Mode. </a:t>
            </a:r>
          </a:p>
        </p:txBody>
      </p:sp>
    </p:spTree>
    <p:extLst>
      <p:ext uri="{BB962C8B-B14F-4D97-AF65-F5344CB8AC3E}">
        <p14:creationId xmlns:p14="http://schemas.microsoft.com/office/powerpoint/2010/main" val="3312638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FE954-EADD-9F9B-2456-80691824F273}"/>
              </a:ext>
            </a:extLst>
          </p:cNvPr>
          <p:cNvSpPr>
            <a:spLocks noGrp="1"/>
          </p:cNvSpPr>
          <p:nvPr>
            <p:ph idx="1"/>
          </p:nvPr>
        </p:nvSpPr>
        <p:spPr>
          <a:xfrm>
            <a:off x="838200" y="91440"/>
            <a:ext cx="10515600" cy="6085523"/>
          </a:xfrm>
        </p:spPr>
        <p:txBody>
          <a:bodyPr/>
          <a:lstStyle/>
          <a:p>
            <a:pPr marL="0" indent="0">
              <a:buNone/>
            </a:pPr>
            <a:r>
              <a:rPr lang="en-US" dirty="0">
                <a:solidFill>
                  <a:srgbClr val="FF0000"/>
                </a:solidFill>
              </a:rPr>
              <a:t>Data communication </a:t>
            </a:r>
            <a:r>
              <a:rPr lang="en-US" dirty="0"/>
              <a:t>:Data communication is not just to transfer the data between sender and receiver but also that the interpretation of the data should be same and correct by both the </a:t>
            </a:r>
            <a:r>
              <a:rPr lang="en-US" dirty="0" err="1"/>
              <a:t>sednder</a:t>
            </a:r>
            <a:r>
              <a:rPr lang="en-US" dirty="0"/>
              <a:t> and the receiver</a:t>
            </a:r>
          </a:p>
          <a:p>
            <a:pPr marL="0" indent="0">
              <a:buNone/>
            </a:pPr>
            <a:r>
              <a:rPr lang="en-IN" u="sng" dirty="0">
                <a:solidFill>
                  <a:srgbClr val="FF0000"/>
                </a:solidFill>
              </a:rPr>
              <a:t>DATA COMMUNICATION TERMINOLOGY</a:t>
            </a:r>
          </a:p>
          <a:p>
            <a:pPr marL="0" indent="0">
              <a:buNone/>
            </a:pPr>
            <a:r>
              <a:rPr lang="en-US" dirty="0"/>
              <a:t>Terminologies commonly used in data communication</a:t>
            </a:r>
          </a:p>
          <a:p>
            <a:pPr marL="514350" indent="-514350">
              <a:buFont typeface="+mj-lt"/>
              <a:buAutoNum type="arabicPeriod"/>
            </a:pPr>
            <a:r>
              <a:rPr lang="en-IN" dirty="0">
                <a:solidFill>
                  <a:srgbClr val="FF0000"/>
                </a:solidFill>
              </a:rPr>
              <a:t>Channel: </a:t>
            </a:r>
            <a:r>
              <a:rPr lang="en-US" dirty="0"/>
              <a:t>A channel is the medium used to transmit the information between sender and the receiver. In other words channel is the path through which the exchange of information between devices takes place. </a:t>
            </a:r>
          </a:p>
          <a:p>
            <a:pPr marL="0" indent="0">
              <a:buNone/>
            </a:pPr>
            <a:r>
              <a:rPr lang="en-US" u="sng" dirty="0">
                <a:solidFill>
                  <a:srgbClr val="FF0000"/>
                </a:solidFill>
              </a:rPr>
              <a:t>Channel is classified into two categories</a:t>
            </a:r>
            <a:r>
              <a:rPr lang="en-US" dirty="0"/>
              <a:t>: </a:t>
            </a:r>
          </a:p>
          <a:p>
            <a:pPr marL="514350" indent="-514350">
              <a:buFont typeface="+mj-lt"/>
              <a:buAutoNum type="arabicPeriod"/>
            </a:pPr>
            <a:r>
              <a:rPr lang="en-US" dirty="0"/>
              <a:t>wired </a:t>
            </a:r>
          </a:p>
          <a:p>
            <a:pPr marL="514350" indent="-514350">
              <a:buFont typeface="+mj-lt"/>
              <a:buAutoNum type="arabicPeriod"/>
            </a:pPr>
            <a:r>
              <a:rPr lang="en-US" dirty="0"/>
              <a:t> </a:t>
            </a:r>
            <a:r>
              <a:rPr lang="en-US" dirty="0" err="1"/>
              <a:t>wirless</a:t>
            </a:r>
            <a:r>
              <a:rPr lang="en-US" dirty="0"/>
              <a:t>. </a:t>
            </a:r>
          </a:p>
          <a:p>
            <a:pPr marL="0" indent="0">
              <a:buNone/>
            </a:pPr>
            <a:endParaRPr lang="en-IN" u="sng" dirty="0">
              <a:solidFill>
                <a:srgbClr val="FF0000"/>
              </a:solidFill>
            </a:endParaRPr>
          </a:p>
        </p:txBody>
      </p:sp>
    </p:spTree>
    <p:extLst>
      <p:ext uri="{BB962C8B-B14F-4D97-AF65-F5344CB8AC3E}">
        <p14:creationId xmlns:p14="http://schemas.microsoft.com/office/powerpoint/2010/main" val="1017309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5C8E9-A535-C7BE-19B8-CB3DD4CB00DF}"/>
              </a:ext>
            </a:extLst>
          </p:cNvPr>
          <p:cNvSpPr>
            <a:spLocks noGrp="1"/>
          </p:cNvSpPr>
          <p:nvPr>
            <p:ph idx="1"/>
          </p:nvPr>
        </p:nvSpPr>
        <p:spPr>
          <a:xfrm>
            <a:off x="838200" y="265176"/>
            <a:ext cx="10515600" cy="5911787"/>
          </a:xfrm>
        </p:spPr>
        <p:txBody>
          <a:bodyPr/>
          <a:lstStyle/>
          <a:p>
            <a:pPr marL="0" indent="0">
              <a:buNone/>
            </a:pPr>
            <a:r>
              <a:rPr lang="en-US" dirty="0"/>
              <a:t>In metal wired channel the electrons present within the metal carry the information. In fiber optics based guided media concept of total internal reflection of light is used to transmit the information in a fiber glass cable. Wired channels are guided media i.e. as the electrons can move in the metal in restricted way in certain direction carrying the information, whereas in the wireless channels the air </a:t>
            </a:r>
            <a:r>
              <a:rPr lang="en-US" dirty="0" err="1"/>
              <a:t>particals</a:t>
            </a:r>
            <a:r>
              <a:rPr lang="en-US" dirty="0"/>
              <a:t> are responsible for data transmission</a:t>
            </a:r>
          </a:p>
          <a:p>
            <a:pPr marL="0" indent="0">
              <a:buNone/>
            </a:pPr>
            <a:endParaRPr lang="en-US" dirty="0"/>
          </a:p>
          <a:p>
            <a:pPr marL="0" indent="0">
              <a:buNone/>
            </a:pPr>
            <a:r>
              <a:rPr lang="en-US" dirty="0"/>
              <a:t>Every channel has the channel capacity which limits its maximum data carrying capacity over a certain time period. Based on the type of information could be propagated through channel,</a:t>
            </a:r>
          </a:p>
          <a:p>
            <a:pPr marL="0" indent="0">
              <a:buNone/>
            </a:pPr>
            <a:endParaRPr lang="en-IN" dirty="0"/>
          </a:p>
        </p:txBody>
      </p:sp>
    </p:spTree>
    <p:extLst>
      <p:ext uri="{BB962C8B-B14F-4D97-AF65-F5344CB8AC3E}">
        <p14:creationId xmlns:p14="http://schemas.microsoft.com/office/powerpoint/2010/main" val="366459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6CEE-67B9-1793-FF7A-132217840E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0B909CF-3DA6-E4D7-1E86-23E51B2613FF}"/>
              </a:ext>
            </a:extLst>
          </p:cNvPr>
          <p:cNvPicPr>
            <a:picLocks noGrp="1" noChangeAspect="1"/>
          </p:cNvPicPr>
          <p:nvPr>
            <p:ph idx="1"/>
          </p:nvPr>
        </p:nvPicPr>
        <p:blipFill>
          <a:blip r:embed="rId2"/>
          <a:stretch>
            <a:fillRect/>
          </a:stretch>
        </p:blipFill>
        <p:spPr>
          <a:xfrm>
            <a:off x="1014984" y="1825625"/>
            <a:ext cx="10012679" cy="4351338"/>
          </a:xfrm>
        </p:spPr>
      </p:pic>
    </p:spTree>
    <p:extLst>
      <p:ext uri="{BB962C8B-B14F-4D97-AF65-F5344CB8AC3E}">
        <p14:creationId xmlns:p14="http://schemas.microsoft.com/office/powerpoint/2010/main" val="33134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D021-460A-0885-F9C3-FBE31C98AF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3B67FA0-B38E-C8A1-C3AF-BDE32AAF1FBC}"/>
              </a:ext>
            </a:extLst>
          </p:cNvPr>
          <p:cNvPicPr>
            <a:picLocks noGrp="1" noChangeAspect="1"/>
          </p:cNvPicPr>
          <p:nvPr>
            <p:ph idx="1"/>
          </p:nvPr>
        </p:nvPicPr>
        <p:blipFill>
          <a:blip r:embed="rId2"/>
          <a:stretch>
            <a:fillRect/>
          </a:stretch>
        </p:blipFill>
        <p:spPr>
          <a:xfrm>
            <a:off x="1426271" y="1825625"/>
            <a:ext cx="9339457" cy="4351338"/>
          </a:xfrm>
        </p:spPr>
      </p:pic>
    </p:spTree>
    <p:extLst>
      <p:ext uri="{BB962C8B-B14F-4D97-AF65-F5344CB8AC3E}">
        <p14:creationId xmlns:p14="http://schemas.microsoft.com/office/powerpoint/2010/main" val="215515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FDE9-E0F0-E566-64DE-4C32CACC7F1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147A388-1F81-2F2B-8EF9-ACCF6E06F0F4}"/>
              </a:ext>
            </a:extLst>
          </p:cNvPr>
          <p:cNvPicPr>
            <a:picLocks noGrp="1" noChangeAspect="1"/>
          </p:cNvPicPr>
          <p:nvPr>
            <p:ph idx="1"/>
          </p:nvPr>
        </p:nvPicPr>
        <p:blipFill>
          <a:blip r:embed="rId2"/>
          <a:stretch>
            <a:fillRect/>
          </a:stretch>
        </p:blipFill>
        <p:spPr>
          <a:xfrm>
            <a:off x="1042416" y="1825625"/>
            <a:ext cx="9921240" cy="4351338"/>
          </a:xfrm>
        </p:spPr>
      </p:pic>
    </p:spTree>
    <p:extLst>
      <p:ext uri="{BB962C8B-B14F-4D97-AF65-F5344CB8AC3E}">
        <p14:creationId xmlns:p14="http://schemas.microsoft.com/office/powerpoint/2010/main" val="72307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E6A0-E262-835C-8A1A-72A2EA876B95}"/>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6D45B225-5F08-7E83-7303-9C58861AF7D5}"/>
              </a:ext>
            </a:extLst>
          </p:cNvPr>
          <p:cNvSpPr>
            <a:spLocks noGrp="1"/>
          </p:cNvSpPr>
          <p:nvPr>
            <p:ph idx="1"/>
          </p:nvPr>
        </p:nvSpPr>
        <p:spPr/>
        <p:txBody>
          <a:bodyPr>
            <a:normAutofit lnSpcReduction="10000"/>
          </a:bodyPr>
          <a:lstStyle/>
          <a:p>
            <a:pPr marL="0" indent="0">
              <a:buNone/>
            </a:pPr>
            <a:r>
              <a:rPr lang="en-US" dirty="0"/>
              <a:t>After completing this unit, one should be able to:</a:t>
            </a:r>
          </a:p>
          <a:p>
            <a:pPr marL="514350" indent="-514350">
              <a:buFont typeface="+mj-lt"/>
              <a:buAutoNum type="arabicPeriod"/>
            </a:pPr>
            <a:r>
              <a:rPr lang="en-IN" dirty="0"/>
              <a:t>understand the term computer networks; </a:t>
            </a:r>
          </a:p>
          <a:p>
            <a:pPr marL="514350" indent="-514350">
              <a:buFont typeface="+mj-lt"/>
              <a:buAutoNum type="arabicPeriod"/>
            </a:pPr>
            <a:r>
              <a:rPr lang="en-IN" dirty="0"/>
              <a:t>differentiate between different types of computer networks; </a:t>
            </a:r>
          </a:p>
          <a:p>
            <a:pPr marL="514350" indent="-514350">
              <a:buFont typeface="+mj-lt"/>
              <a:buAutoNum type="arabicPeriod"/>
            </a:pPr>
            <a:r>
              <a:rPr lang="en-IN" dirty="0"/>
              <a:t> identify the advantages of using computer networks. </a:t>
            </a:r>
          </a:p>
          <a:p>
            <a:pPr marL="514350" indent="-514350">
              <a:buFont typeface="+mj-lt"/>
              <a:buAutoNum type="arabicPeriod"/>
            </a:pPr>
            <a:r>
              <a:rPr lang="en-IN" dirty="0"/>
              <a:t> identify the applications of computer networks; </a:t>
            </a:r>
          </a:p>
          <a:p>
            <a:pPr marL="514350" indent="-514350">
              <a:buFont typeface="+mj-lt"/>
              <a:buAutoNum type="arabicPeriod"/>
            </a:pPr>
            <a:r>
              <a:rPr lang="en-IN" dirty="0"/>
              <a:t> understand various network topologies; </a:t>
            </a:r>
          </a:p>
          <a:p>
            <a:pPr marL="514350" indent="-514350">
              <a:buFont typeface="+mj-lt"/>
              <a:buAutoNum type="arabicPeriod"/>
            </a:pPr>
            <a:r>
              <a:rPr lang="en-IN" dirty="0"/>
              <a:t> know the significance of network protocols;  </a:t>
            </a:r>
          </a:p>
          <a:p>
            <a:pPr marL="514350" indent="-514350">
              <a:buFont typeface="+mj-lt"/>
              <a:buAutoNum type="arabicPeriod"/>
            </a:pPr>
            <a:r>
              <a:rPr lang="en-IN" dirty="0"/>
              <a:t>understand the two computer network models: OSI and TCP/IP reference model; </a:t>
            </a:r>
          </a:p>
        </p:txBody>
      </p:sp>
    </p:spTree>
    <p:extLst>
      <p:ext uri="{BB962C8B-B14F-4D97-AF65-F5344CB8AC3E}">
        <p14:creationId xmlns:p14="http://schemas.microsoft.com/office/powerpoint/2010/main" val="2264656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EF06-FFEF-B772-21A5-E7CE344C613B}"/>
              </a:ext>
            </a:extLst>
          </p:cNvPr>
          <p:cNvSpPr>
            <a:spLocks noGrp="1"/>
          </p:cNvSpPr>
          <p:nvPr>
            <p:ph type="title"/>
          </p:nvPr>
        </p:nvSpPr>
        <p:spPr/>
        <p:txBody>
          <a:bodyPr/>
          <a:lstStyle/>
          <a:p>
            <a:r>
              <a:rPr lang="en-IN" dirty="0"/>
              <a:t>MODES OF DATA TRANSMISSION</a:t>
            </a:r>
          </a:p>
        </p:txBody>
      </p:sp>
      <p:sp>
        <p:nvSpPr>
          <p:cNvPr id="3" name="Content Placeholder 2">
            <a:extLst>
              <a:ext uri="{FF2B5EF4-FFF2-40B4-BE49-F238E27FC236}">
                <a16:creationId xmlns:a16="http://schemas.microsoft.com/office/drawing/2014/main" id="{5B5374CD-0A76-6C18-88D1-75B54982F0B3}"/>
              </a:ext>
            </a:extLst>
          </p:cNvPr>
          <p:cNvSpPr>
            <a:spLocks noGrp="1"/>
          </p:cNvSpPr>
          <p:nvPr>
            <p:ph idx="1"/>
          </p:nvPr>
        </p:nvSpPr>
        <p:spPr>
          <a:xfrm>
            <a:off x="627888" y="1487297"/>
            <a:ext cx="10515600" cy="4351338"/>
          </a:xfrm>
        </p:spPr>
        <p:txBody>
          <a:bodyPr/>
          <a:lstStyle/>
          <a:p>
            <a:pPr marL="0" indent="0">
              <a:buNone/>
            </a:pPr>
            <a:r>
              <a:rPr lang="en-US" dirty="0"/>
              <a:t>Data transmission mode is how data is transferred from sender to receiver over a communication channel in the network. Mode of transmission defines the direction of flow of data. </a:t>
            </a:r>
          </a:p>
          <a:p>
            <a:pPr marL="0" indent="0">
              <a:buNone/>
            </a:pPr>
            <a:r>
              <a:rPr lang="en-US" u="sng" dirty="0">
                <a:solidFill>
                  <a:srgbClr val="FF0000"/>
                </a:solidFill>
              </a:rPr>
              <a:t>Based on the mode of data transmission a communication can be classified as: </a:t>
            </a:r>
          </a:p>
          <a:p>
            <a:pPr marL="514350" indent="-514350">
              <a:buFont typeface="+mj-lt"/>
              <a:buAutoNum type="arabicPeriod"/>
            </a:pPr>
            <a:r>
              <a:rPr lang="en-IN" dirty="0"/>
              <a:t>Simplex Mode, </a:t>
            </a:r>
          </a:p>
          <a:p>
            <a:pPr marL="514350" indent="-514350">
              <a:buFont typeface="+mj-lt"/>
              <a:buAutoNum type="arabicPeriod"/>
            </a:pPr>
            <a:r>
              <a:rPr lang="en-IN" dirty="0"/>
              <a:t>Half duplex mode </a:t>
            </a:r>
          </a:p>
          <a:p>
            <a:pPr marL="514350" indent="-514350">
              <a:buFont typeface="+mj-lt"/>
              <a:buAutoNum type="arabicPeriod"/>
            </a:pPr>
            <a:r>
              <a:rPr lang="en-IN" dirty="0"/>
              <a:t>Full duplex mode. </a:t>
            </a:r>
            <a:endParaRPr lang="en-IN" u="sng" dirty="0">
              <a:solidFill>
                <a:srgbClr val="FF0000"/>
              </a:solidFill>
            </a:endParaRPr>
          </a:p>
        </p:txBody>
      </p:sp>
      <p:pic>
        <p:nvPicPr>
          <p:cNvPr id="5" name="Picture 4">
            <a:extLst>
              <a:ext uri="{FF2B5EF4-FFF2-40B4-BE49-F238E27FC236}">
                <a16:creationId xmlns:a16="http://schemas.microsoft.com/office/drawing/2014/main" id="{BF1D45CA-D3DA-F026-F6FB-54A89624A4CF}"/>
              </a:ext>
            </a:extLst>
          </p:cNvPr>
          <p:cNvPicPr>
            <a:picLocks noChangeAspect="1"/>
          </p:cNvPicPr>
          <p:nvPr/>
        </p:nvPicPr>
        <p:blipFill>
          <a:blip r:embed="rId2"/>
          <a:stretch>
            <a:fillRect/>
          </a:stretch>
        </p:blipFill>
        <p:spPr>
          <a:xfrm>
            <a:off x="4891540" y="3336779"/>
            <a:ext cx="7163800" cy="3000794"/>
          </a:xfrm>
          <a:prstGeom prst="rect">
            <a:avLst/>
          </a:prstGeom>
        </p:spPr>
      </p:pic>
    </p:spTree>
    <p:extLst>
      <p:ext uri="{BB962C8B-B14F-4D97-AF65-F5344CB8AC3E}">
        <p14:creationId xmlns:p14="http://schemas.microsoft.com/office/powerpoint/2010/main" val="2555763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955E-64F8-4D4E-5986-03C7CCF3C6E0}"/>
              </a:ext>
            </a:extLst>
          </p:cNvPr>
          <p:cNvSpPr>
            <a:spLocks noGrp="1"/>
          </p:cNvSpPr>
          <p:nvPr>
            <p:ph type="title"/>
          </p:nvPr>
        </p:nvSpPr>
        <p:spPr/>
        <p:txBody>
          <a:bodyPr/>
          <a:lstStyle/>
          <a:p>
            <a:r>
              <a:rPr lang="en-US" dirty="0"/>
              <a:t>1 Simplex mode, Half Duplex mode and Full Duplex mode </a:t>
            </a:r>
            <a:r>
              <a:rPr lang="en-IN" dirty="0"/>
              <a:t>transmission: </a:t>
            </a:r>
          </a:p>
        </p:txBody>
      </p:sp>
      <p:sp>
        <p:nvSpPr>
          <p:cNvPr id="3" name="Content Placeholder 2">
            <a:extLst>
              <a:ext uri="{FF2B5EF4-FFF2-40B4-BE49-F238E27FC236}">
                <a16:creationId xmlns:a16="http://schemas.microsoft.com/office/drawing/2014/main" id="{DA71EFC0-DEA4-2C3E-D109-F0DD4A3CE251}"/>
              </a:ext>
            </a:extLst>
          </p:cNvPr>
          <p:cNvSpPr>
            <a:spLocks noGrp="1"/>
          </p:cNvSpPr>
          <p:nvPr>
            <p:ph idx="1"/>
          </p:nvPr>
        </p:nvSpPr>
        <p:spPr/>
        <p:txBody>
          <a:bodyPr/>
          <a:lstStyle/>
          <a:p>
            <a:pPr marL="0" indent="0">
              <a:buNone/>
            </a:pPr>
            <a:r>
              <a:rPr lang="en-US" dirty="0"/>
              <a:t>In Simplex mode of data transmission, the data through the channel can be transferred in one direction only.</a:t>
            </a:r>
          </a:p>
          <a:p>
            <a:pPr marL="514350" indent="-514350">
              <a:buFont typeface="+mj-lt"/>
              <a:buAutoNum type="arabicPeriod"/>
            </a:pPr>
            <a:r>
              <a:rPr lang="en-US" dirty="0"/>
              <a:t>This mode of transmission is useful when one device always acts as the transmitter and another as the receiver</a:t>
            </a:r>
          </a:p>
          <a:p>
            <a:pPr marL="0" indent="0">
              <a:buNone/>
            </a:pPr>
            <a:r>
              <a:rPr lang="en-US" dirty="0"/>
              <a:t>Example : The channel used in radio (AM/FM) communication is type of simplex channel where the radio station always transmits the signals and the listeners always receives the signal</a:t>
            </a:r>
            <a:endParaRPr lang="en-IN" dirty="0"/>
          </a:p>
        </p:txBody>
      </p:sp>
      <p:pic>
        <p:nvPicPr>
          <p:cNvPr id="7" name="Picture 6">
            <a:extLst>
              <a:ext uri="{FF2B5EF4-FFF2-40B4-BE49-F238E27FC236}">
                <a16:creationId xmlns:a16="http://schemas.microsoft.com/office/drawing/2014/main" id="{FA2D6231-C229-518D-2C47-7A005CCF21BB}"/>
              </a:ext>
            </a:extLst>
          </p:cNvPr>
          <p:cNvPicPr>
            <a:picLocks noChangeAspect="1"/>
          </p:cNvPicPr>
          <p:nvPr/>
        </p:nvPicPr>
        <p:blipFill>
          <a:blip r:embed="rId2"/>
          <a:stretch>
            <a:fillRect/>
          </a:stretch>
        </p:blipFill>
        <p:spPr>
          <a:xfrm>
            <a:off x="2308376" y="4911504"/>
            <a:ext cx="6935168" cy="1581371"/>
          </a:xfrm>
          <a:prstGeom prst="rect">
            <a:avLst/>
          </a:prstGeom>
        </p:spPr>
      </p:pic>
    </p:spTree>
    <p:extLst>
      <p:ext uri="{BB962C8B-B14F-4D97-AF65-F5344CB8AC3E}">
        <p14:creationId xmlns:p14="http://schemas.microsoft.com/office/powerpoint/2010/main" val="184341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A941B-8E08-A13F-FD2F-FA72EB38E0B3}"/>
              </a:ext>
            </a:extLst>
          </p:cNvPr>
          <p:cNvSpPr>
            <a:spLocks noGrp="1"/>
          </p:cNvSpPr>
          <p:nvPr>
            <p:ph idx="1"/>
          </p:nvPr>
        </p:nvSpPr>
        <p:spPr>
          <a:xfrm>
            <a:off x="838200" y="365760"/>
            <a:ext cx="10515600" cy="5811203"/>
          </a:xfrm>
        </p:spPr>
        <p:txBody>
          <a:bodyPr>
            <a:normAutofit lnSpcReduction="10000"/>
          </a:bodyPr>
          <a:lstStyle/>
          <a:p>
            <a:pPr marL="0" indent="0">
              <a:buNone/>
            </a:pPr>
            <a:r>
              <a:rPr lang="en-US" dirty="0">
                <a:solidFill>
                  <a:srgbClr val="FF0000"/>
                </a:solidFill>
              </a:rPr>
              <a:t>   2. In computer system</a:t>
            </a:r>
            <a:r>
              <a:rPr lang="en-US" dirty="0"/>
              <a:t>: the keyboard, mouse, printer, scanner and monitor also uses the simplex mode transmission, data is always transferred in one direction only. </a:t>
            </a:r>
          </a:p>
          <a:p>
            <a:pPr marL="0" indent="0">
              <a:buNone/>
            </a:pPr>
            <a:endParaRPr lang="en-IN" dirty="0"/>
          </a:p>
          <a:p>
            <a:pPr marL="0" indent="0">
              <a:buNone/>
            </a:pPr>
            <a:r>
              <a:rPr lang="en-US" dirty="0"/>
              <a:t>.</a:t>
            </a:r>
            <a:r>
              <a:rPr lang="en-US" dirty="0">
                <a:solidFill>
                  <a:srgbClr val="FF0000"/>
                </a:solidFill>
              </a:rPr>
              <a:t>Advantage of simplex </a:t>
            </a:r>
            <a:r>
              <a:rPr lang="en-US" dirty="0" err="1">
                <a:solidFill>
                  <a:srgbClr val="FF0000"/>
                </a:solidFill>
              </a:rPr>
              <a:t>mode</a:t>
            </a:r>
            <a:r>
              <a:rPr lang="en-US" dirty="0" err="1"/>
              <a:t>:One</a:t>
            </a:r>
            <a:r>
              <a:rPr lang="en-US" dirty="0"/>
              <a:t> of the advantage of simplex mode is that the station (acting as transmitter) can </a:t>
            </a:r>
            <a:r>
              <a:rPr lang="en-US" dirty="0">
                <a:highlight>
                  <a:srgbClr val="FFFF00"/>
                </a:highlight>
              </a:rPr>
              <a:t>utilize the full bandwidth of the channel. </a:t>
            </a:r>
            <a:r>
              <a:rPr lang="en-US" dirty="0"/>
              <a:t>Simplex mode is not suitable for intercommunication among systems due to the constraint of unidirectional transmission. </a:t>
            </a:r>
          </a:p>
          <a:p>
            <a:pPr marL="0" indent="0">
              <a:buNone/>
            </a:pPr>
            <a:endParaRPr lang="en-US" dirty="0"/>
          </a:p>
          <a:p>
            <a:pPr marL="0" indent="0">
              <a:buNone/>
            </a:pPr>
            <a:r>
              <a:rPr lang="en-US" u="sng" dirty="0">
                <a:solidFill>
                  <a:srgbClr val="FF0000"/>
                </a:solidFill>
              </a:rPr>
              <a:t>Duplex Mode of data transmission</a:t>
            </a:r>
            <a:r>
              <a:rPr lang="en-US" dirty="0"/>
              <a:t>:</a:t>
            </a:r>
          </a:p>
          <a:p>
            <a:pPr marL="0" indent="0">
              <a:buNone/>
            </a:pPr>
            <a:r>
              <a:rPr lang="en-US" dirty="0"/>
              <a:t>In contrast to the simplex mode in duplex mode of transmission data is allowed to flow in both the direction over the channel.</a:t>
            </a:r>
          </a:p>
          <a:p>
            <a:pPr marL="0" indent="0">
              <a:buNone/>
            </a:pPr>
            <a:r>
              <a:rPr lang="en-US" dirty="0"/>
              <a:t> </a:t>
            </a:r>
            <a:r>
              <a:rPr lang="en-US" u="sng" dirty="0">
                <a:solidFill>
                  <a:srgbClr val="FF0000"/>
                </a:solidFill>
              </a:rPr>
              <a:t>Further, duplex mode of transmission is classified into two categories </a:t>
            </a:r>
            <a:r>
              <a:rPr lang="en-US" dirty="0"/>
              <a:t>namely: </a:t>
            </a:r>
            <a:r>
              <a:rPr lang="en-US" dirty="0">
                <a:highlight>
                  <a:srgbClr val="FFFF00"/>
                </a:highlight>
              </a:rPr>
              <a:t>Half duplex mode and Full duplex mode</a:t>
            </a:r>
            <a:r>
              <a:rPr lang="en-US" dirty="0"/>
              <a:t>.</a:t>
            </a:r>
          </a:p>
          <a:p>
            <a:pPr marL="0" indent="0">
              <a:buNone/>
            </a:pPr>
            <a:endParaRPr lang="en-IN" b="1" dirty="0"/>
          </a:p>
        </p:txBody>
      </p:sp>
    </p:spTree>
    <p:extLst>
      <p:ext uri="{BB962C8B-B14F-4D97-AF65-F5344CB8AC3E}">
        <p14:creationId xmlns:p14="http://schemas.microsoft.com/office/powerpoint/2010/main" val="2149389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B4195-8B12-F61C-A39A-AEC1BCC8C896}"/>
              </a:ext>
            </a:extLst>
          </p:cNvPr>
          <p:cNvSpPr>
            <a:spLocks noGrp="1"/>
          </p:cNvSpPr>
          <p:nvPr>
            <p:ph idx="1"/>
          </p:nvPr>
        </p:nvSpPr>
        <p:spPr>
          <a:xfrm>
            <a:off x="838200" y="146304"/>
            <a:ext cx="10515600" cy="6030659"/>
          </a:xfrm>
        </p:spPr>
        <p:txBody>
          <a:bodyPr>
            <a:normAutofit/>
          </a:bodyPr>
          <a:lstStyle/>
          <a:p>
            <a:r>
              <a:rPr lang="en-US" u="sng" dirty="0">
                <a:solidFill>
                  <a:srgbClr val="FF0000"/>
                </a:solidFill>
                <a:highlight>
                  <a:srgbClr val="FFFF00"/>
                </a:highlight>
              </a:rPr>
              <a:t>Half Duplex Mode of Data Transmission: </a:t>
            </a:r>
          </a:p>
          <a:p>
            <a:pPr marL="514350" indent="-514350">
              <a:buFont typeface="+mj-lt"/>
              <a:buAutoNum type="arabicPeriod"/>
            </a:pPr>
            <a:r>
              <a:rPr lang="en-US" dirty="0"/>
              <a:t>In half duplex mode of transmission the data can flow in both the direction but can be </a:t>
            </a:r>
            <a:r>
              <a:rPr lang="en-US" dirty="0">
                <a:highlight>
                  <a:srgbClr val="FFFF00"/>
                </a:highlight>
              </a:rPr>
              <a:t>allowed in one direction at a time </a:t>
            </a:r>
            <a:r>
              <a:rPr lang="en-US" dirty="0"/>
              <a:t>i.e. at a time one of the communicating devices acts as transmitter and another as receiver. Both cannot act as transmitter simultaneously</a:t>
            </a:r>
          </a:p>
          <a:p>
            <a:pPr marL="514350" indent="-514350">
              <a:buFont typeface="+mj-lt"/>
              <a:buAutoNum type="arabicPeriod"/>
            </a:pPr>
            <a:r>
              <a:rPr lang="en-US" dirty="0"/>
              <a:t> half-duplex is </a:t>
            </a:r>
            <a:r>
              <a:rPr lang="en-US" dirty="0">
                <a:solidFill>
                  <a:srgbClr val="FF0000"/>
                </a:solidFill>
              </a:rPr>
              <a:t>two-way communication</a:t>
            </a:r>
            <a:r>
              <a:rPr lang="en-US" dirty="0"/>
              <a:t>, but only one device is allowed to send data at a time.</a:t>
            </a:r>
          </a:p>
          <a:p>
            <a:pPr marL="514350" indent="-514350">
              <a:buFont typeface="+mj-lt"/>
              <a:buAutoNum type="arabicPeriod"/>
            </a:pPr>
            <a:r>
              <a:rPr lang="en-US" dirty="0"/>
              <a:t>The full bandwidth is used by either of the communicating devices. One of the example of half duplex communication is the </a:t>
            </a:r>
            <a:r>
              <a:rPr lang="en-US" dirty="0">
                <a:highlight>
                  <a:srgbClr val="FFFF00"/>
                </a:highlight>
              </a:rPr>
              <a:t>walkie-talkie, </a:t>
            </a:r>
            <a:r>
              <a:rPr lang="en-US" dirty="0"/>
              <a:t>in which one end speaks and another listens, both are not allowed to transmit voice signals simultaneously.</a:t>
            </a:r>
            <a:endParaRPr lang="en-IN" dirty="0"/>
          </a:p>
        </p:txBody>
      </p:sp>
      <p:pic>
        <p:nvPicPr>
          <p:cNvPr id="5" name="Picture 4">
            <a:extLst>
              <a:ext uri="{FF2B5EF4-FFF2-40B4-BE49-F238E27FC236}">
                <a16:creationId xmlns:a16="http://schemas.microsoft.com/office/drawing/2014/main" id="{41C32EF4-58B9-2FFF-2766-E4CA388B4A1B}"/>
              </a:ext>
            </a:extLst>
          </p:cNvPr>
          <p:cNvPicPr>
            <a:picLocks noChangeAspect="1"/>
          </p:cNvPicPr>
          <p:nvPr/>
        </p:nvPicPr>
        <p:blipFill>
          <a:blip r:embed="rId2"/>
          <a:stretch>
            <a:fillRect/>
          </a:stretch>
        </p:blipFill>
        <p:spPr>
          <a:xfrm>
            <a:off x="2167217" y="4864273"/>
            <a:ext cx="6906589" cy="1701119"/>
          </a:xfrm>
          <a:prstGeom prst="rect">
            <a:avLst/>
          </a:prstGeom>
        </p:spPr>
      </p:pic>
    </p:spTree>
    <p:extLst>
      <p:ext uri="{BB962C8B-B14F-4D97-AF65-F5344CB8AC3E}">
        <p14:creationId xmlns:p14="http://schemas.microsoft.com/office/powerpoint/2010/main" val="3850925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D4FC0-E48B-5347-0132-3C3E8F86E358}"/>
              </a:ext>
            </a:extLst>
          </p:cNvPr>
          <p:cNvSpPr>
            <a:spLocks noGrp="1"/>
          </p:cNvSpPr>
          <p:nvPr>
            <p:ph idx="1"/>
          </p:nvPr>
        </p:nvSpPr>
        <p:spPr>
          <a:xfrm>
            <a:off x="838200" y="301752"/>
            <a:ext cx="10515600" cy="5875211"/>
          </a:xfrm>
        </p:spPr>
        <p:txBody>
          <a:bodyPr/>
          <a:lstStyle/>
          <a:p>
            <a:pPr marL="0" indent="0">
              <a:buNone/>
            </a:pPr>
            <a:r>
              <a:rPr lang="en-US" u="sng" dirty="0">
                <a:solidFill>
                  <a:srgbClr val="FF0000"/>
                </a:solidFill>
              </a:rPr>
              <a:t>Full Duplex Mode of Data Transmission:</a:t>
            </a:r>
          </a:p>
          <a:p>
            <a:pPr marL="514350" indent="-514350">
              <a:buFont typeface="+mj-lt"/>
              <a:buAutoNum type="arabicPeriod"/>
            </a:pPr>
            <a:r>
              <a:rPr lang="en-US" dirty="0"/>
              <a:t>In full duplex mode both the devices can act as transmitter and receiver simultaneously.</a:t>
            </a:r>
          </a:p>
          <a:p>
            <a:pPr marL="514350" indent="-514350">
              <a:buFont typeface="+mj-lt"/>
              <a:buAutoNum type="arabicPeriod"/>
            </a:pPr>
            <a:r>
              <a:rPr lang="en-US" dirty="0"/>
              <a:t> Both the ends should be capable of transmitting and receiving the data simultaneously. </a:t>
            </a:r>
          </a:p>
          <a:p>
            <a:pPr marL="514350" indent="-514350">
              <a:buFont typeface="+mj-lt"/>
              <a:buAutoNum type="arabicPeriod"/>
            </a:pPr>
            <a:r>
              <a:rPr lang="en-US" dirty="0"/>
              <a:t>In this mode of transmission the data can flow in both directions at a time. The bandwidth of the channel is divided between both end devices.</a:t>
            </a:r>
          </a:p>
          <a:p>
            <a:pPr marL="514350" indent="-514350">
              <a:buFont typeface="+mj-lt"/>
              <a:buAutoNum type="arabicPeriod"/>
            </a:pPr>
            <a:r>
              <a:rPr lang="en-US" dirty="0"/>
              <a:t> The most popular full duplex communication is the telephone network where both ends can transmit and receive voice signals simultaneously.</a:t>
            </a:r>
            <a:endParaRPr lang="en-US" u="sng" dirty="0">
              <a:solidFill>
                <a:srgbClr val="FF0000"/>
              </a:solidFill>
            </a:endParaRPr>
          </a:p>
          <a:p>
            <a:pPr marL="0" indent="0">
              <a:buNone/>
            </a:pPr>
            <a:endParaRPr lang="en-IN" u="sng" dirty="0">
              <a:solidFill>
                <a:srgbClr val="FF0000"/>
              </a:solidFill>
            </a:endParaRPr>
          </a:p>
        </p:txBody>
      </p:sp>
      <p:pic>
        <p:nvPicPr>
          <p:cNvPr id="5" name="Picture 4">
            <a:extLst>
              <a:ext uri="{FF2B5EF4-FFF2-40B4-BE49-F238E27FC236}">
                <a16:creationId xmlns:a16="http://schemas.microsoft.com/office/drawing/2014/main" id="{F69951A3-3A77-C307-7581-5956BDC8B8F1}"/>
              </a:ext>
            </a:extLst>
          </p:cNvPr>
          <p:cNvPicPr>
            <a:picLocks noChangeAspect="1"/>
          </p:cNvPicPr>
          <p:nvPr/>
        </p:nvPicPr>
        <p:blipFill>
          <a:blip r:embed="rId2"/>
          <a:stretch>
            <a:fillRect/>
          </a:stretch>
        </p:blipFill>
        <p:spPr>
          <a:xfrm>
            <a:off x="4689639" y="4778743"/>
            <a:ext cx="6744641" cy="1219721"/>
          </a:xfrm>
          <a:prstGeom prst="rect">
            <a:avLst/>
          </a:prstGeom>
        </p:spPr>
      </p:pic>
    </p:spTree>
    <p:extLst>
      <p:ext uri="{BB962C8B-B14F-4D97-AF65-F5344CB8AC3E}">
        <p14:creationId xmlns:p14="http://schemas.microsoft.com/office/powerpoint/2010/main" val="40362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3D44-9366-B84C-9F26-1375238B61F2}"/>
              </a:ext>
            </a:extLst>
          </p:cNvPr>
          <p:cNvSpPr>
            <a:spLocks noGrp="1"/>
          </p:cNvSpPr>
          <p:nvPr>
            <p:ph type="title"/>
          </p:nvPr>
        </p:nvSpPr>
        <p:spPr/>
        <p:txBody>
          <a:bodyPr/>
          <a:lstStyle/>
          <a:p>
            <a:r>
              <a:rPr lang="en-US" dirty="0"/>
              <a:t>Serial and Parallel Communication</a:t>
            </a:r>
            <a:endParaRPr lang="en-IN" dirty="0"/>
          </a:p>
        </p:txBody>
      </p:sp>
      <p:sp>
        <p:nvSpPr>
          <p:cNvPr id="3" name="Content Placeholder 2">
            <a:extLst>
              <a:ext uri="{FF2B5EF4-FFF2-40B4-BE49-F238E27FC236}">
                <a16:creationId xmlns:a16="http://schemas.microsoft.com/office/drawing/2014/main" id="{D04C206A-D1C9-16C0-2A95-5A3C463AF652}"/>
              </a:ext>
            </a:extLst>
          </p:cNvPr>
          <p:cNvSpPr>
            <a:spLocks noGrp="1"/>
          </p:cNvSpPr>
          <p:nvPr>
            <p:ph idx="1"/>
          </p:nvPr>
        </p:nvSpPr>
        <p:spPr/>
        <p:txBody>
          <a:bodyPr/>
          <a:lstStyle/>
          <a:p>
            <a:pPr marL="0" indent="0">
              <a:buNone/>
            </a:pPr>
            <a:r>
              <a:rPr lang="en-US" dirty="0"/>
              <a:t>Digital devices works on digital data in the form of binary bits.</a:t>
            </a:r>
          </a:p>
          <a:p>
            <a:pPr marL="0" indent="0">
              <a:buNone/>
            </a:pPr>
            <a:r>
              <a:rPr lang="en-US" dirty="0"/>
              <a:t> Data is transmitted among digital devices in the form of binary bits . </a:t>
            </a:r>
          </a:p>
          <a:p>
            <a:pPr marL="0" indent="0">
              <a:buNone/>
            </a:pPr>
            <a:r>
              <a:rPr lang="en-US" u="sng" dirty="0">
                <a:solidFill>
                  <a:srgbClr val="FF0000"/>
                </a:solidFill>
              </a:rPr>
              <a:t>Type of transmission </a:t>
            </a:r>
          </a:p>
          <a:p>
            <a:pPr marL="0" indent="0">
              <a:buNone/>
            </a:pPr>
            <a:r>
              <a:rPr lang="en-US" dirty="0"/>
              <a:t>serial transmission and parallel transmission. </a:t>
            </a:r>
          </a:p>
          <a:p>
            <a:pPr marL="0" indent="0">
              <a:buNone/>
            </a:pPr>
            <a:r>
              <a:rPr lang="en-US" dirty="0"/>
              <a:t>In serial transmission bits are transmitted in serial manner i.e. one after another through a channel whereas, </a:t>
            </a:r>
          </a:p>
          <a:p>
            <a:pPr marL="0" indent="0">
              <a:buNone/>
            </a:pPr>
            <a:r>
              <a:rPr lang="en-US" dirty="0"/>
              <a:t>In parallel transmission bits are transmitted in parallel manner i.e. multiple bits are transmitted simultaneously through multiple channels</a:t>
            </a:r>
            <a:endParaRPr lang="en-IN" dirty="0"/>
          </a:p>
        </p:txBody>
      </p:sp>
    </p:spTree>
    <p:extLst>
      <p:ext uri="{BB962C8B-B14F-4D97-AF65-F5344CB8AC3E}">
        <p14:creationId xmlns:p14="http://schemas.microsoft.com/office/powerpoint/2010/main" val="189363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62DC-4C8F-9587-45BE-75F3D5A324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72FF64B-68B2-40AE-386B-F85D8BA37741}"/>
              </a:ext>
            </a:extLst>
          </p:cNvPr>
          <p:cNvPicPr>
            <a:picLocks noGrp="1" noChangeAspect="1"/>
          </p:cNvPicPr>
          <p:nvPr>
            <p:ph idx="1"/>
          </p:nvPr>
        </p:nvPicPr>
        <p:blipFill>
          <a:blip r:embed="rId2"/>
          <a:stretch>
            <a:fillRect/>
          </a:stretch>
        </p:blipFill>
        <p:spPr>
          <a:xfrm>
            <a:off x="1566230" y="2119844"/>
            <a:ext cx="9059539" cy="3762900"/>
          </a:xfrm>
        </p:spPr>
      </p:pic>
    </p:spTree>
    <p:extLst>
      <p:ext uri="{BB962C8B-B14F-4D97-AF65-F5344CB8AC3E}">
        <p14:creationId xmlns:p14="http://schemas.microsoft.com/office/powerpoint/2010/main" val="2582526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C688-E527-F360-7CD3-8498C6A7C8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BCCC0F-D0AF-F5EC-6312-93294C4C490F}"/>
              </a:ext>
            </a:extLst>
          </p:cNvPr>
          <p:cNvSpPr>
            <a:spLocks noGrp="1"/>
          </p:cNvSpPr>
          <p:nvPr>
            <p:ph idx="1"/>
          </p:nvPr>
        </p:nvSpPr>
        <p:spPr/>
        <p:txBody>
          <a:bodyPr>
            <a:normAutofit lnSpcReduction="10000"/>
          </a:bodyPr>
          <a:lstStyle/>
          <a:p>
            <a:pPr marL="0" indent="0">
              <a:buNone/>
            </a:pPr>
            <a:r>
              <a:rPr lang="en-US" dirty="0"/>
              <a:t>As shown in figure, in serial transmission between sender and receiver the data is sent bit by bit on the channel. In order to interpret the data correctly both ends mutually agree on transmitting the data from LSB (least significant bit) to MSB (most significant bit). On the sender side an extra hardware component is required to convert the bytes of characters (</a:t>
            </a:r>
            <a:r>
              <a:rPr lang="en-US" dirty="0" err="1"/>
              <a:t>i.e.parallel</a:t>
            </a:r>
            <a:r>
              <a:rPr lang="en-US" dirty="0"/>
              <a:t>) to serial. </a:t>
            </a:r>
            <a:r>
              <a:rPr lang="en-US" dirty="0" err="1"/>
              <a:t>Simillarly</a:t>
            </a:r>
            <a:r>
              <a:rPr lang="en-US" dirty="0"/>
              <a:t> on the receiver side some mechanism is to be applied to convert the received serial data into parallel to form the character bytes as sent. Serial transmission is most suitable for transferring small amount of data over long distance. Serial transmission further classified into two categories: asynchronous transmission, </a:t>
            </a:r>
            <a:r>
              <a:rPr lang="en-US" dirty="0" err="1"/>
              <a:t>synchronoustransmissison</a:t>
            </a:r>
            <a:r>
              <a:rPr lang="en-US" dirty="0"/>
              <a:t> and isochronous transmission which are discussed in section 2.3.3.</a:t>
            </a:r>
          </a:p>
          <a:p>
            <a:pPr marL="0" indent="0">
              <a:buNone/>
            </a:pPr>
            <a:endParaRPr lang="en-IN" dirty="0"/>
          </a:p>
        </p:txBody>
      </p:sp>
    </p:spTree>
    <p:extLst>
      <p:ext uri="{BB962C8B-B14F-4D97-AF65-F5344CB8AC3E}">
        <p14:creationId xmlns:p14="http://schemas.microsoft.com/office/powerpoint/2010/main" val="2880559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51772-D1BB-643B-3DFA-995AB65FDCD0}"/>
              </a:ext>
            </a:extLst>
          </p:cNvPr>
          <p:cNvSpPr>
            <a:spLocks noGrp="1"/>
          </p:cNvSpPr>
          <p:nvPr>
            <p:ph idx="1"/>
          </p:nvPr>
        </p:nvSpPr>
        <p:spPr>
          <a:xfrm>
            <a:off x="838200" y="109728"/>
            <a:ext cx="10515600" cy="6067235"/>
          </a:xfrm>
        </p:spPr>
        <p:txBody>
          <a:bodyPr/>
          <a:lstStyle/>
          <a:p>
            <a:pPr marL="0" indent="0">
              <a:buNone/>
            </a:pPr>
            <a:r>
              <a:rPr lang="en-US" dirty="0"/>
              <a:t>Parallel data communication: In parallel communication multiple bits are transmitted in parallel over multiple channels simultaneously. Data transmission through parallel data communication is much faster in </a:t>
            </a:r>
            <a:r>
              <a:rPr lang="en-US" dirty="0" err="1"/>
              <a:t>comparision</a:t>
            </a:r>
            <a:r>
              <a:rPr lang="en-US" dirty="0"/>
              <a:t> to transmitting the data through serial communication methods. Figure: Parallel Data Transmission In parallel data communication many bits are transmitted simultaneously hence, it is very important to note that the speed of transmission of bits on parallel channel</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7B1E177-E121-3A04-CCA6-4AC8FD1E7B2E}"/>
              </a:ext>
            </a:extLst>
          </p:cNvPr>
          <p:cNvPicPr>
            <a:picLocks noChangeAspect="1"/>
          </p:cNvPicPr>
          <p:nvPr/>
        </p:nvPicPr>
        <p:blipFill>
          <a:blip r:embed="rId2"/>
          <a:stretch>
            <a:fillRect/>
          </a:stretch>
        </p:blipFill>
        <p:spPr>
          <a:xfrm>
            <a:off x="2262974" y="3505784"/>
            <a:ext cx="7830643" cy="2553056"/>
          </a:xfrm>
          <a:prstGeom prst="rect">
            <a:avLst/>
          </a:prstGeom>
        </p:spPr>
      </p:pic>
    </p:spTree>
    <p:extLst>
      <p:ext uri="{BB962C8B-B14F-4D97-AF65-F5344CB8AC3E}">
        <p14:creationId xmlns:p14="http://schemas.microsoft.com/office/powerpoint/2010/main" val="3597621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6FBBF-BFC0-FBFB-77ED-1AAE427C30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345AE6-8F31-CF36-85D5-AD0E1BAE25B3}"/>
              </a:ext>
            </a:extLst>
          </p:cNvPr>
          <p:cNvSpPr>
            <a:spLocks noGrp="1"/>
          </p:cNvSpPr>
          <p:nvPr>
            <p:ph idx="1"/>
          </p:nvPr>
        </p:nvSpPr>
        <p:spPr/>
        <p:txBody>
          <a:bodyPr/>
          <a:lstStyle/>
          <a:p>
            <a:r>
              <a:rPr lang="en-US" dirty="0"/>
              <a:t>In parallel data communication many bits are transmitted simultaneously hence, it is very important to note that the speed of transmission of bits on parallel channel</a:t>
            </a:r>
            <a:endParaRPr lang="en-IN" dirty="0"/>
          </a:p>
        </p:txBody>
      </p:sp>
      <p:pic>
        <p:nvPicPr>
          <p:cNvPr id="5" name="Picture 4">
            <a:extLst>
              <a:ext uri="{FF2B5EF4-FFF2-40B4-BE49-F238E27FC236}">
                <a16:creationId xmlns:a16="http://schemas.microsoft.com/office/drawing/2014/main" id="{61ADEE98-EB22-30F0-209A-EDD189BEF5A5}"/>
              </a:ext>
            </a:extLst>
          </p:cNvPr>
          <p:cNvPicPr>
            <a:picLocks noChangeAspect="1"/>
          </p:cNvPicPr>
          <p:nvPr/>
        </p:nvPicPr>
        <p:blipFill>
          <a:blip r:embed="rId2"/>
          <a:stretch>
            <a:fillRect/>
          </a:stretch>
        </p:blipFill>
        <p:spPr>
          <a:xfrm>
            <a:off x="1014984" y="2595446"/>
            <a:ext cx="10338815" cy="3357298"/>
          </a:xfrm>
          <a:prstGeom prst="rect">
            <a:avLst/>
          </a:prstGeom>
        </p:spPr>
      </p:pic>
    </p:spTree>
    <p:extLst>
      <p:ext uri="{BB962C8B-B14F-4D97-AF65-F5344CB8AC3E}">
        <p14:creationId xmlns:p14="http://schemas.microsoft.com/office/powerpoint/2010/main" val="354525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F862-E8CC-79E9-78EE-2BFCAE43605B}"/>
              </a:ext>
            </a:extLst>
          </p:cNvPr>
          <p:cNvSpPr>
            <a:spLocks noGrp="1"/>
          </p:cNvSpPr>
          <p:nvPr>
            <p:ph type="title"/>
          </p:nvPr>
        </p:nvSpPr>
        <p:spPr>
          <a:xfrm>
            <a:off x="969264" y="365125"/>
            <a:ext cx="10384536" cy="1325563"/>
          </a:xfrm>
        </p:spPr>
        <p:txBody>
          <a:bodyPr/>
          <a:lstStyle/>
          <a:p>
            <a:r>
              <a:rPr lang="en-IN" dirty="0">
                <a:solidFill>
                  <a:srgbClr val="FF0000"/>
                </a:solidFill>
              </a:rPr>
              <a:t>WHAT IS THE INTERNET. </a:t>
            </a:r>
          </a:p>
        </p:txBody>
      </p:sp>
      <p:sp>
        <p:nvSpPr>
          <p:cNvPr id="3" name="Content Placeholder 2">
            <a:extLst>
              <a:ext uri="{FF2B5EF4-FFF2-40B4-BE49-F238E27FC236}">
                <a16:creationId xmlns:a16="http://schemas.microsoft.com/office/drawing/2014/main" id="{E0AD1EF3-B9A4-4E2F-3DA1-C6543864821D}"/>
              </a:ext>
            </a:extLst>
          </p:cNvPr>
          <p:cNvSpPr>
            <a:spLocks noGrp="1"/>
          </p:cNvSpPr>
          <p:nvPr>
            <p:ph idx="1"/>
          </p:nvPr>
        </p:nvSpPr>
        <p:spPr/>
        <p:txBody>
          <a:bodyPr>
            <a:normAutofit lnSpcReduction="10000"/>
          </a:bodyPr>
          <a:lstStyle/>
          <a:p>
            <a:pPr marL="0" indent="0">
              <a:buNone/>
            </a:pPr>
            <a:r>
              <a:rPr lang="en-US" dirty="0"/>
              <a:t>The </a:t>
            </a:r>
            <a:r>
              <a:rPr lang="en-US" b="1" dirty="0"/>
              <a:t>Internet</a:t>
            </a:r>
            <a:r>
              <a:rPr lang="en-US" dirty="0"/>
              <a:t> is a global network of computers and other devices that are all connected and can communicate with each other. It allows people all over the world to share information, access websites, send emails, watch videos, and much more.</a:t>
            </a:r>
          </a:p>
          <a:p>
            <a:pPr marL="0" indent="0">
              <a:buNone/>
            </a:pPr>
            <a:r>
              <a:rPr lang="en-US" dirty="0"/>
              <a:t> </a:t>
            </a:r>
            <a:r>
              <a:rPr lang="en-IN" b="1" dirty="0"/>
              <a:t>Inter" + "Net"</a:t>
            </a:r>
            <a:r>
              <a:rPr lang="en-IN" dirty="0"/>
              <a:t> = "Interconnected Network“</a:t>
            </a:r>
            <a:endParaRPr lang="en-US" dirty="0"/>
          </a:p>
          <a:p>
            <a:pPr marL="0" indent="0">
              <a:buNone/>
            </a:pPr>
            <a:r>
              <a:rPr lang="en-US" dirty="0">
                <a:solidFill>
                  <a:srgbClr val="FF0000"/>
                </a:solidFill>
              </a:rPr>
              <a:t>Main Uses of the Internet</a:t>
            </a:r>
            <a:r>
              <a:rPr lang="en-US" dirty="0"/>
              <a:t>:</a:t>
            </a:r>
          </a:p>
          <a:p>
            <a:pPr marL="514350" indent="-514350">
              <a:buFont typeface="+mj-lt"/>
              <a:buAutoNum type="arabicPeriod"/>
            </a:pPr>
            <a:r>
              <a:rPr lang="en-IN" dirty="0"/>
              <a:t>Browsing websites</a:t>
            </a:r>
            <a:endParaRPr lang="en-US" dirty="0"/>
          </a:p>
          <a:p>
            <a:pPr marL="514350" indent="-514350">
              <a:buFont typeface="+mj-lt"/>
              <a:buAutoNum type="arabicPeriod"/>
            </a:pPr>
            <a:r>
              <a:rPr lang="en-IN" dirty="0"/>
              <a:t>Communicating (email, social media, messaging)</a:t>
            </a:r>
            <a:endParaRPr lang="en-US" dirty="0"/>
          </a:p>
          <a:p>
            <a:pPr marL="514350" indent="-514350">
              <a:buFont typeface="+mj-lt"/>
              <a:buAutoNum type="arabicPeriod"/>
            </a:pPr>
            <a:r>
              <a:rPr lang="en-IN" dirty="0"/>
              <a:t>Entertainment (YouTube, Netflix, games)</a:t>
            </a:r>
            <a:endParaRPr lang="en-US" dirty="0"/>
          </a:p>
          <a:p>
            <a:pPr marL="514350" indent="-514350">
              <a:buFont typeface="+mj-lt"/>
              <a:buAutoNum type="arabicPeriod"/>
            </a:pPr>
            <a:r>
              <a:rPr lang="en-US" dirty="0"/>
              <a:t>Online services (banking, shopping, cloud storage)</a:t>
            </a:r>
          </a:p>
          <a:p>
            <a:pPr marL="0" indent="0">
              <a:buNone/>
            </a:pPr>
            <a:endParaRPr lang="en-IN" dirty="0"/>
          </a:p>
        </p:txBody>
      </p:sp>
    </p:spTree>
    <p:extLst>
      <p:ext uri="{BB962C8B-B14F-4D97-AF65-F5344CB8AC3E}">
        <p14:creationId xmlns:p14="http://schemas.microsoft.com/office/powerpoint/2010/main" val="1411202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B31F-112F-D320-1ABD-8752B7EF8F3C}"/>
              </a:ext>
            </a:extLst>
          </p:cNvPr>
          <p:cNvSpPr>
            <a:spLocks noGrp="1"/>
          </p:cNvSpPr>
          <p:nvPr>
            <p:ph type="title"/>
          </p:nvPr>
        </p:nvSpPr>
        <p:spPr/>
        <p:txBody>
          <a:bodyPr/>
          <a:lstStyle/>
          <a:p>
            <a:r>
              <a:rPr lang="en-IN" dirty="0"/>
              <a:t>FRAMING</a:t>
            </a:r>
          </a:p>
        </p:txBody>
      </p:sp>
      <p:sp>
        <p:nvSpPr>
          <p:cNvPr id="7" name="Content Placeholder 6">
            <a:extLst>
              <a:ext uri="{FF2B5EF4-FFF2-40B4-BE49-F238E27FC236}">
                <a16:creationId xmlns:a16="http://schemas.microsoft.com/office/drawing/2014/main" id="{972FF5E7-57E6-8971-EB1E-42C7512BBB24}"/>
              </a:ext>
            </a:extLst>
          </p:cNvPr>
          <p:cNvSpPr>
            <a:spLocks noGrp="1"/>
          </p:cNvSpPr>
          <p:nvPr>
            <p:ph idx="1"/>
          </p:nvPr>
        </p:nvSpPr>
        <p:spPr/>
        <p:txBody>
          <a:bodyPr/>
          <a:lstStyle/>
          <a:p>
            <a:pPr marL="0" indent="0">
              <a:buNone/>
            </a:pPr>
            <a:r>
              <a:rPr lang="en-US" dirty="0"/>
              <a:t>As you already know, the physical layer deals with raw transmission of data in the form of bits and gives services to the data link layer. The data link layer provides services to the network layer as shown in the Figure 1</a:t>
            </a:r>
          </a:p>
          <a:p>
            <a:pPr marL="0" indent="0">
              <a:buNone/>
            </a:pPr>
            <a:endParaRPr lang="en-IN" dirty="0"/>
          </a:p>
        </p:txBody>
      </p:sp>
      <p:pic>
        <p:nvPicPr>
          <p:cNvPr id="9" name="Picture 8">
            <a:extLst>
              <a:ext uri="{FF2B5EF4-FFF2-40B4-BE49-F238E27FC236}">
                <a16:creationId xmlns:a16="http://schemas.microsoft.com/office/drawing/2014/main" id="{2A7CAC36-0783-B81B-A805-0A1FDE85B5AF}"/>
              </a:ext>
            </a:extLst>
          </p:cNvPr>
          <p:cNvPicPr>
            <a:picLocks noChangeAspect="1"/>
          </p:cNvPicPr>
          <p:nvPr/>
        </p:nvPicPr>
        <p:blipFill>
          <a:blip r:embed="rId2"/>
          <a:stretch>
            <a:fillRect/>
          </a:stretch>
        </p:blipFill>
        <p:spPr>
          <a:xfrm>
            <a:off x="3033285" y="2990088"/>
            <a:ext cx="6125430" cy="3153916"/>
          </a:xfrm>
          <a:prstGeom prst="rect">
            <a:avLst/>
          </a:prstGeom>
        </p:spPr>
      </p:pic>
    </p:spTree>
    <p:extLst>
      <p:ext uri="{BB962C8B-B14F-4D97-AF65-F5344CB8AC3E}">
        <p14:creationId xmlns:p14="http://schemas.microsoft.com/office/powerpoint/2010/main" val="3471146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2C68E-1B72-9BE1-8107-2AEEEBFED967}"/>
              </a:ext>
            </a:extLst>
          </p:cNvPr>
          <p:cNvSpPr>
            <a:spLocks noGrp="1"/>
          </p:cNvSpPr>
          <p:nvPr>
            <p:ph idx="1"/>
          </p:nvPr>
        </p:nvSpPr>
        <p:spPr>
          <a:xfrm>
            <a:off x="838200" y="146304"/>
            <a:ext cx="10515600" cy="6030659"/>
          </a:xfrm>
        </p:spPr>
        <p:txBody>
          <a:bodyPr/>
          <a:lstStyle/>
          <a:p>
            <a:pPr marL="0" indent="0">
              <a:buNone/>
            </a:pPr>
            <a:r>
              <a:rPr lang="en-US" dirty="0"/>
              <a:t>The raw data coming from the Physical layer is converted into frames for forwarding to the network layer. This is done to ensure that the transmission of data is error free. Error detection and correction (if required) is done by the Data link layer, which is discussed in the following sections. The structure of the frame is shown in Figure 2. Converting the bit stream into frames is a tedious process. The beginning and end of each frame should be explicitly marked. The easiest way to do so is to insert some time gap between frames. </a:t>
            </a:r>
            <a:endParaRPr lang="en-IN" dirty="0"/>
          </a:p>
        </p:txBody>
      </p:sp>
      <p:pic>
        <p:nvPicPr>
          <p:cNvPr id="5" name="Picture 4">
            <a:extLst>
              <a:ext uri="{FF2B5EF4-FFF2-40B4-BE49-F238E27FC236}">
                <a16:creationId xmlns:a16="http://schemas.microsoft.com/office/drawing/2014/main" id="{707EA5E9-9A4C-D9E0-70F0-8848F3BFA355}"/>
              </a:ext>
            </a:extLst>
          </p:cNvPr>
          <p:cNvPicPr>
            <a:picLocks noChangeAspect="1"/>
          </p:cNvPicPr>
          <p:nvPr/>
        </p:nvPicPr>
        <p:blipFill>
          <a:blip r:embed="rId2"/>
          <a:stretch>
            <a:fillRect/>
          </a:stretch>
        </p:blipFill>
        <p:spPr>
          <a:xfrm>
            <a:off x="1858870" y="3429000"/>
            <a:ext cx="8602275" cy="1838582"/>
          </a:xfrm>
          <a:prstGeom prst="rect">
            <a:avLst/>
          </a:prstGeom>
        </p:spPr>
      </p:pic>
    </p:spTree>
    <p:extLst>
      <p:ext uri="{BB962C8B-B14F-4D97-AF65-F5344CB8AC3E}">
        <p14:creationId xmlns:p14="http://schemas.microsoft.com/office/powerpoint/2010/main" val="409388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6006D-CC8B-508C-8C03-EFD42BD543B1}"/>
              </a:ext>
            </a:extLst>
          </p:cNvPr>
          <p:cNvSpPr>
            <a:spLocks noGrp="1"/>
          </p:cNvSpPr>
          <p:nvPr>
            <p:ph idx="1"/>
          </p:nvPr>
        </p:nvSpPr>
        <p:spPr>
          <a:xfrm>
            <a:off x="838200" y="155448"/>
            <a:ext cx="10515600" cy="6021515"/>
          </a:xfrm>
        </p:spPr>
        <p:txBody>
          <a:bodyPr/>
          <a:lstStyle/>
          <a:p>
            <a:pPr marL="0" indent="0">
              <a:buNone/>
            </a:pPr>
            <a:r>
              <a:rPr lang="en-US" dirty="0"/>
              <a:t>But, it is difficult to keep track of counts on timing to mark the start and end time of each frame. So to overcome the same, we will discuss the following methods for framing. </a:t>
            </a:r>
          </a:p>
          <a:p>
            <a:pPr marL="0" indent="0">
              <a:buNone/>
            </a:pPr>
            <a:endParaRPr lang="en-US" dirty="0"/>
          </a:p>
          <a:p>
            <a:pPr marL="514350" indent="-514350">
              <a:buFont typeface="+mj-lt"/>
              <a:buAutoNum type="arabicPeriod"/>
            </a:pPr>
            <a:r>
              <a:rPr lang="en-IN" dirty="0"/>
              <a:t>Character Count </a:t>
            </a:r>
          </a:p>
          <a:p>
            <a:pPr marL="514350" indent="-514350">
              <a:buFont typeface="+mj-lt"/>
              <a:buAutoNum type="arabicPeriod"/>
            </a:pPr>
            <a:r>
              <a:rPr lang="en-IN" dirty="0"/>
              <a:t> Character Patterns </a:t>
            </a:r>
          </a:p>
          <a:p>
            <a:pPr marL="514350" indent="-514350">
              <a:buFont typeface="+mj-lt"/>
              <a:buAutoNum type="arabicPeriod"/>
            </a:pPr>
            <a:r>
              <a:rPr lang="en-IN" dirty="0"/>
              <a:t> Bit Patterns </a:t>
            </a:r>
          </a:p>
          <a:p>
            <a:pPr marL="514350" indent="-514350">
              <a:buFont typeface="+mj-lt"/>
              <a:buAutoNum type="arabicPeriod"/>
            </a:pPr>
            <a:r>
              <a:rPr lang="en-IN"/>
              <a:t>Framing </a:t>
            </a:r>
            <a:r>
              <a:rPr lang="en-IN" dirty="0"/>
              <a:t>by Illegal code (code violation</a:t>
            </a:r>
          </a:p>
        </p:txBody>
      </p:sp>
    </p:spTree>
    <p:extLst>
      <p:ext uri="{BB962C8B-B14F-4D97-AF65-F5344CB8AC3E}">
        <p14:creationId xmlns:p14="http://schemas.microsoft.com/office/powerpoint/2010/main" val="212872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044D-44F3-0EC0-A2BF-D91BD1504A4F}"/>
              </a:ext>
            </a:extLst>
          </p:cNvPr>
          <p:cNvSpPr>
            <a:spLocks noGrp="1"/>
          </p:cNvSpPr>
          <p:nvPr>
            <p:ph type="title"/>
          </p:nvPr>
        </p:nvSpPr>
        <p:spPr/>
        <p:txBody>
          <a:bodyPr/>
          <a:lstStyle/>
          <a:p>
            <a:r>
              <a:rPr lang="en-US" dirty="0"/>
              <a:t>Cyclic Redundancy Check (CRC) is used to detect burst errors </a:t>
            </a:r>
            <a:endParaRPr lang="en-IN" dirty="0"/>
          </a:p>
        </p:txBody>
      </p:sp>
      <p:sp>
        <p:nvSpPr>
          <p:cNvPr id="13" name="Content Placeholder 12">
            <a:extLst>
              <a:ext uri="{FF2B5EF4-FFF2-40B4-BE49-F238E27FC236}">
                <a16:creationId xmlns:a16="http://schemas.microsoft.com/office/drawing/2014/main" id="{1D053394-EA1F-7A3C-B8AC-2A86496A782F}"/>
              </a:ext>
            </a:extLst>
          </p:cNvPr>
          <p:cNvSpPr>
            <a:spLocks noGrp="1"/>
          </p:cNvSpPr>
          <p:nvPr>
            <p:ph idx="1"/>
          </p:nvPr>
        </p:nvSpPr>
        <p:spPr/>
        <p:txBody>
          <a:bodyPr/>
          <a:lstStyle/>
          <a:p>
            <a:r>
              <a:rPr lang="en-US" dirty="0"/>
              <a:t>In this method, you would need to treat strings of bits as coefficients of a polynomial code that uses modulo 2 arithmetic. In modulo 2 arithmetic there are no carriers for addition and borrows for subtraction. Polynomial codes treat bit strings as representative of polynomials with coefficients of 0 and 1 only</a:t>
            </a:r>
          </a:p>
          <a:p>
            <a:endParaRPr lang="en-IN" dirty="0"/>
          </a:p>
        </p:txBody>
      </p:sp>
      <p:pic>
        <p:nvPicPr>
          <p:cNvPr id="15" name="Picture 14">
            <a:extLst>
              <a:ext uri="{FF2B5EF4-FFF2-40B4-BE49-F238E27FC236}">
                <a16:creationId xmlns:a16="http://schemas.microsoft.com/office/drawing/2014/main" id="{4B451AF5-0D81-CE50-842D-6614F176691C}"/>
              </a:ext>
            </a:extLst>
          </p:cNvPr>
          <p:cNvPicPr>
            <a:picLocks noChangeAspect="1"/>
          </p:cNvPicPr>
          <p:nvPr/>
        </p:nvPicPr>
        <p:blipFill>
          <a:blip r:embed="rId2"/>
          <a:stretch>
            <a:fillRect/>
          </a:stretch>
        </p:blipFill>
        <p:spPr>
          <a:xfrm>
            <a:off x="1039368" y="4001294"/>
            <a:ext cx="9439656" cy="771633"/>
          </a:xfrm>
          <a:prstGeom prst="rect">
            <a:avLst/>
          </a:prstGeom>
        </p:spPr>
      </p:pic>
    </p:spTree>
    <p:extLst>
      <p:ext uri="{BB962C8B-B14F-4D97-AF65-F5344CB8AC3E}">
        <p14:creationId xmlns:p14="http://schemas.microsoft.com/office/powerpoint/2010/main" val="1421961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3097-02C8-40AA-B986-B6789FBFAE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357D1F-308B-9660-3749-C6CEC280715C}"/>
              </a:ext>
            </a:extLst>
          </p:cNvPr>
          <p:cNvSpPr>
            <a:spLocks noGrp="1"/>
          </p:cNvSpPr>
          <p:nvPr>
            <p:ph idx="1"/>
          </p:nvPr>
        </p:nvSpPr>
        <p:spPr/>
        <p:txBody>
          <a:bodyPr/>
          <a:lstStyle/>
          <a:p>
            <a:pPr marL="0" indent="0">
              <a:buNone/>
            </a:pPr>
            <a:r>
              <a:rPr lang="en-US" dirty="0"/>
              <a:t>In this method the Sender divides frame (data string) by a predetermined Generator Polynomial and then appends the remainder (called checksum) onto the frame before starting the process of transmission. At the receiver end, the receiver divides the received frame by the same Generator polynomial. If the remainder obtained after the division is zero, it ensure that data received at the receiver’s end is error free. All operations are done modulo 2. </a:t>
            </a:r>
            <a:endParaRPr lang="en-IN" dirty="0"/>
          </a:p>
        </p:txBody>
      </p:sp>
    </p:spTree>
    <p:extLst>
      <p:ext uri="{BB962C8B-B14F-4D97-AF65-F5344CB8AC3E}">
        <p14:creationId xmlns:p14="http://schemas.microsoft.com/office/powerpoint/2010/main" val="2024921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22EE3B-6C2E-8E5C-4F12-ECB01B5102D4}"/>
              </a:ext>
            </a:extLst>
          </p:cNvPr>
          <p:cNvPicPr>
            <a:picLocks noGrp="1" noChangeAspect="1"/>
          </p:cNvPicPr>
          <p:nvPr>
            <p:ph idx="1"/>
          </p:nvPr>
        </p:nvPicPr>
        <p:blipFill>
          <a:blip r:embed="rId2"/>
          <a:stretch>
            <a:fillRect/>
          </a:stretch>
        </p:blipFill>
        <p:spPr>
          <a:xfrm>
            <a:off x="301752" y="146304"/>
            <a:ext cx="11429999" cy="6030659"/>
          </a:xfrm>
        </p:spPr>
      </p:pic>
    </p:spTree>
    <p:extLst>
      <p:ext uri="{BB962C8B-B14F-4D97-AF65-F5344CB8AC3E}">
        <p14:creationId xmlns:p14="http://schemas.microsoft.com/office/powerpoint/2010/main" val="3783659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68020C-A3D8-D994-0A91-C2393A9C013D}"/>
              </a:ext>
            </a:extLst>
          </p:cNvPr>
          <p:cNvPicPr>
            <a:picLocks noGrp="1" noChangeAspect="1"/>
          </p:cNvPicPr>
          <p:nvPr>
            <p:ph idx="1"/>
          </p:nvPr>
        </p:nvPicPr>
        <p:blipFill>
          <a:blip r:embed="rId2"/>
          <a:stretch>
            <a:fillRect/>
          </a:stretch>
        </p:blipFill>
        <p:spPr>
          <a:xfrm>
            <a:off x="640080" y="192024"/>
            <a:ext cx="10713719" cy="5984939"/>
          </a:xfrm>
        </p:spPr>
      </p:pic>
    </p:spTree>
    <p:extLst>
      <p:ext uri="{BB962C8B-B14F-4D97-AF65-F5344CB8AC3E}">
        <p14:creationId xmlns:p14="http://schemas.microsoft.com/office/powerpoint/2010/main" val="134728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17A4BB-DAC3-6BD5-5113-F90F86D88E85}"/>
              </a:ext>
            </a:extLst>
          </p:cNvPr>
          <p:cNvPicPr>
            <a:picLocks noGrp="1" noChangeAspect="1"/>
          </p:cNvPicPr>
          <p:nvPr>
            <p:ph idx="1"/>
          </p:nvPr>
        </p:nvPicPr>
        <p:blipFill>
          <a:blip r:embed="rId2"/>
          <a:stretch>
            <a:fillRect/>
          </a:stretch>
        </p:blipFill>
        <p:spPr>
          <a:xfrm>
            <a:off x="621792" y="393192"/>
            <a:ext cx="10732007" cy="5783771"/>
          </a:xfrm>
        </p:spPr>
      </p:pic>
    </p:spTree>
    <p:extLst>
      <p:ext uri="{BB962C8B-B14F-4D97-AF65-F5344CB8AC3E}">
        <p14:creationId xmlns:p14="http://schemas.microsoft.com/office/powerpoint/2010/main" val="24070816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449788-79DE-BE82-1ACB-8626E8CC73CF}"/>
              </a:ext>
            </a:extLst>
          </p:cNvPr>
          <p:cNvPicPr>
            <a:picLocks noGrp="1" noChangeAspect="1"/>
          </p:cNvPicPr>
          <p:nvPr>
            <p:ph idx="1"/>
          </p:nvPr>
        </p:nvPicPr>
        <p:blipFill>
          <a:blip r:embed="rId2"/>
          <a:stretch>
            <a:fillRect/>
          </a:stretch>
        </p:blipFill>
        <p:spPr>
          <a:xfrm>
            <a:off x="393192" y="192024"/>
            <a:ext cx="11073384" cy="5984939"/>
          </a:xfrm>
        </p:spPr>
      </p:pic>
    </p:spTree>
    <p:extLst>
      <p:ext uri="{BB962C8B-B14F-4D97-AF65-F5344CB8AC3E}">
        <p14:creationId xmlns:p14="http://schemas.microsoft.com/office/powerpoint/2010/main" val="424483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42AF8E-397E-228C-5770-89608BC722C9}"/>
              </a:ext>
            </a:extLst>
          </p:cNvPr>
          <p:cNvPicPr>
            <a:picLocks noGrp="1" noChangeAspect="1"/>
          </p:cNvPicPr>
          <p:nvPr>
            <p:ph idx="1"/>
          </p:nvPr>
        </p:nvPicPr>
        <p:blipFill>
          <a:blip r:embed="rId2"/>
          <a:stretch>
            <a:fillRect/>
          </a:stretch>
        </p:blipFill>
        <p:spPr>
          <a:xfrm>
            <a:off x="838200" y="329184"/>
            <a:ext cx="10710672" cy="5847779"/>
          </a:xfrm>
        </p:spPr>
      </p:pic>
    </p:spTree>
    <p:extLst>
      <p:ext uri="{BB962C8B-B14F-4D97-AF65-F5344CB8AC3E}">
        <p14:creationId xmlns:p14="http://schemas.microsoft.com/office/powerpoint/2010/main" val="140586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B770-9AA9-AFAA-4C57-3967140E7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A270BC-6F64-A27B-15EF-19805B2E2CDC}"/>
              </a:ext>
            </a:extLst>
          </p:cNvPr>
          <p:cNvSpPr>
            <a:spLocks noGrp="1"/>
          </p:cNvSpPr>
          <p:nvPr>
            <p:ph idx="1"/>
          </p:nvPr>
        </p:nvSpPr>
        <p:spPr/>
        <p:txBody>
          <a:bodyPr>
            <a:normAutofit/>
          </a:bodyPr>
          <a:lstStyle/>
          <a:p>
            <a:pPr marL="0" indent="0">
              <a:buNone/>
            </a:pPr>
            <a:r>
              <a:rPr lang="en-US" dirty="0"/>
              <a:t>The Internet is the biggest computer network with a world-wide scope. It is the network of networks. The Internet comprises lakhs of organizational networks of types: domestic or international, academic or business, and government, which altogether exchange various kinds of data/information</a:t>
            </a:r>
          </a:p>
          <a:p>
            <a:pPr marL="514350" indent="-514350">
              <a:buFont typeface="+mj-lt"/>
              <a:buAutoNum type="arabicPeriod"/>
            </a:pPr>
            <a:r>
              <a:rPr lang="en-US" dirty="0">
                <a:solidFill>
                  <a:srgbClr val="FF0000"/>
                </a:solidFill>
              </a:rPr>
              <a:t>Worlds first general purpose computer network was ARPANET. </a:t>
            </a:r>
            <a:r>
              <a:rPr lang="en-US" dirty="0"/>
              <a:t>ARPANET.(Advanced Research Projects Agency Network</a:t>
            </a:r>
            <a:r>
              <a:rPr lang="en-US" b="0" i="0" dirty="0">
                <a:solidFill>
                  <a:srgbClr val="001D35"/>
                </a:solidFill>
                <a:effectLst/>
                <a:latin typeface="Google Sans"/>
              </a:rPr>
              <a:t>,)</a:t>
            </a:r>
            <a:endParaRPr lang="en-US" dirty="0"/>
          </a:p>
          <a:p>
            <a:pPr marL="514350" indent="-514350">
              <a:buFont typeface="+mj-lt"/>
              <a:buAutoNum type="arabicPeriod"/>
            </a:pPr>
            <a:r>
              <a:rPr lang="en-US" dirty="0"/>
              <a:t> </a:t>
            </a:r>
            <a:r>
              <a:rPr lang="en-US" dirty="0">
                <a:solidFill>
                  <a:srgbClr val="FF0000"/>
                </a:solidFill>
              </a:rPr>
              <a:t>The Bob Taylor .</a:t>
            </a:r>
            <a:r>
              <a:rPr lang="en-US" dirty="0"/>
              <a:t>is known as the father of the Internet. He initiated the project in 1966 to enable access to remote computers. As a result, in 1969 first time in a computer is accessed remotely. </a:t>
            </a:r>
            <a:endParaRPr lang="en-IN" dirty="0"/>
          </a:p>
        </p:txBody>
      </p:sp>
    </p:spTree>
    <p:extLst>
      <p:ext uri="{BB962C8B-B14F-4D97-AF65-F5344CB8AC3E}">
        <p14:creationId xmlns:p14="http://schemas.microsoft.com/office/powerpoint/2010/main" val="2886610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5FE8D4A-CC8D-2D4A-9BC8-46A22400760E}"/>
              </a:ext>
            </a:extLst>
          </p:cNvPr>
          <p:cNvPicPr>
            <a:picLocks noGrp="1" noChangeAspect="1"/>
          </p:cNvPicPr>
          <p:nvPr>
            <p:ph idx="1"/>
          </p:nvPr>
        </p:nvPicPr>
        <p:blipFill>
          <a:blip r:embed="rId2"/>
          <a:stretch>
            <a:fillRect/>
          </a:stretch>
        </p:blipFill>
        <p:spPr>
          <a:xfrm>
            <a:off x="1152144" y="1825625"/>
            <a:ext cx="9418319" cy="4351338"/>
          </a:xfrm>
        </p:spPr>
      </p:pic>
      <p:pic>
        <p:nvPicPr>
          <p:cNvPr id="5" name="Picture 4">
            <a:extLst>
              <a:ext uri="{FF2B5EF4-FFF2-40B4-BE49-F238E27FC236}">
                <a16:creationId xmlns:a16="http://schemas.microsoft.com/office/drawing/2014/main" id="{661D7BDB-036C-EF99-2720-FBAB640C4E5D}"/>
              </a:ext>
            </a:extLst>
          </p:cNvPr>
          <p:cNvPicPr>
            <a:picLocks noChangeAspect="1"/>
          </p:cNvPicPr>
          <p:nvPr/>
        </p:nvPicPr>
        <p:blipFill>
          <a:blip r:embed="rId3"/>
          <a:stretch>
            <a:fillRect/>
          </a:stretch>
        </p:blipFill>
        <p:spPr>
          <a:xfrm>
            <a:off x="1026972" y="137160"/>
            <a:ext cx="9650172" cy="1571844"/>
          </a:xfrm>
          <a:prstGeom prst="rect">
            <a:avLst/>
          </a:prstGeom>
        </p:spPr>
      </p:pic>
      <p:sp>
        <p:nvSpPr>
          <p:cNvPr id="9" name="TextBox 8">
            <a:extLst>
              <a:ext uri="{FF2B5EF4-FFF2-40B4-BE49-F238E27FC236}">
                <a16:creationId xmlns:a16="http://schemas.microsoft.com/office/drawing/2014/main" id="{27DE662E-65B5-5ACC-70A7-133838584064}"/>
              </a:ext>
            </a:extLst>
          </p:cNvPr>
          <p:cNvSpPr txBox="1"/>
          <p:nvPr/>
        </p:nvSpPr>
        <p:spPr>
          <a:xfrm>
            <a:off x="6097524" y="2598896"/>
            <a:ext cx="6094476" cy="1477328"/>
          </a:xfrm>
          <a:prstGeom prst="rect">
            <a:avLst/>
          </a:prstGeom>
          <a:noFill/>
        </p:spPr>
        <p:txBody>
          <a:bodyPr wrap="square">
            <a:spAutoFit/>
          </a:bodyPr>
          <a:lstStyle/>
          <a:p>
            <a:r>
              <a:rPr lang="en-US" dirty="0"/>
              <a:t>Here the remainder obtained after division is 0000, so it ensure that data received at the receiver end is error free otherwise, it indicates that the data has some error in it. In this way the CRC method can detect whether the data has some error or is error free</a:t>
            </a:r>
            <a:endParaRPr lang="en-IN" dirty="0"/>
          </a:p>
        </p:txBody>
      </p:sp>
    </p:spTree>
    <p:extLst>
      <p:ext uri="{BB962C8B-B14F-4D97-AF65-F5344CB8AC3E}">
        <p14:creationId xmlns:p14="http://schemas.microsoft.com/office/powerpoint/2010/main" val="2820034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32F-8833-3E02-A849-1CC25F0C25C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3AAD98B-C745-F445-7AC5-D7DEE886C8E6}"/>
              </a:ext>
            </a:extLst>
          </p:cNvPr>
          <p:cNvPicPr>
            <a:picLocks noGrp="1" noChangeAspect="1"/>
          </p:cNvPicPr>
          <p:nvPr>
            <p:ph idx="1"/>
          </p:nvPr>
        </p:nvPicPr>
        <p:blipFill>
          <a:blip r:embed="rId2"/>
          <a:stretch>
            <a:fillRect/>
          </a:stretch>
        </p:blipFill>
        <p:spPr>
          <a:xfrm>
            <a:off x="1647204" y="2188806"/>
            <a:ext cx="8897592" cy="1009791"/>
          </a:xfrm>
        </p:spPr>
      </p:pic>
    </p:spTree>
    <p:extLst>
      <p:ext uri="{BB962C8B-B14F-4D97-AF65-F5344CB8AC3E}">
        <p14:creationId xmlns:p14="http://schemas.microsoft.com/office/powerpoint/2010/main" val="30356727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D2AB9-FC55-AE03-F375-3002D6DB7CB0}"/>
              </a:ext>
            </a:extLst>
          </p:cNvPr>
          <p:cNvSpPr>
            <a:spLocks noGrp="1"/>
          </p:cNvSpPr>
          <p:nvPr>
            <p:ph idx="1"/>
          </p:nvPr>
        </p:nvSpPr>
        <p:spPr>
          <a:xfrm>
            <a:off x="838200" y="320040"/>
            <a:ext cx="10515600" cy="5856923"/>
          </a:xfrm>
        </p:spPr>
        <p:txBody>
          <a:bodyPr/>
          <a:lstStyle/>
          <a:p>
            <a:pPr algn="l" fontAlgn="base">
              <a:buNone/>
            </a:pPr>
            <a:r>
              <a:rPr lang="en-US" b="1" i="0" dirty="0">
                <a:solidFill>
                  <a:srgbClr val="273239"/>
                </a:solidFill>
                <a:effectLst/>
                <a:latin typeface="Nunito" pitchFamily="2" charset="0"/>
              </a:rPr>
              <a:t>What is Multiplexing?</a:t>
            </a:r>
          </a:p>
          <a:p>
            <a:pPr algn="just" rtl="0" fontAlgn="base">
              <a:spcAft>
                <a:spcPts val="750"/>
              </a:spcAft>
            </a:pPr>
            <a:r>
              <a:rPr lang="en-US" b="1" i="0" u="sng" dirty="0">
                <a:solidFill>
                  <a:srgbClr val="357960"/>
                </a:solidFill>
                <a:effectLst/>
                <a:latin typeface="Nunito" pitchFamily="2" charset="0"/>
                <a:hlinkClick r:id="rId2"/>
              </a:rPr>
              <a:t>Multiplexing</a:t>
            </a:r>
            <a:r>
              <a:rPr lang="en-US" b="0" i="0" dirty="0">
                <a:solidFill>
                  <a:srgbClr val="273239"/>
                </a:solidFill>
                <a:effectLst/>
                <a:latin typeface="Nunito" pitchFamily="2" charset="0"/>
              </a:rPr>
              <a:t> is the sharing of a medium or bandwidth. It is the process in which multiple signals coming from multiple sources are combined and transmitted over a single communication/physical line.</a:t>
            </a:r>
          </a:p>
          <a:p>
            <a:pPr marL="0" indent="0" algn="just" rtl="0" fontAlgn="base">
              <a:spcAft>
                <a:spcPts val="750"/>
              </a:spcAft>
              <a:buNone/>
            </a:pPr>
            <a:endParaRPr lang="en-US" b="0" i="0" dirty="0">
              <a:solidFill>
                <a:srgbClr val="273239"/>
              </a:solidFill>
              <a:effectLst/>
              <a:latin typeface="Nunito" pitchFamily="2" charset="0"/>
            </a:endParaRPr>
          </a:p>
          <a:p>
            <a:pPr marL="0" indent="0">
              <a:buNone/>
            </a:pPr>
            <a:endParaRPr lang="en-IN" dirty="0"/>
          </a:p>
        </p:txBody>
      </p:sp>
      <p:pic>
        <p:nvPicPr>
          <p:cNvPr id="5" name="Picture 4">
            <a:extLst>
              <a:ext uri="{FF2B5EF4-FFF2-40B4-BE49-F238E27FC236}">
                <a16:creationId xmlns:a16="http://schemas.microsoft.com/office/drawing/2014/main" id="{508F4307-EEB7-3321-0396-C0BA312CEC89}"/>
              </a:ext>
            </a:extLst>
          </p:cNvPr>
          <p:cNvPicPr>
            <a:picLocks noChangeAspect="1"/>
          </p:cNvPicPr>
          <p:nvPr/>
        </p:nvPicPr>
        <p:blipFill>
          <a:blip r:embed="rId3"/>
          <a:stretch>
            <a:fillRect/>
          </a:stretch>
        </p:blipFill>
        <p:spPr>
          <a:xfrm>
            <a:off x="1313782" y="2578416"/>
            <a:ext cx="9564435" cy="2743583"/>
          </a:xfrm>
          <a:prstGeom prst="rect">
            <a:avLst/>
          </a:prstGeom>
        </p:spPr>
      </p:pic>
    </p:spTree>
    <p:extLst>
      <p:ext uri="{BB962C8B-B14F-4D97-AF65-F5344CB8AC3E}">
        <p14:creationId xmlns:p14="http://schemas.microsoft.com/office/powerpoint/2010/main" val="3503057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7A567-E905-88D4-3E4D-52A2CEB4A48A}"/>
              </a:ext>
            </a:extLst>
          </p:cNvPr>
          <p:cNvSpPr>
            <a:spLocks noGrp="1"/>
          </p:cNvSpPr>
          <p:nvPr>
            <p:ph idx="1"/>
          </p:nvPr>
        </p:nvSpPr>
        <p:spPr>
          <a:xfrm>
            <a:off x="838200" y="651414"/>
            <a:ext cx="10515600" cy="5555171"/>
          </a:xfrm>
        </p:spPr>
        <p:txBody>
          <a:bodyPr>
            <a:normAutofit fontScale="77500" lnSpcReduction="20000"/>
          </a:bodyPr>
          <a:lstStyle/>
          <a:p>
            <a:pPr algn="l" fontAlgn="base">
              <a:buNone/>
            </a:pPr>
            <a:r>
              <a:rPr lang="en-US" b="1" i="0" dirty="0">
                <a:solidFill>
                  <a:srgbClr val="273239"/>
                </a:solidFill>
                <a:effectLst/>
                <a:latin typeface="Nunito" pitchFamily="2" charset="0"/>
              </a:rPr>
              <a:t>Uses of Multiplexing</a:t>
            </a:r>
          </a:p>
          <a:p>
            <a:pPr algn="just" rtl="0" fontAlgn="base">
              <a:spcAft>
                <a:spcPts val="750"/>
              </a:spcAft>
              <a:buNone/>
            </a:pPr>
            <a:r>
              <a:rPr lang="en-US" b="0" i="0" dirty="0">
                <a:solidFill>
                  <a:srgbClr val="273239"/>
                </a:solidFill>
                <a:effectLst/>
                <a:latin typeface="Nunito" pitchFamily="2" charset="0"/>
              </a:rPr>
              <a:t>Multiplexing is used for a variety of purposes in data communications to enhance the efficiency and capacity of networks. Here are some of the main uses: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Efficient Utilization of Resources</a:t>
            </a:r>
            <a:r>
              <a:rPr lang="en-US" b="0" i="0" dirty="0">
                <a:solidFill>
                  <a:srgbClr val="273239"/>
                </a:solidFill>
                <a:effectLst/>
                <a:latin typeface="Nunito" pitchFamily="2" charset="0"/>
              </a:rPr>
              <a:t>: Multiplexing allows multiple signals to share the same communication channel, making the most of the available bandwidth. This is especially important in environments where bandwidth is limited.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Telecommunications</a:t>
            </a:r>
            <a:r>
              <a:rPr lang="en-US" b="0" i="0" dirty="0">
                <a:solidFill>
                  <a:srgbClr val="273239"/>
                </a:solidFill>
                <a:effectLst/>
                <a:latin typeface="Nunito" pitchFamily="2" charset="0"/>
              </a:rPr>
              <a:t>: In telephone networks, multiplexing enables the simultaneous transmission of multiple telephone calls over a single line, enhancing the capacity of the network.</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Internet and Data Networks</a:t>
            </a:r>
            <a:r>
              <a:rPr lang="en-US" b="0" i="0" dirty="0">
                <a:solidFill>
                  <a:srgbClr val="273239"/>
                </a:solidFill>
                <a:effectLst/>
                <a:latin typeface="Nunito" pitchFamily="2" charset="0"/>
              </a:rPr>
              <a:t>: Multiplexing is used in internet communications to transmit data from multiple users over a single network line, improving the efficiency and speed of data transfer.</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Satellite Communications</a:t>
            </a:r>
            <a:r>
              <a:rPr lang="en-US" b="0" i="0" dirty="0">
                <a:solidFill>
                  <a:srgbClr val="273239"/>
                </a:solidFill>
                <a:effectLst/>
                <a:latin typeface="Nunito" pitchFamily="2" charset="0"/>
              </a:rPr>
              <a:t>: Multiplexing helps in efficiently utilizing the available bandwidth on satellite transponders, allowing multiple signals to be transmitted and received simultaneously.</a:t>
            </a:r>
          </a:p>
          <a:p>
            <a:pPr marL="0" indent="0">
              <a:buNone/>
            </a:pPr>
            <a:endParaRPr lang="en-IN" dirty="0"/>
          </a:p>
        </p:txBody>
      </p:sp>
    </p:spTree>
    <p:extLst>
      <p:ext uri="{BB962C8B-B14F-4D97-AF65-F5344CB8AC3E}">
        <p14:creationId xmlns:p14="http://schemas.microsoft.com/office/powerpoint/2010/main" val="5704876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FCE8E-23AE-CEFC-2FD3-1166F3E21C3F}"/>
              </a:ext>
            </a:extLst>
          </p:cNvPr>
          <p:cNvSpPr>
            <a:spLocks noGrp="1"/>
          </p:cNvSpPr>
          <p:nvPr>
            <p:ph idx="1"/>
          </p:nvPr>
        </p:nvSpPr>
        <p:spPr>
          <a:xfrm>
            <a:off x="838200" y="384048"/>
            <a:ext cx="10515600" cy="5792915"/>
          </a:xfrm>
        </p:spPr>
        <p:txBody>
          <a:bodyPr/>
          <a:lstStyle/>
          <a:p>
            <a:pPr algn="l" fontAlgn="base">
              <a:buNone/>
            </a:pPr>
            <a:r>
              <a:rPr lang="en-US" b="1" i="0" dirty="0">
                <a:solidFill>
                  <a:srgbClr val="273239"/>
                </a:solidFill>
                <a:effectLst/>
                <a:latin typeface="Nunito" pitchFamily="2" charset="0"/>
              </a:rPr>
              <a:t>Types of Multiplexing </a:t>
            </a:r>
          </a:p>
          <a:p>
            <a:pPr algn="just" rtl="0" fontAlgn="base">
              <a:spcAft>
                <a:spcPts val="750"/>
              </a:spcAft>
            </a:pPr>
            <a:r>
              <a:rPr lang="en-US" b="0" i="0" dirty="0">
                <a:solidFill>
                  <a:srgbClr val="273239"/>
                </a:solidFill>
                <a:effectLst/>
                <a:latin typeface="Nunito" pitchFamily="2" charset="0"/>
              </a:rPr>
              <a:t>There are five different types of multiplexing techniques, each designed to handle various types of data and communication needs.</a:t>
            </a:r>
          </a:p>
          <a:p>
            <a:pPr marL="0" indent="0">
              <a:buNone/>
            </a:pPr>
            <a:endParaRPr lang="en-IN" dirty="0"/>
          </a:p>
        </p:txBody>
      </p:sp>
      <p:pic>
        <p:nvPicPr>
          <p:cNvPr id="5" name="Picture 4">
            <a:extLst>
              <a:ext uri="{FF2B5EF4-FFF2-40B4-BE49-F238E27FC236}">
                <a16:creationId xmlns:a16="http://schemas.microsoft.com/office/drawing/2014/main" id="{7729670B-200B-1ACD-A4C0-05EEFA6DEC45}"/>
              </a:ext>
            </a:extLst>
          </p:cNvPr>
          <p:cNvPicPr>
            <a:picLocks noChangeAspect="1"/>
          </p:cNvPicPr>
          <p:nvPr/>
        </p:nvPicPr>
        <p:blipFill>
          <a:blip r:embed="rId2"/>
          <a:stretch>
            <a:fillRect/>
          </a:stretch>
        </p:blipFill>
        <p:spPr>
          <a:xfrm>
            <a:off x="1732941" y="2532887"/>
            <a:ext cx="8726118" cy="3353905"/>
          </a:xfrm>
          <a:prstGeom prst="rect">
            <a:avLst/>
          </a:prstGeom>
        </p:spPr>
      </p:pic>
    </p:spTree>
    <p:extLst>
      <p:ext uri="{BB962C8B-B14F-4D97-AF65-F5344CB8AC3E}">
        <p14:creationId xmlns:p14="http://schemas.microsoft.com/office/powerpoint/2010/main" val="3001110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4A9B-09A6-4FA5-C7D1-305DE46A14E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9CB1203-4D6C-A506-F250-0A8F8E391388}"/>
              </a:ext>
            </a:extLst>
          </p:cNvPr>
          <p:cNvSpPr>
            <a:spLocks noGrp="1"/>
          </p:cNvSpPr>
          <p:nvPr>
            <p:ph idx="1"/>
          </p:nvPr>
        </p:nvSpPr>
        <p:spPr>
          <a:xfrm>
            <a:off x="838200" y="365125"/>
            <a:ext cx="8671560" cy="5811838"/>
          </a:xfrm>
        </p:spPr>
        <p:txBody>
          <a:bodyPr/>
          <a:lstStyle/>
          <a:p>
            <a:pPr algn="l" fontAlgn="base">
              <a:spcBef>
                <a:spcPts val="1800"/>
              </a:spcBef>
              <a:spcAft>
                <a:spcPts val="1800"/>
              </a:spcAft>
              <a:buNone/>
            </a:pPr>
            <a:r>
              <a:rPr lang="en-US" b="1" i="0" dirty="0">
                <a:solidFill>
                  <a:srgbClr val="273239"/>
                </a:solidFill>
                <a:effectLst/>
                <a:latin typeface="Nunito" pitchFamily="2" charset="0"/>
              </a:rPr>
              <a:t>1. Frequency Division Multiplexing</a:t>
            </a:r>
          </a:p>
          <a:p>
            <a:pPr algn="just" rtl="0" fontAlgn="base">
              <a:spcAft>
                <a:spcPts val="750"/>
              </a:spcAft>
            </a:pPr>
            <a:r>
              <a:rPr lang="en-US" b="0" i="0" dirty="0">
                <a:solidFill>
                  <a:srgbClr val="273239"/>
                </a:solidFill>
                <a:effectLst/>
                <a:latin typeface="Nunito" pitchFamily="2" charset="0"/>
              </a:rPr>
              <a:t>Frequency division multiplexing is defined as a type of multiplexing where the bandwidth of a single physical medium is divided into a number of smaller, independent frequency channels.</a:t>
            </a:r>
          </a:p>
          <a:p>
            <a:pPr marL="0" indent="0">
              <a:buNone/>
            </a:pPr>
            <a:endParaRPr lang="en-IN" dirty="0"/>
          </a:p>
        </p:txBody>
      </p:sp>
      <p:pic>
        <p:nvPicPr>
          <p:cNvPr id="5" name="Picture 4">
            <a:extLst>
              <a:ext uri="{FF2B5EF4-FFF2-40B4-BE49-F238E27FC236}">
                <a16:creationId xmlns:a16="http://schemas.microsoft.com/office/drawing/2014/main" id="{99923E0D-FC4E-700B-CDFA-48F88D40C71E}"/>
              </a:ext>
            </a:extLst>
          </p:cNvPr>
          <p:cNvPicPr>
            <a:picLocks noChangeAspect="1"/>
          </p:cNvPicPr>
          <p:nvPr/>
        </p:nvPicPr>
        <p:blipFill>
          <a:blip r:embed="rId2"/>
          <a:stretch>
            <a:fillRect/>
          </a:stretch>
        </p:blipFill>
        <p:spPr>
          <a:xfrm>
            <a:off x="1024128" y="3191256"/>
            <a:ext cx="9994392" cy="2706624"/>
          </a:xfrm>
          <a:prstGeom prst="rect">
            <a:avLst/>
          </a:prstGeom>
        </p:spPr>
      </p:pic>
    </p:spTree>
    <p:extLst>
      <p:ext uri="{BB962C8B-B14F-4D97-AF65-F5344CB8AC3E}">
        <p14:creationId xmlns:p14="http://schemas.microsoft.com/office/powerpoint/2010/main" val="3972028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8CEE8-97CB-11C3-A9C8-981778CE087B}"/>
              </a:ext>
            </a:extLst>
          </p:cNvPr>
          <p:cNvSpPr>
            <a:spLocks noGrp="1"/>
          </p:cNvSpPr>
          <p:nvPr>
            <p:ph idx="1"/>
          </p:nvPr>
        </p:nvSpPr>
        <p:spPr>
          <a:xfrm>
            <a:off x="838200" y="475488"/>
            <a:ext cx="10515600" cy="5701475"/>
          </a:xfrm>
        </p:spPr>
        <p:txBody>
          <a:bodyPr/>
          <a:lstStyle/>
          <a:p>
            <a:pPr algn="l" rtl="0" fontAlgn="base">
              <a:spcAft>
                <a:spcPts val="750"/>
              </a:spcAft>
              <a:buNone/>
            </a:pPr>
            <a:r>
              <a:rPr lang="en-US" b="0" i="0" dirty="0">
                <a:solidFill>
                  <a:srgbClr val="273239"/>
                </a:solidFill>
                <a:effectLst/>
                <a:latin typeface="Nunito" pitchFamily="2" charset="0"/>
              </a:rPr>
              <a:t>Frequency Division Multiplexing is used in radio and television transmission.</a:t>
            </a:r>
          </a:p>
          <a:p>
            <a:pPr algn="l" rtl="0" fontAlgn="base">
              <a:spcAft>
                <a:spcPts val="750"/>
              </a:spcAft>
            </a:pPr>
            <a:r>
              <a:rPr lang="en-US" b="0" i="0" dirty="0">
                <a:solidFill>
                  <a:srgbClr val="273239"/>
                </a:solidFill>
                <a:effectLst/>
                <a:latin typeface="Nunito" pitchFamily="2" charset="0"/>
              </a:rPr>
              <a:t>In FDM, we can observe a lot of inter-channel cross-talk because in this type of multiplexing the bandwidth is divided into frequency channels. In order to prevent the inter-channel cross talk, unused strips of bandwidth must be placed between each channel. These unused strips between each channel are known as </a:t>
            </a:r>
            <a:r>
              <a:rPr lang="en-US" b="1" i="0" dirty="0">
                <a:solidFill>
                  <a:srgbClr val="273239"/>
                </a:solidFill>
                <a:effectLst/>
                <a:latin typeface="Nunito" pitchFamily="2" charset="0"/>
              </a:rPr>
              <a:t>guard bands</a:t>
            </a: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3012479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5A6A66-980D-0BDC-BE84-EF6FC8A23E76}"/>
              </a:ext>
            </a:extLst>
          </p:cNvPr>
          <p:cNvPicPr>
            <a:picLocks noGrp="1" noChangeAspect="1"/>
          </p:cNvPicPr>
          <p:nvPr>
            <p:ph idx="1"/>
          </p:nvPr>
        </p:nvPicPr>
        <p:blipFill>
          <a:blip r:embed="rId2"/>
          <a:stretch>
            <a:fillRect/>
          </a:stretch>
        </p:blipFill>
        <p:spPr>
          <a:xfrm>
            <a:off x="905256" y="1825625"/>
            <a:ext cx="10168128" cy="4351338"/>
          </a:xfrm>
        </p:spPr>
      </p:pic>
    </p:spTree>
    <p:extLst>
      <p:ext uri="{BB962C8B-B14F-4D97-AF65-F5344CB8AC3E}">
        <p14:creationId xmlns:p14="http://schemas.microsoft.com/office/powerpoint/2010/main" val="3897697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C11AD-237D-7468-7EE9-D3B7B6BB0E3B}"/>
              </a:ext>
            </a:extLst>
          </p:cNvPr>
          <p:cNvSpPr>
            <a:spLocks noGrp="1"/>
          </p:cNvSpPr>
          <p:nvPr>
            <p:ph idx="1"/>
          </p:nvPr>
        </p:nvSpPr>
        <p:spPr>
          <a:xfrm>
            <a:off x="838200" y="731520"/>
            <a:ext cx="10515600" cy="5445443"/>
          </a:xfrm>
        </p:spPr>
        <p:txBody>
          <a:bodyPr/>
          <a:lstStyle/>
          <a:p>
            <a:pPr algn="l" fontAlgn="base">
              <a:spcBef>
                <a:spcPts val="1800"/>
              </a:spcBef>
              <a:spcAft>
                <a:spcPts val="1800"/>
              </a:spcAft>
              <a:buNone/>
            </a:pPr>
            <a:r>
              <a:rPr lang="en-US" b="1" i="0" dirty="0">
                <a:solidFill>
                  <a:srgbClr val="273239"/>
                </a:solidFill>
                <a:effectLst/>
                <a:latin typeface="Nunito" pitchFamily="2" charset="0"/>
              </a:rPr>
              <a:t>2. Time Division Multiplexing</a:t>
            </a:r>
          </a:p>
          <a:p>
            <a:pPr algn="just" rtl="0" fontAlgn="base">
              <a:spcAft>
                <a:spcPts val="750"/>
              </a:spcAft>
              <a:buNone/>
            </a:pPr>
            <a:r>
              <a:rPr lang="en-US" b="0" i="0" dirty="0">
                <a:solidFill>
                  <a:srgbClr val="273239"/>
                </a:solidFill>
                <a:effectLst/>
                <a:latin typeface="Nunito" pitchFamily="2" charset="0"/>
              </a:rPr>
              <a:t>Time-division multiplexing is multiplexing wherein FDM, instead of sharing a portion of the bandwidth in the form of channels, in TDM, time is shared. Each connection occupies a portion of time in the link. In Time Division Multiplexing, all signals operate with the same frequency (bandwidth) at different times.</a:t>
            </a:r>
          </a:p>
          <a:p>
            <a:pPr>
              <a:buNone/>
            </a:pPr>
            <a:br>
              <a:rPr lang="en-US" dirty="0"/>
            </a:br>
            <a:endParaRPr lang="en-IN" dirty="0"/>
          </a:p>
        </p:txBody>
      </p:sp>
      <p:pic>
        <p:nvPicPr>
          <p:cNvPr id="5" name="Picture 4">
            <a:extLst>
              <a:ext uri="{FF2B5EF4-FFF2-40B4-BE49-F238E27FC236}">
                <a16:creationId xmlns:a16="http://schemas.microsoft.com/office/drawing/2014/main" id="{DF119002-DDA6-A595-CBC0-04F25AED771C}"/>
              </a:ext>
            </a:extLst>
          </p:cNvPr>
          <p:cNvPicPr>
            <a:picLocks noChangeAspect="1"/>
          </p:cNvPicPr>
          <p:nvPr/>
        </p:nvPicPr>
        <p:blipFill>
          <a:blip r:embed="rId2"/>
          <a:stretch>
            <a:fillRect/>
          </a:stretch>
        </p:blipFill>
        <p:spPr>
          <a:xfrm>
            <a:off x="758952" y="4005072"/>
            <a:ext cx="10323576" cy="1843474"/>
          </a:xfrm>
          <a:prstGeom prst="rect">
            <a:avLst/>
          </a:prstGeom>
        </p:spPr>
      </p:pic>
    </p:spTree>
    <p:extLst>
      <p:ext uri="{BB962C8B-B14F-4D97-AF65-F5344CB8AC3E}">
        <p14:creationId xmlns:p14="http://schemas.microsoft.com/office/powerpoint/2010/main" val="3415104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8CC0-C251-F86A-E353-9193E485CD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F4C06E-1CF8-3FA4-6791-1695EB22D365}"/>
              </a:ext>
            </a:extLst>
          </p:cNvPr>
          <p:cNvSpPr>
            <a:spLocks noGrp="1"/>
          </p:cNvSpPr>
          <p:nvPr>
            <p:ph idx="1"/>
          </p:nvPr>
        </p:nvSpPr>
        <p:spPr/>
        <p:txBody>
          <a:bodyPr>
            <a:normAutofit fontScale="85000" lnSpcReduction="20000"/>
          </a:bodyPr>
          <a:lstStyle/>
          <a:p>
            <a:pPr algn="l" rtl="0" fontAlgn="base">
              <a:spcAft>
                <a:spcPts val="750"/>
              </a:spcAft>
              <a:buNone/>
            </a:pPr>
            <a:r>
              <a:rPr lang="en-US" b="0" i="0" dirty="0">
                <a:solidFill>
                  <a:srgbClr val="273239"/>
                </a:solidFill>
                <a:effectLst/>
                <a:latin typeface="Nunito" pitchFamily="2" charset="0"/>
              </a:rPr>
              <a:t>There are two types of Time Division Multiplexing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Synchronous Time Division Multiplexing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Statistical (or Asynchronous) Time Division Multiplexing</a:t>
            </a:r>
          </a:p>
          <a:p>
            <a:pPr algn="just" rtl="0" fontAlgn="base">
              <a:spcAft>
                <a:spcPts val="750"/>
              </a:spcAft>
              <a:buNone/>
            </a:pPr>
            <a:r>
              <a:rPr lang="en-US" b="1" i="0" dirty="0">
                <a:solidFill>
                  <a:srgbClr val="273239"/>
                </a:solidFill>
                <a:effectLst/>
                <a:latin typeface="Nunito" pitchFamily="2" charset="0"/>
              </a:rPr>
              <a:t>synchronous TDM </a:t>
            </a:r>
            <a:r>
              <a:rPr lang="en-US" b="0" i="0" dirty="0">
                <a:solidFill>
                  <a:srgbClr val="273239"/>
                </a:solidFill>
                <a:effectLst/>
                <a:latin typeface="Nunito" pitchFamily="2" charset="0"/>
              </a:rPr>
              <a:t>: </a:t>
            </a:r>
            <a:r>
              <a:rPr lang="en-US" b="0" i="0" u="sng" dirty="0">
                <a:solidFill>
                  <a:srgbClr val="357960"/>
                </a:solidFill>
                <a:effectLst/>
                <a:latin typeface="Nunito" pitchFamily="2" charset="0"/>
                <a:hlinkClick r:id="rId2"/>
              </a:rPr>
              <a:t>Synchronous TDM</a:t>
            </a:r>
            <a:r>
              <a:rPr lang="en-US" b="0" i="0" dirty="0">
                <a:solidFill>
                  <a:srgbClr val="273239"/>
                </a:solidFill>
                <a:effectLst/>
                <a:latin typeface="Nunito" pitchFamily="2" charset="0"/>
              </a:rPr>
              <a:t> is a type of Time Division Multiplexing where the input frame already has a slot in the output frame. Time slots are grouped into frames. One frame consists of one cycle of time slots. Synchronous TDM is not efficient because if the input frame has no data to send, a slot remains empty in the output frame. In this, we need to mention the synchronous bit at the beginning of each frame.</a:t>
            </a:r>
          </a:p>
          <a:p>
            <a:pPr>
              <a:buNone/>
            </a:pPr>
            <a:br>
              <a:rPr lang="en-US" dirty="0"/>
            </a:br>
            <a:endParaRPr lang="en-IN" dirty="0"/>
          </a:p>
        </p:txBody>
      </p:sp>
    </p:spTree>
    <p:extLst>
      <p:ext uri="{BB962C8B-B14F-4D97-AF65-F5344CB8AC3E}">
        <p14:creationId xmlns:p14="http://schemas.microsoft.com/office/powerpoint/2010/main" val="402110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8372AE-6612-9375-EAA4-E942FAC59F3F}"/>
              </a:ext>
            </a:extLst>
          </p:cNvPr>
          <p:cNvPicPr>
            <a:picLocks noGrp="1" noChangeAspect="1"/>
          </p:cNvPicPr>
          <p:nvPr>
            <p:ph idx="1"/>
          </p:nvPr>
        </p:nvPicPr>
        <p:blipFill>
          <a:blip r:embed="rId2"/>
          <a:stretch>
            <a:fillRect/>
          </a:stretch>
        </p:blipFill>
        <p:spPr>
          <a:xfrm>
            <a:off x="1234440" y="210312"/>
            <a:ext cx="9939527" cy="6199632"/>
          </a:xfrm>
        </p:spPr>
      </p:pic>
    </p:spTree>
    <p:extLst>
      <p:ext uri="{BB962C8B-B14F-4D97-AF65-F5344CB8AC3E}">
        <p14:creationId xmlns:p14="http://schemas.microsoft.com/office/powerpoint/2010/main" val="135202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250B-34E6-560E-C7A5-E50A138D68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9E56832-6C20-664D-B71A-89F106CC3DFA}"/>
              </a:ext>
            </a:extLst>
          </p:cNvPr>
          <p:cNvPicPr>
            <a:picLocks noGrp="1" noChangeAspect="1"/>
          </p:cNvPicPr>
          <p:nvPr>
            <p:ph idx="1"/>
          </p:nvPr>
        </p:nvPicPr>
        <p:blipFill>
          <a:blip r:embed="rId2"/>
          <a:stretch>
            <a:fillRect/>
          </a:stretch>
        </p:blipFill>
        <p:spPr>
          <a:xfrm>
            <a:off x="838200" y="2425254"/>
            <a:ext cx="10515600" cy="3152080"/>
          </a:xfrm>
        </p:spPr>
      </p:pic>
    </p:spTree>
    <p:extLst>
      <p:ext uri="{BB962C8B-B14F-4D97-AF65-F5344CB8AC3E}">
        <p14:creationId xmlns:p14="http://schemas.microsoft.com/office/powerpoint/2010/main" val="1012596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C672D-EEDC-FCBD-EC4B-928C75C887FA}"/>
              </a:ext>
            </a:extLst>
          </p:cNvPr>
          <p:cNvSpPr>
            <a:spLocks noGrp="1"/>
          </p:cNvSpPr>
          <p:nvPr>
            <p:ph idx="1"/>
          </p:nvPr>
        </p:nvSpPr>
        <p:spPr>
          <a:xfrm>
            <a:off x="838200" y="338328"/>
            <a:ext cx="10515600" cy="5838635"/>
          </a:xfrm>
        </p:spPr>
        <p:txBody>
          <a:bodyPr/>
          <a:lstStyle/>
          <a:p>
            <a:pPr marL="0" indent="0">
              <a:buNone/>
            </a:pPr>
            <a:r>
              <a:rPr lang="en-US" b="1" i="0" dirty="0">
                <a:solidFill>
                  <a:srgbClr val="273239"/>
                </a:solidFill>
                <a:effectLst/>
                <a:latin typeface="Nunito" pitchFamily="2" charset="0"/>
              </a:rPr>
              <a:t>Statistical TDM:</a:t>
            </a:r>
            <a:r>
              <a:rPr lang="en-US" b="0" i="0" dirty="0">
                <a:solidFill>
                  <a:srgbClr val="273239"/>
                </a:solidFill>
                <a:effectLst/>
                <a:latin typeface="Nunito" pitchFamily="2" charset="0"/>
              </a:rPr>
              <a:t> </a:t>
            </a:r>
            <a:r>
              <a:rPr lang="en-US" b="0" i="0" u="sng" dirty="0">
                <a:solidFill>
                  <a:srgbClr val="357960"/>
                </a:solidFill>
                <a:effectLst/>
                <a:latin typeface="Nunito" pitchFamily="2" charset="0"/>
                <a:hlinkClick r:id="rId2"/>
              </a:rPr>
              <a:t>Statistical TDM</a:t>
            </a:r>
            <a:r>
              <a:rPr lang="en-US" b="0" i="0" dirty="0">
                <a:solidFill>
                  <a:srgbClr val="273239"/>
                </a:solidFill>
                <a:effectLst/>
                <a:latin typeface="Nunito" pitchFamily="2" charset="0"/>
              </a:rPr>
              <a:t> is a type of Time Division Multiplexing where the output frame collects data from the input frame till it is full not leaving an empty slot like in Synchronous TDM. In this, we need to include the address of each particular data in the slot that is being sent to the output frame.</a:t>
            </a:r>
          </a:p>
          <a:p>
            <a:pPr marL="0" indent="0">
              <a:buNone/>
            </a:pPr>
            <a:endParaRPr lang="en-IN" dirty="0"/>
          </a:p>
        </p:txBody>
      </p:sp>
      <p:pic>
        <p:nvPicPr>
          <p:cNvPr id="5" name="Picture 4">
            <a:extLst>
              <a:ext uri="{FF2B5EF4-FFF2-40B4-BE49-F238E27FC236}">
                <a16:creationId xmlns:a16="http://schemas.microsoft.com/office/drawing/2014/main" id="{2B8CC957-17DD-59EB-6EF0-5CDF527B29AC}"/>
              </a:ext>
            </a:extLst>
          </p:cNvPr>
          <p:cNvPicPr>
            <a:picLocks noChangeAspect="1"/>
          </p:cNvPicPr>
          <p:nvPr/>
        </p:nvPicPr>
        <p:blipFill>
          <a:blip r:embed="rId3"/>
          <a:stretch>
            <a:fillRect/>
          </a:stretch>
        </p:blipFill>
        <p:spPr>
          <a:xfrm>
            <a:off x="960120" y="3063240"/>
            <a:ext cx="10222992" cy="2108014"/>
          </a:xfrm>
          <a:prstGeom prst="rect">
            <a:avLst/>
          </a:prstGeom>
        </p:spPr>
      </p:pic>
    </p:spTree>
    <p:extLst>
      <p:ext uri="{BB962C8B-B14F-4D97-AF65-F5344CB8AC3E}">
        <p14:creationId xmlns:p14="http://schemas.microsoft.com/office/powerpoint/2010/main" val="7967686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CC19B-C51C-7CB3-AC1F-F184C0C86BEF}"/>
              </a:ext>
            </a:extLst>
          </p:cNvPr>
          <p:cNvSpPr>
            <a:spLocks noGrp="1"/>
          </p:cNvSpPr>
          <p:nvPr>
            <p:ph idx="1"/>
          </p:nvPr>
        </p:nvSpPr>
        <p:spPr>
          <a:xfrm>
            <a:off x="838200" y="292608"/>
            <a:ext cx="10515600" cy="5884355"/>
          </a:xfrm>
        </p:spPr>
        <p:txBody>
          <a:bodyPr>
            <a:normAutofit fontScale="85000" lnSpcReduction="20000"/>
          </a:bodyPr>
          <a:lstStyle/>
          <a:p>
            <a:pPr algn="l" rtl="0" fontAlgn="base">
              <a:spcAft>
                <a:spcPts val="750"/>
              </a:spcAft>
              <a:buNone/>
            </a:pPr>
            <a:r>
              <a:rPr lang="en-US" b="1" i="0" dirty="0">
                <a:solidFill>
                  <a:srgbClr val="273239"/>
                </a:solidFill>
                <a:effectLst/>
                <a:latin typeface="Nunito" pitchFamily="2" charset="0"/>
              </a:rPr>
              <a:t>Wavelength Division Multiplexing</a:t>
            </a:r>
            <a:endParaRPr lang="en-US" b="0" i="0" dirty="0">
              <a:solidFill>
                <a:srgbClr val="273239"/>
              </a:solidFill>
              <a:effectLst/>
              <a:latin typeface="Nunito" pitchFamily="2" charset="0"/>
            </a:endParaRPr>
          </a:p>
          <a:p>
            <a:pPr algn="just" rtl="0" fontAlgn="base">
              <a:spcAft>
                <a:spcPts val="750"/>
              </a:spcAft>
              <a:buNone/>
            </a:pPr>
            <a:r>
              <a:rPr lang="en-US" b="0" i="0" dirty="0">
                <a:solidFill>
                  <a:srgbClr val="273239"/>
                </a:solidFill>
                <a:effectLst/>
                <a:latin typeface="Nunito" pitchFamily="2" charset="0"/>
              </a:rPr>
              <a:t>Wavelength Division Multiplexing (WDM) is a multiplexing technology used to increase the capacity of </a:t>
            </a:r>
            <a:r>
              <a:rPr lang="en-US" b="0" i="0" u="sng" dirty="0">
                <a:solidFill>
                  <a:srgbClr val="357960"/>
                </a:solidFill>
                <a:effectLst/>
                <a:latin typeface="Nunito" pitchFamily="2" charset="0"/>
                <a:hlinkClick r:id="rId2"/>
              </a:rPr>
              <a:t>optical fiber</a:t>
            </a:r>
            <a:r>
              <a:rPr lang="en-US" b="0" i="0" dirty="0">
                <a:solidFill>
                  <a:srgbClr val="273239"/>
                </a:solidFill>
                <a:effectLst/>
                <a:latin typeface="Nunito" pitchFamily="2" charset="0"/>
              </a:rPr>
              <a:t> by transmitting multiple optical signals simultaneously over a single optical fiber, each with a different wavelength. Each signal is carried on a different wavelength of light, and the resulting signals are combined onto a single optical fiber for transmission. At the receiving end, the signals are separated by their wavelengths, demultiplexed and routed to their respective destinations. It is used in telecommunications, cable TV, ISPs, and data centers for high-speed, long-distance data transmission.</a:t>
            </a:r>
          </a:p>
          <a:p>
            <a:pPr algn="just" rtl="0" fontAlgn="base">
              <a:spcAft>
                <a:spcPts val="750"/>
              </a:spcAft>
              <a:buNone/>
            </a:pPr>
            <a:r>
              <a:rPr lang="en-US" b="0" i="0" dirty="0">
                <a:solidFill>
                  <a:srgbClr val="273239"/>
                </a:solidFill>
                <a:effectLst/>
                <a:latin typeface="Nunito" pitchFamily="2" charset="0"/>
              </a:rPr>
              <a:t>WDM can be divided into two categories:</a:t>
            </a:r>
          </a:p>
          <a:p>
            <a:pPr algn="l" fontAlgn="base">
              <a:spcAft>
                <a:spcPts val="1800"/>
              </a:spcAft>
              <a:buFont typeface="Arial" panose="020B0604020202020204" pitchFamily="34" charset="0"/>
              <a:buChar char="•"/>
            </a:pPr>
            <a:r>
              <a:rPr lang="en-US" b="0" i="0" u="sng" dirty="0">
                <a:solidFill>
                  <a:srgbClr val="357960"/>
                </a:solidFill>
                <a:effectLst/>
                <a:latin typeface="Nunito" pitchFamily="2" charset="0"/>
                <a:hlinkClick r:id="rId3"/>
              </a:rPr>
              <a:t>Dense Wavelength Division Multiplexing</a:t>
            </a:r>
            <a:r>
              <a:rPr lang="en-US" b="0" i="0" dirty="0">
                <a:solidFill>
                  <a:srgbClr val="273239"/>
                </a:solidFill>
                <a:effectLst/>
                <a:latin typeface="Nunito" pitchFamily="2" charset="0"/>
              </a:rPr>
              <a:t> </a:t>
            </a:r>
            <a:r>
              <a:rPr lang="en-US" b="1" i="0" dirty="0">
                <a:solidFill>
                  <a:srgbClr val="273239"/>
                </a:solidFill>
                <a:effectLst/>
                <a:latin typeface="Nunito" pitchFamily="2" charset="0"/>
              </a:rPr>
              <a:t>(DWDM)</a:t>
            </a:r>
            <a:r>
              <a:rPr lang="en-US" b="0" i="0" dirty="0">
                <a:solidFill>
                  <a:srgbClr val="273239"/>
                </a:solidFill>
                <a:effectLst/>
                <a:latin typeface="Nunito" pitchFamily="2" charset="0"/>
              </a:rPr>
              <a:t> is used to multiplex a large number of optical signals onto a single fiber, typically up to 80 channels with a spacing of 0.8 nm or less between the channels.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Coarse Wavelength Division Multiplexing</a:t>
            </a:r>
            <a:r>
              <a:rPr lang="en-US" b="1" i="0" dirty="0">
                <a:solidFill>
                  <a:srgbClr val="273239"/>
                </a:solidFill>
                <a:effectLst/>
                <a:latin typeface="Nunito" pitchFamily="2" charset="0"/>
              </a:rPr>
              <a:t> (CWDM)</a:t>
            </a:r>
            <a:r>
              <a:rPr lang="en-US" b="0" i="0" dirty="0">
                <a:solidFill>
                  <a:srgbClr val="273239"/>
                </a:solidFill>
                <a:effectLst/>
                <a:latin typeface="Nunito" pitchFamily="2" charset="0"/>
              </a:rPr>
              <a:t> is used for lower-capacity applications, typically up to 18 channels with a spacing of 20 nm between the channels.</a:t>
            </a:r>
          </a:p>
          <a:p>
            <a:pPr marL="0" indent="0">
              <a:buNone/>
            </a:pPr>
            <a:endParaRPr lang="en-IN" dirty="0"/>
          </a:p>
        </p:txBody>
      </p:sp>
    </p:spTree>
    <p:extLst>
      <p:ext uri="{BB962C8B-B14F-4D97-AF65-F5344CB8AC3E}">
        <p14:creationId xmlns:p14="http://schemas.microsoft.com/office/powerpoint/2010/main" val="3171541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13F2F-8396-C157-3BB6-44A5DEE51F05}"/>
              </a:ext>
            </a:extLst>
          </p:cNvPr>
          <p:cNvSpPr>
            <a:spLocks noGrp="1"/>
          </p:cNvSpPr>
          <p:nvPr>
            <p:ph idx="1"/>
          </p:nvPr>
        </p:nvSpPr>
        <p:spPr/>
        <p:txBody>
          <a:bodyPr>
            <a:normAutofit fontScale="77500" lnSpcReduction="20000"/>
          </a:bodyPr>
          <a:lstStyle/>
          <a:p>
            <a:pPr algn="l" fontAlgn="base">
              <a:buNone/>
            </a:pPr>
            <a:r>
              <a:rPr lang="en-US" b="1" i="0" dirty="0">
                <a:solidFill>
                  <a:srgbClr val="273239"/>
                </a:solidFill>
                <a:effectLst/>
                <a:latin typeface="Nunito" pitchFamily="2" charset="0"/>
              </a:rPr>
              <a:t>Advantages of Multiplexing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Efficient Use of Bandwidth: </a:t>
            </a:r>
            <a:r>
              <a:rPr lang="en-US" b="0" i="0" dirty="0">
                <a:solidFill>
                  <a:srgbClr val="273239"/>
                </a:solidFill>
                <a:effectLst/>
                <a:latin typeface="Nunito" pitchFamily="2" charset="0"/>
              </a:rPr>
              <a:t>You can send more than one signal over a single channel. This way, you can use the channel’s capacity more efficiently.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Increased Data Transmission</a:t>
            </a:r>
            <a:r>
              <a:rPr lang="en-US" b="0" i="0" dirty="0">
                <a:solidFill>
                  <a:srgbClr val="273239"/>
                </a:solidFill>
                <a:effectLst/>
                <a:latin typeface="Nunito" pitchFamily="2" charset="0"/>
              </a:rPr>
              <a:t>: Multiplexing can significantly boost the amount of data that can be sent over a network simultaneously, enhancing overall transmission capacity.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Scalability</a:t>
            </a:r>
            <a:r>
              <a:rPr lang="en-US" b="0" i="0" dirty="0">
                <a:solidFill>
                  <a:srgbClr val="273239"/>
                </a:solidFill>
                <a:effectLst/>
                <a:latin typeface="Nunito" pitchFamily="2" charset="0"/>
              </a:rPr>
              <a:t>: Multiplexing allows networks to easily expand and accommodate more data streams without requiring significant changes to the existing infrastructure.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Flexibility</a:t>
            </a:r>
            <a:r>
              <a:rPr lang="en-US" b="0" i="0" dirty="0">
                <a:solidFill>
                  <a:srgbClr val="273239"/>
                </a:solidFill>
                <a:effectLst/>
                <a:latin typeface="Nunito" pitchFamily="2" charset="0"/>
              </a:rPr>
              <a:t>: Different types of multiplexing (TDM, FDM, WDM, CDM) can be used based on the specific needs and characteristics of the communication system, providing flexibility in network design.</a:t>
            </a:r>
          </a:p>
          <a:p>
            <a:pPr marL="0" indent="0">
              <a:buNone/>
            </a:pPr>
            <a:endParaRPr lang="en-IN" dirty="0"/>
          </a:p>
        </p:txBody>
      </p:sp>
    </p:spTree>
    <p:extLst>
      <p:ext uri="{BB962C8B-B14F-4D97-AF65-F5344CB8AC3E}">
        <p14:creationId xmlns:p14="http://schemas.microsoft.com/office/powerpoint/2010/main" val="3967466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FEC6F-AAC3-6873-FCF8-BE803B4FF491}"/>
              </a:ext>
            </a:extLst>
          </p:cNvPr>
          <p:cNvSpPr>
            <a:spLocks noGrp="1"/>
          </p:cNvSpPr>
          <p:nvPr>
            <p:ph idx="1"/>
          </p:nvPr>
        </p:nvSpPr>
        <p:spPr/>
        <p:txBody>
          <a:bodyPr>
            <a:normAutofit fontScale="70000" lnSpcReduction="20000"/>
          </a:bodyPr>
          <a:lstStyle/>
          <a:p>
            <a:pPr algn="l" fontAlgn="base">
              <a:buNone/>
            </a:pPr>
            <a:r>
              <a:rPr lang="en-US" b="1" i="0" dirty="0">
                <a:solidFill>
                  <a:srgbClr val="273239"/>
                </a:solidFill>
                <a:effectLst/>
                <a:latin typeface="Nunito" pitchFamily="2" charset="0"/>
              </a:rPr>
              <a:t>Disadvantages of Multiplexing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Synchronization Issues</a:t>
            </a:r>
            <a:r>
              <a:rPr lang="en-US" b="0" i="0" dirty="0">
                <a:solidFill>
                  <a:srgbClr val="273239"/>
                </a:solidFill>
                <a:effectLst/>
                <a:latin typeface="Nunito" pitchFamily="2" charset="0"/>
              </a:rPr>
              <a:t>: Ensuring that multiple data streams remain properly synchronized can be challenging, leading to potential data loss or errors if not managed correctly.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Latency</a:t>
            </a:r>
            <a:r>
              <a:rPr lang="en-US" b="0" i="0" dirty="0">
                <a:solidFill>
                  <a:srgbClr val="273239"/>
                </a:solidFill>
                <a:effectLst/>
                <a:latin typeface="Nunito" pitchFamily="2" charset="0"/>
              </a:rPr>
              <a:t>: Combining multiple signals into one can introduce delays, as each data stream needs to be processed, synchronized, and </a:t>
            </a:r>
            <a:r>
              <a:rPr lang="en-US" b="0" i="0" u="sng" dirty="0">
                <a:solidFill>
                  <a:srgbClr val="357960"/>
                </a:solidFill>
                <a:effectLst/>
                <a:latin typeface="Nunito" pitchFamily="2" charset="0"/>
                <a:hlinkClick r:id="rId2"/>
              </a:rPr>
              <a:t>demultiplexed </a:t>
            </a:r>
            <a:r>
              <a:rPr lang="en-US" b="0" i="0" dirty="0">
                <a:solidFill>
                  <a:srgbClr val="273239"/>
                </a:solidFill>
                <a:effectLst/>
                <a:latin typeface="Nunito" pitchFamily="2" charset="0"/>
              </a:rPr>
              <a:t>at the receiving end.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Signal Degradation</a:t>
            </a:r>
            <a:r>
              <a:rPr lang="en-US" b="0" i="0" dirty="0">
                <a:solidFill>
                  <a:srgbClr val="273239"/>
                </a:solidFill>
                <a:effectLst/>
                <a:latin typeface="Nunito" pitchFamily="2" charset="0"/>
              </a:rPr>
              <a:t>: Over long distances, multiplexed signals can experience degradation and interference, requiring additional measures such as signal boosters or repeaters to maintain quality.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Resource Management</a:t>
            </a:r>
            <a:r>
              <a:rPr lang="en-US" b="0" i="0" dirty="0">
                <a:solidFill>
                  <a:srgbClr val="273239"/>
                </a:solidFill>
                <a:effectLst/>
                <a:latin typeface="Nunito" pitchFamily="2" charset="0"/>
              </a:rPr>
              <a:t>: Allocating and managing resources for multiplexing can be complicated, requiring careful planning and real-time adjustments to avoid congestion and ensure efficient operation.</a:t>
            </a:r>
          </a:p>
          <a:p>
            <a:pPr marL="0" indent="0">
              <a:buNone/>
            </a:pPr>
            <a:endParaRPr lang="en-IN" dirty="0"/>
          </a:p>
        </p:txBody>
      </p:sp>
    </p:spTree>
    <p:extLst>
      <p:ext uri="{BB962C8B-B14F-4D97-AF65-F5344CB8AC3E}">
        <p14:creationId xmlns:p14="http://schemas.microsoft.com/office/powerpoint/2010/main" val="348450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CC227-E83C-08E2-2E9F-3E25E65AB5CB}"/>
              </a:ext>
            </a:extLst>
          </p:cNvPr>
          <p:cNvSpPr>
            <a:spLocks noGrp="1"/>
          </p:cNvSpPr>
          <p:nvPr>
            <p:ph idx="1"/>
          </p:nvPr>
        </p:nvSpPr>
        <p:spPr>
          <a:xfrm>
            <a:off x="838200" y="512064"/>
            <a:ext cx="10515600" cy="5664899"/>
          </a:xfrm>
        </p:spPr>
        <p:txBody>
          <a:bodyPr>
            <a:normAutofit/>
          </a:bodyPr>
          <a:lstStyle/>
          <a:p>
            <a:r>
              <a:rPr lang="en-IN" dirty="0"/>
              <a:t>ISP:</a:t>
            </a:r>
            <a:r>
              <a:rPr lang="en-US" dirty="0"/>
              <a:t> </a:t>
            </a:r>
          </a:p>
          <a:p>
            <a:pPr marL="514350" indent="-514350">
              <a:buFont typeface="+mj-lt"/>
              <a:buAutoNum type="arabicPeriod"/>
            </a:pPr>
            <a:r>
              <a:rPr lang="en-US" dirty="0"/>
              <a:t>ISPs (Internet Service Provides) are responsible for transporting of traffic in the Internet. Internet is very vast in terms of traffic, number of end systems, number of intermediate devices, interconnecting links and distribution of these over geographical locations. </a:t>
            </a:r>
          </a:p>
          <a:p>
            <a:pPr marL="0" indent="0">
              <a:buNone/>
            </a:pPr>
            <a:r>
              <a:rPr lang="en-IN" u="sng" dirty="0">
                <a:solidFill>
                  <a:srgbClr val="FF0000"/>
                </a:solidFill>
              </a:rPr>
              <a:t>Internet Backbone</a:t>
            </a:r>
          </a:p>
          <a:p>
            <a:pPr marL="514350" indent="-514350">
              <a:buFont typeface="+mj-lt"/>
              <a:buAutoNum type="arabicPeriod"/>
            </a:pPr>
            <a:r>
              <a:rPr lang="en-US" dirty="0"/>
              <a:t>Internet backbone is named for core network, can handle traffic at very high speed, interconnecting various networks to allow transmission of data over the worldwide network.</a:t>
            </a:r>
            <a:endParaRPr lang="en-IN" dirty="0"/>
          </a:p>
          <a:p>
            <a:pPr marL="514350" indent="-514350">
              <a:buFont typeface="+mj-lt"/>
              <a:buAutoNum type="arabicPeriod"/>
            </a:pPr>
            <a:r>
              <a:rPr lang="en-US" dirty="0"/>
              <a:t>Internet backbone mainly contains a large number of routers, switches and other intermediate devices interconnected with very high speed links (optical fiber links).</a:t>
            </a:r>
            <a:endParaRPr lang="en-IN" dirty="0"/>
          </a:p>
        </p:txBody>
      </p:sp>
    </p:spTree>
    <p:extLst>
      <p:ext uri="{BB962C8B-B14F-4D97-AF65-F5344CB8AC3E}">
        <p14:creationId xmlns:p14="http://schemas.microsoft.com/office/powerpoint/2010/main" val="224075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9CEC-4E31-1990-5818-CE26AC5348C4}"/>
              </a:ext>
            </a:extLst>
          </p:cNvPr>
          <p:cNvSpPr>
            <a:spLocks noGrp="1"/>
          </p:cNvSpPr>
          <p:nvPr>
            <p:ph type="title"/>
          </p:nvPr>
        </p:nvSpPr>
        <p:spPr/>
        <p:txBody>
          <a:bodyPr/>
          <a:lstStyle/>
          <a:p>
            <a:r>
              <a:rPr lang="en-IN" dirty="0"/>
              <a:t>Taxonomy of Network</a:t>
            </a:r>
          </a:p>
        </p:txBody>
      </p:sp>
      <p:sp>
        <p:nvSpPr>
          <p:cNvPr id="3" name="Content Placeholder 2">
            <a:extLst>
              <a:ext uri="{FF2B5EF4-FFF2-40B4-BE49-F238E27FC236}">
                <a16:creationId xmlns:a16="http://schemas.microsoft.com/office/drawing/2014/main" id="{29AD9BB3-B65B-5E9A-E3E6-B10F5E294508}"/>
              </a:ext>
            </a:extLst>
          </p:cNvPr>
          <p:cNvSpPr>
            <a:spLocks noGrp="1"/>
          </p:cNvSpPr>
          <p:nvPr>
            <p:ph idx="1"/>
          </p:nvPr>
        </p:nvSpPr>
        <p:spPr/>
        <p:txBody>
          <a:bodyPr/>
          <a:lstStyle/>
          <a:p>
            <a:pPr marL="0" indent="0">
              <a:buNone/>
            </a:pPr>
            <a:r>
              <a:rPr lang="en-US" dirty="0"/>
              <a:t>According to the network’s physical area, it can be classified as:</a:t>
            </a:r>
            <a:endParaRPr lang="en-IN" dirty="0"/>
          </a:p>
          <a:p>
            <a:pPr marL="514350" indent="-514350">
              <a:buFont typeface="+mj-lt"/>
              <a:buAutoNum type="arabicPeriod"/>
            </a:pPr>
            <a:r>
              <a:rPr lang="en-IN" dirty="0"/>
              <a:t>Personal Area Network (PAN)</a:t>
            </a:r>
          </a:p>
          <a:p>
            <a:pPr marL="514350" indent="-514350">
              <a:buFont typeface="+mj-lt"/>
              <a:buAutoNum type="arabicPeriod"/>
            </a:pPr>
            <a:r>
              <a:rPr lang="en-IN" dirty="0"/>
              <a:t>Local Area Network (LAN):</a:t>
            </a:r>
          </a:p>
          <a:p>
            <a:pPr marL="514350" indent="-514350">
              <a:buFont typeface="+mj-lt"/>
              <a:buAutoNum type="arabicPeriod"/>
            </a:pPr>
            <a:r>
              <a:rPr lang="en-IN" dirty="0"/>
              <a:t> Metropolitan Area Network (MAN)</a:t>
            </a:r>
          </a:p>
          <a:p>
            <a:pPr marL="514350" indent="-514350">
              <a:buFont typeface="+mj-lt"/>
              <a:buAutoNum type="arabicPeriod"/>
            </a:pPr>
            <a:r>
              <a:rPr lang="en-IN" dirty="0"/>
              <a:t> Wide Area Network (WAN)</a:t>
            </a:r>
          </a:p>
        </p:txBody>
      </p:sp>
    </p:spTree>
    <p:extLst>
      <p:ext uri="{BB962C8B-B14F-4D97-AF65-F5344CB8AC3E}">
        <p14:creationId xmlns:p14="http://schemas.microsoft.com/office/powerpoint/2010/main" val="131478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459E-99CF-563C-91F2-B985E3665260}"/>
              </a:ext>
            </a:extLst>
          </p:cNvPr>
          <p:cNvSpPr>
            <a:spLocks noGrp="1"/>
          </p:cNvSpPr>
          <p:nvPr>
            <p:ph type="title"/>
          </p:nvPr>
        </p:nvSpPr>
        <p:spPr/>
        <p:txBody>
          <a:bodyPr/>
          <a:lstStyle/>
          <a:p>
            <a:r>
              <a:rPr lang="en-IN" dirty="0"/>
              <a:t> Telephone Network</a:t>
            </a:r>
          </a:p>
        </p:txBody>
      </p:sp>
      <p:sp>
        <p:nvSpPr>
          <p:cNvPr id="3" name="Content Placeholder 2">
            <a:extLst>
              <a:ext uri="{FF2B5EF4-FFF2-40B4-BE49-F238E27FC236}">
                <a16:creationId xmlns:a16="http://schemas.microsoft.com/office/drawing/2014/main" id="{6164022E-B05A-730E-F569-FF8D28E0B946}"/>
              </a:ext>
            </a:extLst>
          </p:cNvPr>
          <p:cNvSpPr>
            <a:spLocks noGrp="1"/>
          </p:cNvSpPr>
          <p:nvPr>
            <p:ph idx="1"/>
          </p:nvPr>
        </p:nvSpPr>
        <p:spPr/>
        <p:txBody>
          <a:bodyPr/>
          <a:lstStyle/>
          <a:p>
            <a:pPr marL="0" indent="0">
              <a:buNone/>
            </a:pPr>
            <a:r>
              <a:rPr lang="en-US" dirty="0"/>
              <a:t>The PSTN (public switched telephone network) is the telephone network used for voice-communication and spread throughout the world. For data installing a separate infrastructure in parallel to the existing PSTN is not easy and a worthy solution, instead the existing infrastructure for voice communication is used for the data communication also. Hence the telephone network system is inseparable/integral part of the computer data transmission. The very first data communication over telephone lines is implemented through dial-up setup. Further its enhanced version: dedicated lines came into existence.</a:t>
            </a:r>
            <a:endParaRPr lang="en-IN" dirty="0"/>
          </a:p>
        </p:txBody>
      </p:sp>
    </p:spTree>
    <p:extLst>
      <p:ext uri="{BB962C8B-B14F-4D97-AF65-F5344CB8AC3E}">
        <p14:creationId xmlns:p14="http://schemas.microsoft.com/office/powerpoint/2010/main" val="68890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4052</Words>
  <Application>Microsoft Office PowerPoint</Application>
  <PresentationFormat>Widescreen</PresentationFormat>
  <Paragraphs>194</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Google Sans</vt:lpstr>
      <vt:lpstr>Nunito</vt:lpstr>
      <vt:lpstr>Office Theme</vt:lpstr>
      <vt:lpstr>MCS-218 (Data Communication and Computer Networks. )</vt:lpstr>
      <vt:lpstr>INTRODUCTION TO INTERNET</vt:lpstr>
      <vt:lpstr>OBJECTIVES </vt:lpstr>
      <vt:lpstr>WHAT IS THE INTERNET. </vt:lpstr>
      <vt:lpstr>PowerPoint Presentation</vt:lpstr>
      <vt:lpstr>PowerPoint Presentation</vt:lpstr>
      <vt:lpstr>PowerPoint Presentation</vt:lpstr>
      <vt:lpstr>Taxonomy of Network</vt:lpstr>
      <vt:lpstr> Telephone Network</vt:lpstr>
      <vt:lpstr>PowerPoint Presentation</vt:lpstr>
      <vt:lpstr>Dial-Up Lines</vt:lpstr>
      <vt:lpstr>NETWORK TOPOLOGY</vt:lpstr>
      <vt:lpstr>Bus Topology </vt:lpstr>
      <vt:lpstr>Some of the advantages of bus topology : </vt:lpstr>
      <vt:lpstr>Star Topology </vt:lpstr>
      <vt:lpstr>Some of the advantages of star topology : </vt:lpstr>
      <vt:lpstr>Ring Topology:</vt:lpstr>
      <vt:lpstr>PowerPoint Presentation</vt:lpstr>
      <vt:lpstr>PowerPoint Presentation</vt:lpstr>
      <vt:lpstr>Mesh Topology:</vt:lpstr>
      <vt:lpstr>Some of the advantages of mesh topology are</vt:lpstr>
      <vt:lpstr>There are two network models defined in the networking: OSI model and TCP/IP model. </vt:lpstr>
      <vt:lpstr>OSI </vt:lpstr>
      <vt:lpstr>DATA TRASNMISSION BASICS &amp; Communication TRANSMISSION MEDIA </vt:lpstr>
      <vt:lpstr>PowerPoint Presentation</vt:lpstr>
      <vt:lpstr>PowerPoint Presentation</vt:lpstr>
      <vt:lpstr>PowerPoint Presentation</vt:lpstr>
      <vt:lpstr>PowerPoint Presentation</vt:lpstr>
      <vt:lpstr>PowerPoint Presentation</vt:lpstr>
      <vt:lpstr>MODES OF DATA TRANSMISSION</vt:lpstr>
      <vt:lpstr>1 Simplex mode, Half Duplex mode and Full Duplex mode transmission: </vt:lpstr>
      <vt:lpstr>PowerPoint Presentation</vt:lpstr>
      <vt:lpstr>PowerPoint Presentation</vt:lpstr>
      <vt:lpstr>PowerPoint Presentation</vt:lpstr>
      <vt:lpstr>Serial and Parallel Communication</vt:lpstr>
      <vt:lpstr>PowerPoint Presentation</vt:lpstr>
      <vt:lpstr>PowerPoint Presentation</vt:lpstr>
      <vt:lpstr>PowerPoint Presentation</vt:lpstr>
      <vt:lpstr>PowerPoint Presentation</vt:lpstr>
      <vt:lpstr>FRAMING</vt:lpstr>
      <vt:lpstr>PowerPoint Presentation</vt:lpstr>
      <vt:lpstr>PowerPoint Presentation</vt:lpstr>
      <vt:lpstr>Cyclic Redundancy Check (CRC) is used to detect burst errors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sunilkushwaha254@outlook.com</dc:creator>
  <cp:lastModifiedBy>sunilkushwaha254@outlook.com</cp:lastModifiedBy>
  <cp:revision>107</cp:revision>
  <dcterms:created xsi:type="dcterms:W3CDTF">2025-04-12T06:14:21Z</dcterms:created>
  <dcterms:modified xsi:type="dcterms:W3CDTF">2025-04-20T10:57:05Z</dcterms:modified>
</cp:coreProperties>
</file>