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Default Extension="mp4" ContentType="video/mp4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7" r:id="rId5"/>
    <p:sldId id="261" r:id="rId6"/>
    <p:sldId id="262" r:id="rId7"/>
    <p:sldId id="263" r:id="rId8"/>
    <p:sldId id="265" r:id="rId9"/>
    <p:sldId id="264" r:id="rId10"/>
    <p:sldId id="266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4" d="100"/>
          <a:sy n="74" d="100"/>
        </p:scale>
        <p:origin x="-965" y="-3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5A6E50-2D58-4AC5-8C41-3E0CD9F8E13C}" type="doc">
      <dgm:prSet loTypeId="urn:microsoft.com/office/officeart/2005/8/layout/vList3#1" loCatId="list" qsTypeId="urn:microsoft.com/office/officeart/2005/8/quickstyle/simple3" qsCatId="simple" csTypeId="urn:microsoft.com/office/officeart/2005/8/colors/accent2_5" csCatId="accent2" phldr="1"/>
      <dgm:spPr/>
      <dgm:t>
        <a:bodyPr/>
        <a:lstStyle/>
        <a:p>
          <a:endParaRPr lang="en-IN"/>
        </a:p>
      </dgm:t>
    </dgm:pt>
    <dgm:pt modelId="{519A17AF-F22A-4C7A-818A-93745DEFEF64}">
      <dgm:prSet/>
      <dgm:spPr/>
      <dgm:t>
        <a:bodyPr/>
        <a:lstStyle/>
        <a:p>
          <a:r>
            <a:rPr lang="en-US" dirty="0"/>
            <a:t>Skin cancer is a dangerous form of cancer caused by un-repaired DNA in skin cells, leading to genetic defects or mutations</a:t>
          </a:r>
          <a:endParaRPr lang="en-IN" dirty="0"/>
        </a:p>
      </dgm:t>
    </dgm:pt>
    <dgm:pt modelId="{AA2F038D-4AC5-4A3B-A44E-95B8868DFD5C}" type="parTrans" cxnId="{46A8E8E2-C95A-4FC0-816D-D40FF7E450D1}">
      <dgm:prSet/>
      <dgm:spPr/>
      <dgm:t>
        <a:bodyPr/>
        <a:lstStyle/>
        <a:p>
          <a:endParaRPr lang="en-IN"/>
        </a:p>
      </dgm:t>
    </dgm:pt>
    <dgm:pt modelId="{4C7A289F-4916-46C9-8199-588AEB7CFEF0}" type="sibTrans" cxnId="{46A8E8E2-C95A-4FC0-816D-D40FF7E450D1}">
      <dgm:prSet/>
      <dgm:spPr/>
      <dgm:t>
        <a:bodyPr/>
        <a:lstStyle/>
        <a:p>
          <a:endParaRPr lang="en-IN"/>
        </a:p>
      </dgm:t>
    </dgm:pt>
    <dgm:pt modelId="{D749E8C5-9BE8-4FAD-84F5-83EB1AC35739}">
      <dgm:prSet/>
      <dgm:spPr/>
      <dgm:t>
        <a:bodyPr/>
        <a:lstStyle/>
        <a:p>
          <a:r>
            <a:rPr lang="en-US" dirty="0"/>
            <a:t>Early detection is crucial for effective treatment of skin cancer. Skin cancer tends to spread gradually to other body parts.</a:t>
          </a:r>
          <a:endParaRPr lang="en-IN" dirty="0"/>
        </a:p>
      </dgm:t>
    </dgm:pt>
    <dgm:pt modelId="{3BDCEECE-E553-40F5-968F-95672DF4E1F8}" type="parTrans" cxnId="{C09206E5-F57B-4B35-9E8B-963037433FE7}">
      <dgm:prSet/>
      <dgm:spPr/>
      <dgm:t>
        <a:bodyPr/>
        <a:lstStyle/>
        <a:p>
          <a:endParaRPr lang="en-IN"/>
        </a:p>
      </dgm:t>
    </dgm:pt>
    <dgm:pt modelId="{D1A1C23E-E793-4FE5-B3D9-BBC6E2B44BA1}" type="sibTrans" cxnId="{C09206E5-F57B-4B35-9E8B-963037433FE7}">
      <dgm:prSet/>
      <dgm:spPr/>
      <dgm:t>
        <a:bodyPr/>
        <a:lstStyle/>
        <a:p>
          <a:endParaRPr lang="en-IN"/>
        </a:p>
      </dgm:t>
    </dgm:pt>
    <dgm:pt modelId="{92C8CD15-62DA-41A9-98E0-14E68247AFD8}">
      <dgm:prSet/>
      <dgm:spPr/>
      <dgm:t>
        <a:bodyPr/>
        <a:lstStyle/>
        <a:p>
          <a:r>
            <a:rPr lang="en-US" dirty="0"/>
            <a:t>The increasing rate of skin cancer cases, high mortality rate, and expensive medical treatment emphasize the importance of early diagnosis.</a:t>
          </a:r>
          <a:endParaRPr lang="en-IN" dirty="0"/>
        </a:p>
      </dgm:t>
    </dgm:pt>
    <dgm:pt modelId="{24983DB3-F0B5-45D3-9FFD-3BDBA09483D9}" type="parTrans" cxnId="{5566F2C2-98EC-4375-92C7-BF05B4ED1CAE}">
      <dgm:prSet/>
      <dgm:spPr/>
      <dgm:t>
        <a:bodyPr/>
        <a:lstStyle/>
        <a:p>
          <a:endParaRPr lang="en-IN"/>
        </a:p>
      </dgm:t>
    </dgm:pt>
    <dgm:pt modelId="{C0D40CCD-78F9-4622-BA49-062632F2A266}" type="sibTrans" cxnId="{5566F2C2-98EC-4375-92C7-BF05B4ED1CAE}">
      <dgm:prSet/>
      <dgm:spPr/>
      <dgm:t>
        <a:bodyPr/>
        <a:lstStyle/>
        <a:p>
          <a:endParaRPr lang="en-IN"/>
        </a:p>
      </dgm:t>
    </dgm:pt>
    <dgm:pt modelId="{1BC607E4-7A91-4B1D-8DBC-E7C52879FC5C}">
      <dgm:prSet/>
      <dgm:spPr/>
      <dgm:t>
        <a:bodyPr/>
        <a:lstStyle/>
        <a:p>
          <a:r>
            <a:rPr lang="en-US" dirty="0"/>
            <a:t>Our aim is to develop a deep learning-based data-driven to identify skin cancer in its early stages.</a:t>
          </a:r>
          <a:endParaRPr lang="en-IN" dirty="0"/>
        </a:p>
      </dgm:t>
    </dgm:pt>
    <dgm:pt modelId="{E299115D-B620-4157-9ADB-7B2F874D5354}" type="parTrans" cxnId="{6250FCB4-8136-4889-81D8-DAECBEF8FA65}">
      <dgm:prSet/>
      <dgm:spPr/>
      <dgm:t>
        <a:bodyPr/>
        <a:lstStyle/>
        <a:p>
          <a:endParaRPr lang="en-IN"/>
        </a:p>
      </dgm:t>
    </dgm:pt>
    <dgm:pt modelId="{255131D4-AEFD-400F-BEF0-CE61969E8AD3}" type="sibTrans" cxnId="{6250FCB4-8136-4889-81D8-DAECBEF8FA65}">
      <dgm:prSet/>
      <dgm:spPr/>
      <dgm:t>
        <a:bodyPr/>
        <a:lstStyle/>
        <a:p>
          <a:endParaRPr lang="en-IN"/>
        </a:p>
      </dgm:t>
    </dgm:pt>
    <dgm:pt modelId="{35551099-649C-4D54-BD90-BF12BA02BB59}">
      <dgm:prSet/>
      <dgm:spPr/>
      <dgm:t>
        <a:bodyPr/>
        <a:lstStyle/>
        <a:p>
          <a:r>
            <a:rPr lang="en-GB" b="1" i="0"/>
            <a:t>Keywords: </a:t>
          </a:r>
          <a:r>
            <a:rPr lang="en-GB" b="0" i="0"/>
            <a:t>computer vision, image processing, healthcare AI</a:t>
          </a:r>
          <a:endParaRPr lang="en-IN"/>
        </a:p>
      </dgm:t>
    </dgm:pt>
    <dgm:pt modelId="{17EC0DD1-5353-4786-BF74-6E4DBD1BB216}" type="parTrans" cxnId="{E09FA035-D109-4E6D-9BAD-1CA7D224DDED}">
      <dgm:prSet/>
      <dgm:spPr/>
      <dgm:t>
        <a:bodyPr/>
        <a:lstStyle/>
        <a:p>
          <a:endParaRPr lang="en-IN"/>
        </a:p>
      </dgm:t>
    </dgm:pt>
    <dgm:pt modelId="{CFE97E7B-8045-49E9-9D31-11DB89F80EDF}" type="sibTrans" cxnId="{E09FA035-D109-4E6D-9BAD-1CA7D224DDED}">
      <dgm:prSet/>
      <dgm:spPr/>
      <dgm:t>
        <a:bodyPr/>
        <a:lstStyle/>
        <a:p>
          <a:endParaRPr lang="en-IN"/>
        </a:p>
      </dgm:t>
    </dgm:pt>
    <dgm:pt modelId="{9A559CA1-C978-4312-8E1D-C0F6533C27D6}" type="pres">
      <dgm:prSet presAssocID="{245A6E50-2D58-4AC5-8C41-3E0CD9F8E13C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D68437-280F-4F89-8346-8DA5F2FAE3E9}" type="pres">
      <dgm:prSet presAssocID="{519A17AF-F22A-4C7A-818A-93745DEFEF64}" presName="composite" presStyleCnt="0"/>
      <dgm:spPr/>
    </dgm:pt>
    <dgm:pt modelId="{0B0E1634-ED4C-4A6C-ABFC-9C45FF79A9C9}" type="pres">
      <dgm:prSet presAssocID="{519A17AF-F22A-4C7A-818A-93745DEFEF64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50000" r="-50000"/>
          </a:stretch>
        </a:blipFill>
      </dgm:spPr>
    </dgm:pt>
    <dgm:pt modelId="{00626092-D092-4D85-91BE-23AA93A47230}" type="pres">
      <dgm:prSet presAssocID="{519A17AF-F22A-4C7A-818A-93745DEFEF64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9880AD-9DF9-4E91-90F9-DB047055A887}" type="pres">
      <dgm:prSet presAssocID="{4C7A289F-4916-46C9-8199-588AEB7CFEF0}" presName="spacing" presStyleCnt="0"/>
      <dgm:spPr/>
    </dgm:pt>
    <dgm:pt modelId="{57648AF7-F9F0-41AE-B6CB-B98D16FFEEDA}" type="pres">
      <dgm:prSet presAssocID="{D749E8C5-9BE8-4FAD-84F5-83EB1AC35739}" presName="composite" presStyleCnt="0"/>
      <dgm:spPr/>
    </dgm:pt>
    <dgm:pt modelId="{AACDA2C0-5E55-4123-9C3B-3CE784ACC47C}" type="pres">
      <dgm:prSet presAssocID="{D749E8C5-9BE8-4FAD-84F5-83EB1AC35739}" presName="imgShp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25000" r="-25000"/>
          </a:stretch>
        </a:blipFill>
      </dgm:spPr>
    </dgm:pt>
    <dgm:pt modelId="{5A3ACBA9-AC47-4105-80A4-FB022570B387}" type="pres">
      <dgm:prSet presAssocID="{D749E8C5-9BE8-4FAD-84F5-83EB1AC35739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ADFD08-F214-4718-91D2-4792D382BD39}" type="pres">
      <dgm:prSet presAssocID="{D1A1C23E-E793-4FE5-B3D9-BBC6E2B44BA1}" presName="spacing" presStyleCnt="0"/>
      <dgm:spPr/>
    </dgm:pt>
    <dgm:pt modelId="{1BC945CF-1CD0-4628-8C58-EA913E5219DF}" type="pres">
      <dgm:prSet presAssocID="{92C8CD15-62DA-41A9-98E0-14E68247AFD8}" presName="composite" presStyleCnt="0"/>
      <dgm:spPr/>
    </dgm:pt>
    <dgm:pt modelId="{48638EAC-7152-43E2-ADCF-A44AE330FF82}" type="pres">
      <dgm:prSet presAssocID="{92C8CD15-62DA-41A9-98E0-14E68247AFD8}" presName="imgShp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13000" b="-13000"/>
          </a:stretch>
        </a:blipFill>
      </dgm:spPr>
    </dgm:pt>
    <dgm:pt modelId="{FF37F45A-E28C-467A-8A60-C74F6C9D92F7}" type="pres">
      <dgm:prSet presAssocID="{92C8CD15-62DA-41A9-98E0-14E68247AFD8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347CFD-50EC-4229-AF25-4D754EB8D32A}" type="pres">
      <dgm:prSet presAssocID="{C0D40CCD-78F9-4622-BA49-062632F2A266}" presName="spacing" presStyleCnt="0"/>
      <dgm:spPr/>
    </dgm:pt>
    <dgm:pt modelId="{924F69FA-00DC-423F-BCEC-5358D8911C33}" type="pres">
      <dgm:prSet presAssocID="{1BC607E4-7A91-4B1D-8DBC-E7C52879FC5C}" presName="composite" presStyleCnt="0"/>
      <dgm:spPr/>
    </dgm:pt>
    <dgm:pt modelId="{3A31316D-49B4-4E5A-B2C0-3BF23C46AD8B}" type="pres">
      <dgm:prSet presAssocID="{1BC607E4-7A91-4B1D-8DBC-E7C52879FC5C}" presName="imgShp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50000" r="-50000"/>
          </a:stretch>
        </a:blipFill>
      </dgm:spPr>
    </dgm:pt>
    <dgm:pt modelId="{15916935-79F2-4938-9296-31767A66205D}" type="pres">
      <dgm:prSet presAssocID="{1BC607E4-7A91-4B1D-8DBC-E7C52879FC5C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CDBC8F-DA61-4777-9CB5-A7B42040308A}" type="pres">
      <dgm:prSet presAssocID="{255131D4-AEFD-400F-BEF0-CE61969E8AD3}" presName="spacing" presStyleCnt="0"/>
      <dgm:spPr/>
    </dgm:pt>
    <dgm:pt modelId="{E1C46451-069B-4D7E-A174-5CF169DA08CB}" type="pres">
      <dgm:prSet presAssocID="{35551099-649C-4D54-BD90-BF12BA02BB59}" presName="composite" presStyleCnt="0"/>
      <dgm:spPr/>
    </dgm:pt>
    <dgm:pt modelId="{16ECC1E2-3BC7-4FD2-B53A-978C599E45FF}" type="pres">
      <dgm:prSet presAssocID="{35551099-649C-4D54-BD90-BF12BA02BB59}" presName="imgShp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7000" r="-17000"/>
          </a:stretch>
        </a:blipFill>
      </dgm:spPr>
    </dgm:pt>
    <dgm:pt modelId="{DB21DEF6-0D4B-4DC9-B316-85C07EDBD873}" type="pres">
      <dgm:prSet presAssocID="{35551099-649C-4D54-BD90-BF12BA02BB59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9F77E9-3CBB-4E96-9C61-FB53CCC03E78}" type="presOf" srcId="{245A6E50-2D58-4AC5-8C41-3E0CD9F8E13C}" destId="{9A559CA1-C978-4312-8E1D-C0F6533C27D6}" srcOrd="0" destOrd="0" presId="urn:microsoft.com/office/officeart/2005/8/layout/vList3#1"/>
    <dgm:cxn modelId="{C09206E5-F57B-4B35-9E8B-963037433FE7}" srcId="{245A6E50-2D58-4AC5-8C41-3E0CD9F8E13C}" destId="{D749E8C5-9BE8-4FAD-84F5-83EB1AC35739}" srcOrd="1" destOrd="0" parTransId="{3BDCEECE-E553-40F5-968F-95672DF4E1F8}" sibTransId="{D1A1C23E-E793-4FE5-B3D9-BBC6E2B44BA1}"/>
    <dgm:cxn modelId="{0DB62DFC-86D9-4554-8E35-24539FEC2C51}" type="presOf" srcId="{35551099-649C-4D54-BD90-BF12BA02BB59}" destId="{DB21DEF6-0D4B-4DC9-B316-85C07EDBD873}" srcOrd="0" destOrd="0" presId="urn:microsoft.com/office/officeart/2005/8/layout/vList3#1"/>
    <dgm:cxn modelId="{46A8E8E2-C95A-4FC0-816D-D40FF7E450D1}" srcId="{245A6E50-2D58-4AC5-8C41-3E0CD9F8E13C}" destId="{519A17AF-F22A-4C7A-818A-93745DEFEF64}" srcOrd="0" destOrd="0" parTransId="{AA2F038D-4AC5-4A3B-A44E-95B8868DFD5C}" sibTransId="{4C7A289F-4916-46C9-8199-588AEB7CFEF0}"/>
    <dgm:cxn modelId="{6250FCB4-8136-4889-81D8-DAECBEF8FA65}" srcId="{245A6E50-2D58-4AC5-8C41-3E0CD9F8E13C}" destId="{1BC607E4-7A91-4B1D-8DBC-E7C52879FC5C}" srcOrd="3" destOrd="0" parTransId="{E299115D-B620-4157-9ADB-7B2F874D5354}" sibTransId="{255131D4-AEFD-400F-BEF0-CE61969E8AD3}"/>
    <dgm:cxn modelId="{545836E8-1521-4EC3-8539-AF36F019716B}" type="presOf" srcId="{1BC607E4-7A91-4B1D-8DBC-E7C52879FC5C}" destId="{15916935-79F2-4938-9296-31767A66205D}" srcOrd="0" destOrd="0" presId="urn:microsoft.com/office/officeart/2005/8/layout/vList3#1"/>
    <dgm:cxn modelId="{BCAD4906-2A71-42F7-9843-96021A78C627}" type="presOf" srcId="{92C8CD15-62DA-41A9-98E0-14E68247AFD8}" destId="{FF37F45A-E28C-467A-8A60-C74F6C9D92F7}" srcOrd="0" destOrd="0" presId="urn:microsoft.com/office/officeart/2005/8/layout/vList3#1"/>
    <dgm:cxn modelId="{146E2EFE-C4C3-4D48-922D-5F8EEA018A47}" type="presOf" srcId="{D749E8C5-9BE8-4FAD-84F5-83EB1AC35739}" destId="{5A3ACBA9-AC47-4105-80A4-FB022570B387}" srcOrd="0" destOrd="0" presId="urn:microsoft.com/office/officeart/2005/8/layout/vList3#1"/>
    <dgm:cxn modelId="{E09FA035-D109-4E6D-9BAD-1CA7D224DDED}" srcId="{245A6E50-2D58-4AC5-8C41-3E0CD9F8E13C}" destId="{35551099-649C-4D54-BD90-BF12BA02BB59}" srcOrd="4" destOrd="0" parTransId="{17EC0DD1-5353-4786-BF74-6E4DBD1BB216}" sibTransId="{CFE97E7B-8045-49E9-9D31-11DB89F80EDF}"/>
    <dgm:cxn modelId="{5F228EF4-F0CF-4D34-928D-8EBC228F12ED}" type="presOf" srcId="{519A17AF-F22A-4C7A-818A-93745DEFEF64}" destId="{00626092-D092-4D85-91BE-23AA93A47230}" srcOrd="0" destOrd="0" presId="urn:microsoft.com/office/officeart/2005/8/layout/vList3#1"/>
    <dgm:cxn modelId="{5566F2C2-98EC-4375-92C7-BF05B4ED1CAE}" srcId="{245A6E50-2D58-4AC5-8C41-3E0CD9F8E13C}" destId="{92C8CD15-62DA-41A9-98E0-14E68247AFD8}" srcOrd="2" destOrd="0" parTransId="{24983DB3-F0B5-45D3-9FFD-3BDBA09483D9}" sibTransId="{C0D40CCD-78F9-4622-BA49-062632F2A266}"/>
    <dgm:cxn modelId="{C4B1728C-274B-409D-B00D-681C4D512840}" type="presParOf" srcId="{9A559CA1-C978-4312-8E1D-C0F6533C27D6}" destId="{69D68437-280F-4F89-8346-8DA5F2FAE3E9}" srcOrd="0" destOrd="0" presId="urn:microsoft.com/office/officeart/2005/8/layout/vList3#1"/>
    <dgm:cxn modelId="{A6060497-6A47-41F7-8716-208860225FEC}" type="presParOf" srcId="{69D68437-280F-4F89-8346-8DA5F2FAE3E9}" destId="{0B0E1634-ED4C-4A6C-ABFC-9C45FF79A9C9}" srcOrd="0" destOrd="0" presId="urn:microsoft.com/office/officeart/2005/8/layout/vList3#1"/>
    <dgm:cxn modelId="{B5E6EC8C-293A-4184-AC8C-BF10ADCD110E}" type="presParOf" srcId="{69D68437-280F-4F89-8346-8DA5F2FAE3E9}" destId="{00626092-D092-4D85-91BE-23AA93A47230}" srcOrd="1" destOrd="0" presId="urn:microsoft.com/office/officeart/2005/8/layout/vList3#1"/>
    <dgm:cxn modelId="{AD33D360-D9D6-479D-AB57-272B0763ECAF}" type="presParOf" srcId="{9A559CA1-C978-4312-8E1D-C0F6533C27D6}" destId="{1D9880AD-9DF9-4E91-90F9-DB047055A887}" srcOrd="1" destOrd="0" presId="urn:microsoft.com/office/officeart/2005/8/layout/vList3#1"/>
    <dgm:cxn modelId="{9D83AE25-FA5D-475D-A93B-957CB8A19045}" type="presParOf" srcId="{9A559CA1-C978-4312-8E1D-C0F6533C27D6}" destId="{57648AF7-F9F0-41AE-B6CB-B98D16FFEEDA}" srcOrd="2" destOrd="0" presId="urn:microsoft.com/office/officeart/2005/8/layout/vList3#1"/>
    <dgm:cxn modelId="{DAB502D7-49A9-4A01-9BDC-EF6CDEB7771E}" type="presParOf" srcId="{57648AF7-F9F0-41AE-B6CB-B98D16FFEEDA}" destId="{AACDA2C0-5E55-4123-9C3B-3CE784ACC47C}" srcOrd="0" destOrd="0" presId="urn:microsoft.com/office/officeart/2005/8/layout/vList3#1"/>
    <dgm:cxn modelId="{40DCFEC8-4EA4-4822-B480-7AEC8EB70733}" type="presParOf" srcId="{57648AF7-F9F0-41AE-B6CB-B98D16FFEEDA}" destId="{5A3ACBA9-AC47-4105-80A4-FB022570B387}" srcOrd="1" destOrd="0" presId="urn:microsoft.com/office/officeart/2005/8/layout/vList3#1"/>
    <dgm:cxn modelId="{631205CC-C451-4DE2-99E8-C486AC475941}" type="presParOf" srcId="{9A559CA1-C978-4312-8E1D-C0F6533C27D6}" destId="{90ADFD08-F214-4718-91D2-4792D382BD39}" srcOrd="3" destOrd="0" presId="urn:microsoft.com/office/officeart/2005/8/layout/vList3#1"/>
    <dgm:cxn modelId="{80E6FFD5-8C21-498E-84C8-F3F738A401A3}" type="presParOf" srcId="{9A559CA1-C978-4312-8E1D-C0F6533C27D6}" destId="{1BC945CF-1CD0-4628-8C58-EA913E5219DF}" srcOrd="4" destOrd="0" presId="urn:microsoft.com/office/officeart/2005/8/layout/vList3#1"/>
    <dgm:cxn modelId="{323743B1-90A9-45C1-BE75-E2C457B357AF}" type="presParOf" srcId="{1BC945CF-1CD0-4628-8C58-EA913E5219DF}" destId="{48638EAC-7152-43E2-ADCF-A44AE330FF82}" srcOrd="0" destOrd="0" presId="urn:microsoft.com/office/officeart/2005/8/layout/vList3#1"/>
    <dgm:cxn modelId="{04F73230-B205-4752-882A-EEE96E19B242}" type="presParOf" srcId="{1BC945CF-1CD0-4628-8C58-EA913E5219DF}" destId="{FF37F45A-E28C-467A-8A60-C74F6C9D92F7}" srcOrd="1" destOrd="0" presId="urn:microsoft.com/office/officeart/2005/8/layout/vList3#1"/>
    <dgm:cxn modelId="{B668C32B-8FF1-4CFA-90A7-E58BD9C357ED}" type="presParOf" srcId="{9A559CA1-C978-4312-8E1D-C0F6533C27D6}" destId="{5F347CFD-50EC-4229-AF25-4D754EB8D32A}" srcOrd="5" destOrd="0" presId="urn:microsoft.com/office/officeart/2005/8/layout/vList3#1"/>
    <dgm:cxn modelId="{308A07BB-82A5-43E1-AFE8-D2EC87D63692}" type="presParOf" srcId="{9A559CA1-C978-4312-8E1D-C0F6533C27D6}" destId="{924F69FA-00DC-423F-BCEC-5358D8911C33}" srcOrd="6" destOrd="0" presId="urn:microsoft.com/office/officeart/2005/8/layout/vList3#1"/>
    <dgm:cxn modelId="{97BF9569-0899-49AF-BF72-CA54639462DA}" type="presParOf" srcId="{924F69FA-00DC-423F-BCEC-5358D8911C33}" destId="{3A31316D-49B4-4E5A-B2C0-3BF23C46AD8B}" srcOrd="0" destOrd="0" presId="urn:microsoft.com/office/officeart/2005/8/layout/vList3#1"/>
    <dgm:cxn modelId="{4A197EEC-1A1F-493A-A0E9-AC980521A5E0}" type="presParOf" srcId="{924F69FA-00DC-423F-BCEC-5358D8911C33}" destId="{15916935-79F2-4938-9296-31767A66205D}" srcOrd="1" destOrd="0" presId="urn:microsoft.com/office/officeart/2005/8/layout/vList3#1"/>
    <dgm:cxn modelId="{874C0F28-25F4-4345-B226-DD0D4F357072}" type="presParOf" srcId="{9A559CA1-C978-4312-8E1D-C0F6533C27D6}" destId="{87CDBC8F-DA61-4777-9CB5-A7B42040308A}" srcOrd="7" destOrd="0" presId="urn:microsoft.com/office/officeart/2005/8/layout/vList3#1"/>
    <dgm:cxn modelId="{06C36DB9-5D00-41AD-9031-A18C80FCEFCE}" type="presParOf" srcId="{9A559CA1-C978-4312-8E1D-C0F6533C27D6}" destId="{E1C46451-069B-4D7E-A174-5CF169DA08CB}" srcOrd="8" destOrd="0" presId="urn:microsoft.com/office/officeart/2005/8/layout/vList3#1"/>
    <dgm:cxn modelId="{A2930582-8E2B-4332-BF91-4108F4A27C86}" type="presParOf" srcId="{E1C46451-069B-4D7E-A174-5CF169DA08CB}" destId="{16ECC1E2-3BC7-4FD2-B53A-978C599E45FF}" srcOrd="0" destOrd="0" presId="urn:microsoft.com/office/officeart/2005/8/layout/vList3#1"/>
    <dgm:cxn modelId="{4FB66A42-6EF2-47DC-A4ED-2A9085C11432}" type="presParOf" srcId="{E1C46451-069B-4D7E-A174-5CF169DA08CB}" destId="{DB21DEF6-0D4B-4DC9-B316-85C07EDBD873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B3FDDC-FCDB-42BE-BD7F-D7183E9B2F09}" type="doc">
      <dgm:prSet loTypeId="urn:microsoft.com/office/officeart/2009/3/layout/StepUpProcess" loCatId="process" qsTypeId="urn:microsoft.com/office/officeart/2005/8/quickstyle/simple5" qsCatId="simple" csTypeId="urn:microsoft.com/office/officeart/2005/8/colors/accent2_3" csCatId="accent2" phldr="1"/>
      <dgm:spPr/>
      <dgm:t>
        <a:bodyPr/>
        <a:lstStyle/>
        <a:p>
          <a:endParaRPr lang="en-IN"/>
        </a:p>
      </dgm:t>
    </dgm:pt>
    <dgm:pt modelId="{FA5293F7-6304-4F3F-9F9C-0FEFD671D11B}">
      <dgm:prSet phldrT="[Text]"/>
      <dgm:spPr/>
      <dgm:t>
        <a:bodyPr/>
        <a:lstStyle/>
        <a:p>
          <a:r>
            <a:rPr lang="en-IN" dirty="0"/>
            <a:t>Classify between 9 varieties of skin cancer</a:t>
          </a:r>
        </a:p>
      </dgm:t>
    </dgm:pt>
    <dgm:pt modelId="{302292BF-268E-409C-8B4D-A144AB22E809}" type="parTrans" cxnId="{12453FAD-A538-4B16-9884-6F9557C74F78}">
      <dgm:prSet/>
      <dgm:spPr/>
      <dgm:t>
        <a:bodyPr/>
        <a:lstStyle/>
        <a:p>
          <a:endParaRPr lang="en-IN"/>
        </a:p>
      </dgm:t>
    </dgm:pt>
    <dgm:pt modelId="{3BA4D7AB-F294-40F0-A0E3-171A953251B2}" type="sibTrans" cxnId="{12453FAD-A538-4B16-9884-6F9557C74F78}">
      <dgm:prSet/>
      <dgm:spPr/>
      <dgm:t>
        <a:bodyPr/>
        <a:lstStyle/>
        <a:p>
          <a:endParaRPr lang="en-IN"/>
        </a:p>
      </dgm:t>
    </dgm:pt>
    <dgm:pt modelId="{3A95FC56-1A20-41C9-B0B7-AD420C95DC9A}">
      <dgm:prSet phldrT="[Text]"/>
      <dgm:spPr/>
      <dgm:t>
        <a:bodyPr/>
        <a:lstStyle/>
        <a:p>
          <a:r>
            <a:rPr lang="en-IN" dirty="0"/>
            <a:t>Create an image-based data-driven model</a:t>
          </a:r>
        </a:p>
      </dgm:t>
    </dgm:pt>
    <dgm:pt modelId="{3E41D3DF-7837-4E22-A93F-945379BEB5A8}" type="parTrans" cxnId="{DF03FC7C-09DA-4D24-B090-013ECEB3A4E2}">
      <dgm:prSet/>
      <dgm:spPr/>
      <dgm:t>
        <a:bodyPr/>
        <a:lstStyle/>
        <a:p>
          <a:endParaRPr lang="en-IN"/>
        </a:p>
      </dgm:t>
    </dgm:pt>
    <dgm:pt modelId="{0955BC1F-0597-484D-9DE8-F31E4B0423EE}" type="sibTrans" cxnId="{DF03FC7C-09DA-4D24-B090-013ECEB3A4E2}">
      <dgm:prSet/>
      <dgm:spPr/>
      <dgm:t>
        <a:bodyPr/>
        <a:lstStyle/>
        <a:p>
          <a:endParaRPr lang="en-IN"/>
        </a:p>
      </dgm:t>
    </dgm:pt>
    <dgm:pt modelId="{2CFD0121-4D19-4454-9EEA-B43FC1788AFE}">
      <dgm:prSet phldrT="[Text]"/>
      <dgm:spPr/>
      <dgm:t>
        <a:bodyPr/>
        <a:lstStyle/>
        <a:p>
          <a:r>
            <a:rPr lang="en-IN" dirty="0"/>
            <a:t>Propose a deep learning-based architecture</a:t>
          </a:r>
        </a:p>
      </dgm:t>
    </dgm:pt>
    <dgm:pt modelId="{A76A3CC2-95F6-4978-8B78-E2CC34062B4E}" type="parTrans" cxnId="{4520A580-17FA-4FD9-8A8E-14F1F9FCF18E}">
      <dgm:prSet/>
      <dgm:spPr/>
      <dgm:t>
        <a:bodyPr/>
        <a:lstStyle/>
        <a:p>
          <a:endParaRPr lang="en-IN"/>
        </a:p>
      </dgm:t>
    </dgm:pt>
    <dgm:pt modelId="{228777C5-FB9E-4DEA-A602-69B0D1DF3DFA}" type="sibTrans" cxnId="{4520A580-17FA-4FD9-8A8E-14F1F9FCF18E}">
      <dgm:prSet/>
      <dgm:spPr/>
      <dgm:t>
        <a:bodyPr/>
        <a:lstStyle/>
        <a:p>
          <a:endParaRPr lang="en-IN"/>
        </a:p>
      </dgm:t>
    </dgm:pt>
    <dgm:pt modelId="{97D2BBE9-BCE5-4E12-9CEB-110F1C29F449}" type="pres">
      <dgm:prSet presAssocID="{87B3FDDC-FCDB-42BE-BD7F-D7183E9B2F0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33F5184-4C67-4CBB-BC58-C3C0883523F9}" type="pres">
      <dgm:prSet presAssocID="{FA5293F7-6304-4F3F-9F9C-0FEFD671D11B}" presName="composite" presStyleCnt="0"/>
      <dgm:spPr/>
    </dgm:pt>
    <dgm:pt modelId="{54AB99EE-9000-4424-8E29-55CE65304A23}" type="pres">
      <dgm:prSet presAssocID="{FA5293F7-6304-4F3F-9F9C-0FEFD671D11B}" presName="LShape" presStyleLbl="alignNode1" presStyleIdx="0" presStyleCnt="5"/>
      <dgm:spPr/>
    </dgm:pt>
    <dgm:pt modelId="{2E662A2C-A386-4295-A4FC-E59FCFFD1585}" type="pres">
      <dgm:prSet presAssocID="{FA5293F7-6304-4F3F-9F9C-0FEFD671D11B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772BC-320C-4494-85F3-9C2046B1562C}" type="pres">
      <dgm:prSet presAssocID="{FA5293F7-6304-4F3F-9F9C-0FEFD671D11B}" presName="Triangle" presStyleLbl="alignNode1" presStyleIdx="1" presStyleCnt="5"/>
      <dgm:spPr/>
    </dgm:pt>
    <dgm:pt modelId="{07B956ED-5E9A-49E2-BB14-6DFEBA16620F}" type="pres">
      <dgm:prSet presAssocID="{3BA4D7AB-F294-40F0-A0E3-171A953251B2}" presName="sibTrans" presStyleCnt="0"/>
      <dgm:spPr/>
    </dgm:pt>
    <dgm:pt modelId="{BD965CFD-8BA7-4AC5-ADB1-A0E7E4EA1837}" type="pres">
      <dgm:prSet presAssocID="{3BA4D7AB-F294-40F0-A0E3-171A953251B2}" presName="space" presStyleCnt="0"/>
      <dgm:spPr/>
    </dgm:pt>
    <dgm:pt modelId="{C1B59F1A-7614-48D0-AF86-2753F462048B}" type="pres">
      <dgm:prSet presAssocID="{3A95FC56-1A20-41C9-B0B7-AD420C95DC9A}" presName="composite" presStyleCnt="0"/>
      <dgm:spPr/>
    </dgm:pt>
    <dgm:pt modelId="{6799464D-662E-4B7F-9804-87EBBEA450CE}" type="pres">
      <dgm:prSet presAssocID="{3A95FC56-1A20-41C9-B0B7-AD420C95DC9A}" presName="LShape" presStyleLbl="alignNode1" presStyleIdx="2" presStyleCnt="5"/>
      <dgm:spPr/>
    </dgm:pt>
    <dgm:pt modelId="{AC5824E1-9186-41FC-88FB-C495C84E58EA}" type="pres">
      <dgm:prSet presAssocID="{3A95FC56-1A20-41C9-B0B7-AD420C95DC9A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A880DD-1FBF-4AF0-9535-F194048F31C8}" type="pres">
      <dgm:prSet presAssocID="{3A95FC56-1A20-41C9-B0B7-AD420C95DC9A}" presName="Triangle" presStyleLbl="alignNode1" presStyleIdx="3" presStyleCnt="5"/>
      <dgm:spPr/>
    </dgm:pt>
    <dgm:pt modelId="{D5E0D975-903A-4A6B-86FD-EDB69BDF0DFF}" type="pres">
      <dgm:prSet presAssocID="{0955BC1F-0597-484D-9DE8-F31E4B0423EE}" presName="sibTrans" presStyleCnt="0"/>
      <dgm:spPr/>
    </dgm:pt>
    <dgm:pt modelId="{25030A5A-F456-4C10-A124-1261BE96A979}" type="pres">
      <dgm:prSet presAssocID="{0955BC1F-0597-484D-9DE8-F31E4B0423EE}" presName="space" presStyleCnt="0"/>
      <dgm:spPr/>
    </dgm:pt>
    <dgm:pt modelId="{93A9A069-39FD-478A-A777-2E6C0E21574B}" type="pres">
      <dgm:prSet presAssocID="{2CFD0121-4D19-4454-9EEA-B43FC1788AFE}" presName="composite" presStyleCnt="0"/>
      <dgm:spPr/>
    </dgm:pt>
    <dgm:pt modelId="{04EFF386-BF58-4098-AD0F-343CE47BBAC4}" type="pres">
      <dgm:prSet presAssocID="{2CFD0121-4D19-4454-9EEA-B43FC1788AFE}" presName="LShape" presStyleLbl="alignNode1" presStyleIdx="4" presStyleCnt="5"/>
      <dgm:spPr/>
    </dgm:pt>
    <dgm:pt modelId="{C98E17BB-7206-45D9-A0CB-24048BB0D086}" type="pres">
      <dgm:prSet presAssocID="{2CFD0121-4D19-4454-9EEA-B43FC1788AFE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5471F3-C243-44C8-A9BF-A0B32F818570}" type="presOf" srcId="{2CFD0121-4D19-4454-9EEA-B43FC1788AFE}" destId="{C98E17BB-7206-45D9-A0CB-24048BB0D086}" srcOrd="0" destOrd="0" presId="urn:microsoft.com/office/officeart/2009/3/layout/StepUpProcess"/>
    <dgm:cxn modelId="{DF03FC7C-09DA-4D24-B090-013ECEB3A4E2}" srcId="{87B3FDDC-FCDB-42BE-BD7F-D7183E9B2F09}" destId="{3A95FC56-1A20-41C9-B0B7-AD420C95DC9A}" srcOrd="1" destOrd="0" parTransId="{3E41D3DF-7837-4E22-A93F-945379BEB5A8}" sibTransId="{0955BC1F-0597-484D-9DE8-F31E4B0423EE}"/>
    <dgm:cxn modelId="{CC7A4F73-2745-4520-93FF-EF4340F83688}" type="presOf" srcId="{87B3FDDC-FCDB-42BE-BD7F-D7183E9B2F09}" destId="{97D2BBE9-BCE5-4E12-9CEB-110F1C29F449}" srcOrd="0" destOrd="0" presId="urn:microsoft.com/office/officeart/2009/3/layout/StepUpProcess"/>
    <dgm:cxn modelId="{4520A580-17FA-4FD9-8A8E-14F1F9FCF18E}" srcId="{87B3FDDC-FCDB-42BE-BD7F-D7183E9B2F09}" destId="{2CFD0121-4D19-4454-9EEA-B43FC1788AFE}" srcOrd="2" destOrd="0" parTransId="{A76A3CC2-95F6-4978-8B78-E2CC34062B4E}" sibTransId="{228777C5-FB9E-4DEA-A602-69B0D1DF3DFA}"/>
    <dgm:cxn modelId="{9A5614F7-D6C7-4063-873A-B79A65482BDC}" type="presOf" srcId="{FA5293F7-6304-4F3F-9F9C-0FEFD671D11B}" destId="{2E662A2C-A386-4295-A4FC-E59FCFFD1585}" srcOrd="0" destOrd="0" presId="urn:microsoft.com/office/officeart/2009/3/layout/StepUpProcess"/>
    <dgm:cxn modelId="{25053AE3-E3C4-4448-94E0-888D63AA608C}" type="presOf" srcId="{3A95FC56-1A20-41C9-B0B7-AD420C95DC9A}" destId="{AC5824E1-9186-41FC-88FB-C495C84E58EA}" srcOrd="0" destOrd="0" presId="urn:microsoft.com/office/officeart/2009/3/layout/StepUpProcess"/>
    <dgm:cxn modelId="{12453FAD-A538-4B16-9884-6F9557C74F78}" srcId="{87B3FDDC-FCDB-42BE-BD7F-D7183E9B2F09}" destId="{FA5293F7-6304-4F3F-9F9C-0FEFD671D11B}" srcOrd="0" destOrd="0" parTransId="{302292BF-268E-409C-8B4D-A144AB22E809}" sibTransId="{3BA4D7AB-F294-40F0-A0E3-171A953251B2}"/>
    <dgm:cxn modelId="{9B595CEE-4634-4D62-BCB2-41AA8F9D1E03}" type="presParOf" srcId="{97D2BBE9-BCE5-4E12-9CEB-110F1C29F449}" destId="{333F5184-4C67-4CBB-BC58-C3C0883523F9}" srcOrd="0" destOrd="0" presId="urn:microsoft.com/office/officeart/2009/3/layout/StepUpProcess"/>
    <dgm:cxn modelId="{09A0829E-070B-41C1-B1EA-0A2B4A1FFD13}" type="presParOf" srcId="{333F5184-4C67-4CBB-BC58-C3C0883523F9}" destId="{54AB99EE-9000-4424-8E29-55CE65304A23}" srcOrd="0" destOrd="0" presId="urn:microsoft.com/office/officeart/2009/3/layout/StepUpProcess"/>
    <dgm:cxn modelId="{D81DA6BD-1187-4621-8279-0F887915FA31}" type="presParOf" srcId="{333F5184-4C67-4CBB-BC58-C3C0883523F9}" destId="{2E662A2C-A386-4295-A4FC-E59FCFFD1585}" srcOrd="1" destOrd="0" presId="urn:microsoft.com/office/officeart/2009/3/layout/StepUpProcess"/>
    <dgm:cxn modelId="{E16A1E82-8E22-4A15-85B1-A950DECC9858}" type="presParOf" srcId="{333F5184-4C67-4CBB-BC58-C3C0883523F9}" destId="{52F772BC-320C-4494-85F3-9C2046B1562C}" srcOrd="2" destOrd="0" presId="urn:microsoft.com/office/officeart/2009/3/layout/StepUpProcess"/>
    <dgm:cxn modelId="{14F33E03-F755-442F-9177-9C1725FD4557}" type="presParOf" srcId="{97D2BBE9-BCE5-4E12-9CEB-110F1C29F449}" destId="{07B956ED-5E9A-49E2-BB14-6DFEBA16620F}" srcOrd="1" destOrd="0" presId="urn:microsoft.com/office/officeart/2009/3/layout/StepUpProcess"/>
    <dgm:cxn modelId="{9A78C483-A7E0-4039-BD5B-293B423F1D5E}" type="presParOf" srcId="{07B956ED-5E9A-49E2-BB14-6DFEBA16620F}" destId="{BD965CFD-8BA7-4AC5-ADB1-A0E7E4EA1837}" srcOrd="0" destOrd="0" presId="urn:microsoft.com/office/officeart/2009/3/layout/StepUpProcess"/>
    <dgm:cxn modelId="{C172EADB-395F-43F7-94FB-50FB82E37A2A}" type="presParOf" srcId="{97D2BBE9-BCE5-4E12-9CEB-110F1C29F449}" destId="{C1B59F1A-7614-48D0-AF86-2753F462048B}" srcOrd="2" destOrd="0" presId="urn:microsoft.com/office/officeart/2009/3/layout/StepUpProcess"/>
    <dgm:cxn modelId="{A868B16D-959D-4531-A76D-0B5218BC1AED}" type="presParOf" srcId="{C1B59F1A-7614-48D0-AF86-2753F462048B}" destId="{6799464D-662E-4B7F-9804-87EBBEA450CE}" srcOrd="0" destOrd="0" presId="urn:microsoft.com/office/officeart/2009/3/layout/StepUpProcess"/>
    <dgm:cxn modelId="{404CD45B-444B-4621-89F0-6DB6C9156585}" type="presParOf" srcId="{C1B59F1A-7614-48D0-AF86-2753F462048B}" destId="{AC5824E1-9186-41FC-88FB-C495C84E58EA}" srcOrd="1" destOrd="0" presId="urn:microsoft.com/office/officeart/2009/3/layout/StepUpProcess"/>
    <dgm:cxn modelId="{557E62FD-BBC5-45D9-A58C-6C908CDA9F1E}" type="presParOf" srcId="{C1B59F1A-7614-48D0-AF86-2753F462048B}" destId="{BCA880DD-1FBF-4AF0-9535-F194048F31C8}" srcOrd="2" destOrd="0" presId="urn:microsoft.com/office/officeart/2009/3/layout/StepUpProcess"/>
    <dgm:cxn modelId="{7A810AED-7055-4C7F-B530-2F2328C2152A}" type="presParOf" srcId="{97D2BBE9-BCE5-4E12-9CEB-110F1C29F449}" destId="{D5E0D975-903A-4A6B-86FD-EDB69BDF0DFF}" srcOrd="3" destOrd="0" presId="urn:microsoft.com/office/officeart/2009/3/layout/StepUpProcess"/>
    <dgm:cxn modelId="{6418253B-C306-46BE-A738-031254C7F139}" type="presParOf" srcId="{D5E0D975-903A-4A6B-86FD-EDB69BDF0DFF}" destId="{25030A5A-F456-4C10-A124-1261BE96A979}" srcOrd="0" destOrd="0" presId="urn:microsoft.com/office/officeart/2009/3/layout/StepUpProcess"/>
    <dgm:cxn modelId="{BA446F1D-C7F7-4B06-AEBB-3865FD3D6E37}" type="presParOf" srcId="{97D2BBE9-BCE5-4E12-9CEB-110F1C29F449}" destId="{93A9A069-39FD-478A-A777-2E6C0E21574B}" srcOrd="4" destOrd="0" presId="urn:microsoft.com/office/officeart/2009/3/layout/StepUpProcess"/>
    <dgm:cxn modelId="{8EBEF6B5-8B1B-49C6-870A-10F90EF1E8B8}" type="presParOf" srcId="{93A9A069-39FD-478A-A777-2E6C0E21574B}" destId="{04EFF386-BF58-4098-AD0F-343CE47BBAC4}" srcOrd="0" destOrd="0" presId="urn:microsoft.com/office/officeart/2009/3/layout/StepUpProcess"/>
    <dgm:cxn modelId="{DAD04065-C7CE-416C-B9D0-9315DD1C6CDC}" type="presParOf" srcId="{93A9A069-39FD-478A-A777-2E6C0E21574B}" destId="{C98E17BB-7206-45D9-A0CB-24048BB0D086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B3FDDC-FCDB-42BE-BD7F-D7183E9B2F09}" type="doc">
      <dgm:prSet loTypeId="urn:microsoft.com/office/officeart/2009/3/layout/StepUpProcess" loCatId="process" qsTypeId="urn:microsoft.com/office/officeart/2005/8/quickstyle/simple5" qsCatId="simple" csTypeId="urn:microsoft.com/office/officeart/2005/8/colors/accent2_3" csCatId="accent2" phldr="1"/>
      <dgm:spPr/>
      <dgm:t>
        <a:bodyPr/>
        <a:lstStyle/>
        <a:p>
          <a:endParaRPr lang="en-IN"/>
        </a:p>
      </dgm:t>
    </dgm:pt>
    <dgm:pt modelId="{FA5293F7-6304-4F3F-9F9C-0FEFD671D11B}">
      <dgm:prSet phldrT="[Text]"/>
      <dgm:spPr/>
      <dgm:t>
        <a:bodyPr/>
        <a:lstStyle/>
        <a:p>
          <a:r>
            <a:rPr lang="en-IN" dirty="0"/>
            <a:t>Perform image pre-processing and augmentation</a:t>
          </a:r>
        </a:p>
      </dgm:t>
    </dgm:pt>
    <dgm:pt modelId="{302292BF-268E-409C-8B4D-A144AB22E809}" type="parTrans" cxnId="{12453FAD-A538-4B16-9884-6F9557C74F78}">
      <dgm:prSet/>
      <dgm:spPr/>
      <dgm:t>
        <a:bodyPr/>
        <a:lstStyle/>
        <a:p>
          <a:endParaRPr lang="en-IN"/>
        </a:p>
      </dgm:t>
    </dgm:pt>
    <dgm:pt modelId="{3BA4D7AB-F294-40F0-A0E3-171A953251B2}" type="sibTrans" cxnId="{12453FAD-A538-4B16-9884-6F9557C74F78}">
      <dgm:prSet/>
      <dgm:spPr/>
      <dgm:t>
        <a:bodyPr/>
        <a:lstStyle/>
        <a:p>
          <a:endParaRPr lang="en-IN"/>
        </a:p>
      </dgm:t>
    </dgm:pt>
    <dgm:pt modelId="{3A95FC56-1A20-41C9-B0B7-AD420C95DC9A}">
      <dgm:prSet phldrT="[Text]"/>
      <dgm:spPr/>
      <dgm:t>
        <a:bodyPr/>
        <a:lstStyle/>
        <a:p>
          <a:r>
            <a:rPr lang="en-IN" dirty="0"/>
            <a:t>Simulate model and interpret model outcomes</a:t>
          </a:r>
        </a:p>
      </dgm:t>
    </dgm:pt>
    <dgm:pt modelId="{3E41D3DF-7837-4E22-A93F-945379BEB5A8}" type="parTrans" cxnId="{DF03FC7C-09DA-4D24-B090-013ECEB3A4E2}">
      <dgm:prSet/>
      <dgm:spPr/>
      <dgm:t>
        <a:bodyPr/>
        <a:lstStyle/>
        <a:p>
          <a:endParaRPr lang="en-IN"/>
        </a:p>
      </dgm:t>
    </dgm:pt>
    <dgm:pt modelId="{0955BC1F-0597-484D-9DE8-F31E4B0423EE}" type="sibTrans" cxnId="{DF03FC7C-09DA-4D24-B090-013ECEB3A4E2}">
      <dgm:prSet/>
      <dgm:spPr/>
      <dgm:t>
        <a:bodyPr/>
        <a:lstStyle/>
        <a:p>
          <a:endParaRPr lang="en-IN"/>
        </a:p>
      </dgm:t>
    </dgm:pt>
    <dgm:pt modelId="{2CFD0121-4D19-4454-9EEA-B43FC1788AFE}">
      <dgm:prSet phldrT="[Text]"/>
      <dgm:spPr/>
      <dgm:t>
        <a:bodyPr/>
        <a:lstStyle/>
        <a:p>
          <a:r>
            <a:rPr lang="en-IN" dirty="0"/>
            <a:t>Deploy model results </a:t>
          </a:r>
        </a:p>
      </dgm:t>
    </dgm:pt>
    <dgm:pt modelId="{A76A3CC2-95F6-4978-8B78-E2CC34062B4E}" type="parTrans" cxnId="{4520A580-17FA-4FD9-8A8E-14F1F9FCF18E}">
      <dgm:prSet/>
      <dgm:spPr/>
      <dgm:t>
        <a:bodyPr/>
        <a:lstStyle/>
        <a:p>
          <a:endParaRPr lang="en-IN"/>
        </a:p>
      </dgm:t>
    </dgm:pt>
    <dgm:pt modelId="{228777C5-FB9E-4DEA-A602-69B0D1DF3DFA}" type="sibTrans" cxnId="{4520A580-17FA-4FD9-8A8E-14F1F9FCF18E}">
      <dgm:prSet/>
      <dgm:spPr/>
      <dgm:t>
        <a:bodyPr/>
        <a:lstStyle/>
        <a:p>
          <a:endParaRPr lang="en-IN"/>
        </a:p>
      </dgm:t>
    </dgm:pt>
    <dgm:pt modelId="{97D2BBE9-BCE5-4E12-9CEB-110F1C29F449}" type="pres">
      <dgm:prSet presAssocID="{87B3FDDC-FCDB-42BE-BD7F-D7183E9B2F0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33F5184-4C67-4CBB-BC58-C3C0883523F9}" type="pres">
      <dgm:prSet presAssocID="{FA5293F7-6304-4F3F-9F9C-0FEFD671D11B}" presName="composite" presStyleCnt="0"/>
      <dgm:spPr/>
    </dgm:pt>
    <dgm:pt modelId="{54AB99EE-9000-4424-8E29-55CE65304A23}" type="pres">
      <dgm:prSet presAssocID="{FA5293F7-6304-4F3F-9F9C-0FEFD671D11B}" presName="LShape" presStyleLbl="alignNode1" presStyleIdx="0" presStyleCnt="5"/>
      <dgm:spPr/>
    </dgm:pt>
    <dgm:pt modelId="{2E662A2C-A386-4295-A4FC-E59FCFFD1585}" type="pres">
      <dgm:prSet presAssocID="{FA5293F7-6304-4F3F-9F9C-0FEFD671D11B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772BC-320C-4494-85F3-9C2046B1562C}" type="pres">
      <dgm:prSet presAssocID="{FA5293F7-6304-4F3F-9F9C-0FEFD671D11B}" presName="Triangle" presStyleLbl="alignNode1" presStyleIdx="1" presStyleCnt="5"/>
      <dgm:spPr/>
    </dgm:pt>
    <dgm:pt modelId="{07B956ED-5E9A-49E2-BB14-6DFEBA16620F}" type="pres">
      <dgm:prSet presAssocID="{3BA4D7AB-F294-40F0-A0E3-171A953251B2}" presName="sibTrans" presStyleCnt="0"/>
      <dgm:spPr/>
    </dgm:pt>
    <dgm:pt modelId="{BD965CFD-8BA7-4AC5-ADB1-A0E7E4EA1837}" type="pres">
      <dgm:prSet presAssocID="{3BA4D7AB-F294-40F0-A0E3-171A953251B2}" presName="space" presStyleCnt="0"/>
      <dgm:spPr/>
    </dgm:pt>
    <dgm:pt modelId="{C1B59F1A-7614-48D0-AF86-2753F462048B}" type="pres">
      <dgm:prSet presAssocID="{3A95FC56-1A20-41C9-B0B7-AD420C95DC9A}" presName="composite" presStyleCnt="0"/>
      <dgm:spPr/>
    </dgm:pt>
    <dgm:pt modelId="{6799464D-662E-4B7F-9804-87EBBEA450CE}" type="pres">
      <dgm:prSet presAssocID="{3A95FC56-1A20-41C9-B0B7-AD420C95DC9A}" presName="LShape" presStyleLbl="alignNode1" presStyleIdx="2" presStyleCnt="5"/>
      <dgm:spPr/>
    </dgm:pt>
    <dgm:pt modelId="{AC5824E1-9186-41FC-88FB-C495C84E58EA}" type="pres">
      <dgm:prSet presAssocID="{3A95FC56-1A20-41C9-B0B7-AD420C95DC9A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A880DD-1FBF-4AF0-9535-F194048F31C8}" type="pres">
      <dgm:prSet presAssocID="{3A95FC56-1A20-41C9-B0B7-AD420C95DC9A}" presName="Triangle" presStyleLbl="alignNode1" presStyleIdx="3" presStyleCnt="5"/>
      <dgm:spPr/>
    </dgm:pt>
    <dgm:pt modelId="{D5E0D975-903A-4A6B-86FD-EDB69BDF0DFF}" type="pres">
      <dgm:prSet presAssocID="{0955BC1F-0597-484D-9DE8-F31E4B0423EE}" presName="sibTrans" presStyleCnt="0"/>
      <dgm:spPr/>
    </dgm:pt>
    <dgm:pt modelId="{25030A5A-F456-4C10-A124-1261BE96A979}" type="pres">
      <dgm:prSet presAssocID="{0955BC1F-0597-484D-9DE8-F31E4B0423EE}" presName="space" presStyleCnt="0"/>
      <dgm:spPr/>
    </dgm:pt>
    <dgm:pt modelId="{93A9A069-39FD-478A-A777-2E6C0E21574B}" type="pres">
      <dgm:prSet presAssocID="{2CFD0121-4D19-4454-9EEA-B43FC1788AFE}" presName="composite" presStyleCnt="0"/>
      <dgm:spPr/>
    </dgm:pt>
    <dgm:pt modelId="{04EFF386-BF58-4098-AD0F-343CE47BBAC4}" type="pres">
      <dgm:prSet presAssocID="{2CFD0121-4D19-4454-9EEA-B43FC1788AFE}" presName="LShape" presStyleLbl="alignNode1" presStyleIdx="4" presStyleCnt="5"/>
      <dgm:spPr/>
    </dgm:pt>
    <dgm:pt modelId="{C98E17BB-7206-45D9-A0CB-24048BB0D086}" type="pres">
      <dgm:prSet presAssocID="{2CFD0121-4D19-4454-9EEA-B43FC1788AFE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5471F3-C243-44C8-A9BF-A0B32F818570}" type="presOf" srcId="{2CFD0121-4D19-4454-9EEA-B43FC1788AFE}" destId="{C98E17BB-7206-45D9-A0CB-24048BB0D086}" srcOrd="0" destOrd="0" presId="urn:microsoft.com/office/officeart/2009/3/layout/StepUpProcess"/>
    <dgm:cxn modelId="{DF03FC7C-09DA-4D24-B090-013ECEB3A4E2}" srcId="{87B3FDDC-FCDB-42BE-BD7F-D7183E9B2F09}" destId="{3A95FC56-1A20-41C9-B0B7-AD420C95DC9A}" srcOrd="1" destOrd="0" parTransId="{3E41D3DF-7837-4E22-A93F-945379BEB5A8}" sibTransId="{0955BC1F-0597-484D-9DE8-F31E4B0423EE}"/>
    <dgm:cxn modelId="{CC7A4F73-2745-4520-93FF-EF4340F83688}" type="presOf" srcId="{87B3FDDC-FCDB-42BE-BD7F-D7183E9B2F09}" destId="{97D2BBE9-BCE5-4E12-9CEB-110F1C29F449}" srcOrd="0" destOrd="0" presId="urn:microsoft.com/office/officeart/2009/3/layout/StepUpProcess"/>
    <dgm:cxn modelId="{4520A580-17FA-4FD9-8A8E-14F1F9FCF18E}" srcId="{87B3FDDC-FCDB-42BE-BD7F-D7183E9B2F09}" destId="{2CFD0121-4D19-4454-9EEA-B43FC1788AFE}" srcOrd="2" destOrd="0" parTransId="{A76A3CC2-95F6-4978-8B78-E2CC34062B4E}" sibTransId="{228777C5-FB9E-4DEA-A602-69B0D1DF3DFA}"/>
    <dgm:cxn modelId="{9A5614F7-D6C7-4063-873A-B79A65482BDC}" type="presOf" srcId="{FA5293F7-6304-4F3F-9F9C-0FEFD671D11B}" destId="{2E662A2C-A386-4295-A4FC-E59FCFFD1585}" srcOrd="0" destOrd="0" presId="urn:microsoft.com/office/officeart/2009/3/layout/StepUpProcess"/>
    <dgm:cxn modelId="{25053AE3-E3C4-4448-94E0-888D63AA608C}" type="presOf" srcId="{3A95FC56-1A20-41C9-B0B7-AD420C95DC9A}" destId="{AC5824E1-9186-41FC-88FB-C495C84E58EA}" srcOrd="0" destOrd="0" presId="urn:microsoft.com/office/officeart/2009/3/layout/StepUpProcess"/>
    <dgm:cxn modelId="{12453FAD-A538-4B16-9884-6F9557C74F78}" srcId="{87B3FDDC-FCDB-42BE-BD7F-D7183E9B2F09}" destId="{FA5293F7-6304-4F3F-9F9C-0FEFD671D11B}" srcOrd="0" destOrd="0" parTransId="{302292BF-268E-409C-8B4D-A144AB22E809}" sibTransId="{3BA4D7AB-F294-40F0-A0E3-171A953251B2}"/>
    <dgm:cxn modelId="{9B595CEE-4634-4D62-BCB2-41AA8F9D1E03}" type="presParOf" srcId="{97D2BBE9-BCE5-4E12-9CEB-110F1C29F449}" destId="{333F5184-4C67-4CBB-BC58-C3C0883523F9}" srcOrd="0" destOrd="0" presId="urn:microsoft.com/office/officeart/2009/3/layout/StepUpProcess"/>
    <dgm:cxn modelId="{09A0829E-070B-41C1-B1EA-0A2B4A1FFD13}" type="presParOf" srcId="{333F5184-4C67-4CBB-BC58-C3C0883523F9}" destId="{54AB99EE-9000-4424-8E29-55CE65304A23}" srcOrd="0" destOrd="0" presId="urn:microsoft.com/office/officeart/2009/3/layout/StepUpProcess"/>
    <dgm:cxn modelId="{D81DA6BD-1187-4621-8279-0F887915FA31}" type="presParOf" srcId="{333F5184-4C67-4CBB-BC58-C3C0883523F9}" destId="{2E662A2C-A386-4295-A4FC-E59FCFFD1585}" srcOrd="1" destOrd="0" presId="urn:microsoft.com/office/officeart/2009/3/layout/StepUpProcess"/>
    <dgm:cxn modelId="{E16A1E82-8E22-4A15-85B1-A950DECC9858}" type="presParOf" srcId="{333F5184-4C67-4CBB-BC58-C3C0883523F9}" destId="{52F772BC-320C-4494-85F3-9C2046B1562C}" srcOrd="2" destOrd="0" presId="urn:microsoft.com/office/officeart/2009/3/layout/StepUpProcess"/>
    <dgm:cxn modelId="{14F33E03-F755-442F-9177-9C1725FD4557}" type="presParOf" srcId="{97D2BBE9-BCE5-4E12-9CEB-110F1C29F449}" destId="{07B956ED-5E9A-49E2-BB14-6DFEBA16620F}" srcOrd="1" destOrd="0" presId="urn:microsoft.com/office/officeart/2009/3/layout/StepUpProcess"/>
    <dgm:cxn modelId="{9A78C483-A7E0-4039-BD5B-293B423F1D5E}" type="presParOf" srcId="{07B956ED-5E9A-49E2-BB14-6DFEBA16620F}" destId="{BD965CFD-8BA7-4AC5-ADB1-A0E7E4EA1837}" srcOrd="0" destOrd="0" presId="urn:microsoft.com/office/officeart/2009/3/layout/StepUpProcess"/>
    <dgm:cxn modelId="{C172EADB-395F-43F7-94FB-50FB82E37A2A}" type="presParOf" srcId="{97D2BBE9-BCE5-4E12-9CEB-110F1C29F449}" destId="{C1B59F1A-7614-48D0-AF86-2753F462048B}" srcOrd="2" destOrd="0" presId="urn:microsoft.com/office/officeart/2009/3/layout/StepUpProcess"/>
    <dgm:cxn modelId="{A868B16D-959D-4531-A76D-0B5218BC1AED}" type="presParOf" srcId="{C1B59F1A-7614-48D0-AF86-2753F462048B}" destId="{6799464D-662E-4B7F-9804-87EBBEA450CE}" srcOrd="0" destOrd="0" presId="urn:microsoft.com/office/officeart/2009/3/layout/StepUpProcess"/>
    <dgm:cxn modelId="{404CD45B-444B-4621-89F0-6DB6C9156585}" type="presParOf" srcId="{C1B59F1A-7614-48D0-AF86-2753F462048B}" destId="{AC5824E1-9186-41FC-88FB-C495C84E58EA}" srcOrd="1" destOrd="0" presId="urn:microsoft.com/office/officeart/2009/3/layout/StepUpProcess"/>
    <dgm:cxn modelId="{557E62FD-BBC5-45D9-A58C-6C908CDA9F1E}" type="presParOf" srcId="{C1B59F1A-7614-48D0-AF86-2753F462048B}" destId="{BCA880DD-1FBF-4AF0-9535-F194048F31C8}" srcOrd="2" destOrd="0" presId="urn:microsoft.com/office/officeart/2009/3/layout/StepUpProcess"/>
    <dgm:cxn modelId="{7A810AED-7055-4C7F-B530-2F2328C2152A}" type="presParOf" srcId="{97D2BBE9-BCE5-4E12-9CEB-110F1C29F449}" destId="{D5E0D975-903A-4A6B-86FD-EDB69BDF0DFF}" srcOrd="3" destOrd="0" presId="urn:microsoft.com/office/officeart/2009/3/layout/StepUpProcess"/>
    <dgm:cxn modelId="{6418253B-C306-46BE-A738-031254C7F139}" type="presParOf" srcId="{D5E0D975-903A-4A6B-86FD-EDB69BDF0DFF}" destId="{25030A5A-F456-4C10-A124-1261BE96A979}" srcOrd="0" destOrd="0" presId="urn:microsoft.com/office/officeart/2009/3/layout/StepUpProcess"/>
    <dgm:cxn modelId="{BA446F1D-C7F7-4B06-AEBB-3865FD3D6E37}" type="presParOf" srcId="{97D2BBE9-BCE5-4E12-9CEB-110F1C29F449}" destId="{93A9A069-39FD-478A-A777-2E6C0E21574B}" srcOrd="4" destOrd="0" presId="urn:microsoft.com/office/officeart/2009/3/layout/StepUpProcess"/>
    <dgm:cxn modelId="{8EBEF6B5-8B1B-49C6-870A-10F90EF1E8B8}" type="presParOf" srcId="{93A9A069-39FD-478A-A777-2E6C0E21574B}" destId="{04EFF386-BF58-4098-AD0F-343CE47BBAC4}" srcOrd="0" destOrd="0" presId="urn:microsoft.com/office/officeart/2009/3/layout/StepUpProcess"/>
    <dgm:cxn modelId="{DAD04065-C7CE-416C-B9D0-9315DD1C6CDC}" type="presParOf" srcId="{93A9A069-39FD-478A-A777-2E6C0E21574B}" destId="{C98E17BB-7206-45D9-A0CB-24048BB0D086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008113-2963-4A6B-9E51-AC5C86EAF48D}" type="doc">
      <dgm:prSet loTypeId="urn:microsoft.com/office/officeart/2005/8/layout/default#1" loCatId="list" qsTypeId="urn:microsoft.com/office/officeart/2005/8/quickstyle/simple5" qsCatId="simple" csTypeId="urn:microsoft.com/office/officeart/2005/8/colors/accent2_5" csCatId="accent2" phldr="1"/>
      <dgm:spPr/>
      <dgm:t>
        <a:bodyPr/>
        <a:lstStyle/>
        <a:p>
          <a:endParaRPr lang="en-IN"/>
        </a:p>
      </dgm:t>
    </dgm:pt>
    <dgm:pt modelId="{B9D79257-CCEF-46B7-8C98-B6024BAEA333}">
      <dgm:prSet phldrT="[Text]"/>
      <dgm:spPr/>
      <dgm:t>
        <a:bodyPr/>
        <a:lstStyle/>
        <a:p>
          <a:r>
            <a:rPr lang="en-IN" b="1" dirty="0"/>
            <a:t>Optimizer</a:t>
          </a:r>
          <a:r>
            <a:rPr lang="en-IN" dirty="0"/>
            <a:t>: SGD</a:t>
          </a:r>
        </a:p>
        <a:p>
          <a:r>
            <a:rPr lang="en-IN" b="1" dirty="0"/>
            <a:t>Loss</a:t>
          </a:r>
          <a:r>
            <a:rPr lang="en-IN" dirty="0"/>
            <a:t>: Sparse Categorical Cross entropy</a:t>
          </a:r>
        </a:p>
      </dgm:t>
    </dgm:pt>
    <dgm:pt modelId="{0E0CFB29-65F3-4378-B9CC-8C8D84B37E51}" type="parTrans" cxnId="{4143EFE4-3FE8-456E-B832-6C1660045908}">
      <dgm:prSet/>
      <dgm:spPr/>
      <dgm:t>
        <a:bodyPr/>
        <a:lstStyle/>
        <a:p>
          <a:endParaRPr lang="en-IN"/>
        </a:p>
      </dgm:t>
    </dgm:pt>
    <dgm:pt modelId="{17B2D627-6079-472A-BBDD-AEE08C90BF99}" type="sibTrans" cxnId="{4143EFE4-3FE8-456E-B832-6C1660045908}">
      <dgm:prSet/>
      <dgm:spPr/>
      <dgm:t>
        <a:bodyPr/>
        <a:lstStyle/>
        <a:p>
          <a:endParaRPr lang="en-IN"/>
        </a:p>
      </dgm:t>
    </dgm:pt>
    <dgm:pt modelId="{2507DF88-A33A-4CD6-A072-5AA393F3FB59}">
      <dgm:prSet phldrT="[Text]"/>
      <dgm:spPr/>
      <dgm:t>
        <a:bodyPr/>
        <a:lstStyle/>
        <a:p>
          <a:r>
            <a:rPr lang="en-IN" dirty="0" err="1"/>
            <a:t>MixUp</a:t>
          </a:r>
          <a:r>
            <a:rPr lang="en-IN" dirty="0"/>
            <a:t> </a:t>
          </a:r>
          <a:r>
            <a:rPr lang="en-IN" b="1" dirty="0"/>
            <a:t>Regularization</a:t>
          </a:r>
        </a:p>
      </dgm:t>
    </dgm:pt>
    <dgm:pt modelId="{7502D1CB-FED0-40CA-90D0-921067FFB41F}" type="parTrans" cxnId="{4527E9CD-939A-497B-8CE1-4C51FDAE0523}">
      <dgm:prSet/>
      <dgm:spPr/>
      <dgm:t>
        <a:bodyPr/>
        <a:lstStyle/>
        <a:p>
          <a:endParaRPr lang="en-IN"/>
        </a:p>
      </dgm:t>
    </dgm:pt>
    <dgm:pt modelId="{73BDECAA-EEF3-43AB-AF99-B78D568363BB}" type="sibTrans" cxnId="{4527E9CD-939A-497B-8CE1-4C51FDAE0523}">
      <dgm:prSet/>
      <dgm:spPr/>
      <dgm:t>
        <a:bodyPr/>
        <a:lstStyle/>
        <a:p>
          <a:endParaRPr lang="en-IN"/>
        </a:p>
      </dgm:t>
    </dgm:pt>
    <dgm:pt modelId="{1B035C04-BA30-4D33-9717-BCC7322E4729}">
      <dgm:prSet phldrT="[Text]"/>
      <dgm:spPr/>
      <dgm:t>
        <a:bodyPr/>
        <a:lstStyle/>
        <a:p>
          <a:r>
            <a:rPr lang="en-IN" dirty="0"/>
            <a:t>Replace Batch Normalization with  </a:t>
          </a:r>
          <a:r>
            <a:rPr lang="en-IN" b="1" dirty="0"/>
            <a:t>Weight</a:t>
          </a:r>
          <a:r>
            <a:rPr lang="en-IN" dirty="0"/>
            <a:t> </a:t>
          </a:r>
          <a:r>
            <a:rPr lang="en-IN" b="1" dirty="0"/>
            <a:t>Standardization</a:t>
          </a:r>
          <a:r>
            <a:rPr lang="en-IN" dirty="0"/>
            <a:t> and </a:t>
          </a:r>
          <a:r>
            <a:rPr lang="en-IN" b="1" dirty="0"/>
            <a:t>Group</a:t>
          </a:r>
          <a:r>
            <a:rPr lang="en-IN" dirty="0"/>
            <a:t> </a:t>
          </a:r>
          <a:r>
            <a:rPr lang="en-IN" b="1" dirty="0"/>
            <a:t>Normalization</a:t>
          </a:r>
        </a:p>
      </dgm:t>
    </dgm:pt>
    <dgm:pt modelId="{DCE30D42-31FC-4197-B6F1-42C89B035328}" type="parTrans" cxnId="{C3CFEA40-F6C4-4266-A71A-36415D4A409C}">
      <dgm:prSet/>
      <dgm:spPr/>
      <dgm:t>
        <a:bodyPr/>
        <a:lstStyle/>
        <a:p>
          <a:endParaRPr lang="en-IN"/>
        </a:p>
      </dgm:t>
    </dgm:pt>
    <dgm:pt modelId="{73D7499B-A053-4DEF-B51A-9FA53A765682}" type="sibTrans" cxnId="{C3CFEA40-F6C4-4266-A71A-36415D4A409C}">
      <dgm:prSet/>
      <dgm:spPr/>
      <dgm:t>
        <a:bodyPr/>
        <a:lstStyle/>
        <a:p>
          <a:endParaRPr lang="en-IN"/>
        </a:p>
      </dgm:t>
    </dgm:pt>
    <dgm:pt modelId="{DFAFD754-3370-4933-BEF9-194A52BBA16B}">
      <dgm:prSet phldrT="[Text]"/>
      <dgm:spPr/>
      <dgm:t>
        <a:bodyPr/>
        <a:lstStyle/>
        <a:p>
          <a:r>
            <a:rPr lang="en-IN" dirty="0"/>
            <a:t>Variant of </a:t>
          </a:r>
          <a:r>
            <a:rPr lang="en-IN" b="1" dirty="0" err="1"/>
            <a:t>ResNet</a:t>
          </a:r>
          <a:r>
            <a:rPr lang="en-IN" dirty="0"/>
            <a:t> architecture</a:t>
          </a:r>
        </a:p>
      </dgm:t>
    </dgm:pt>
    <dgm:pt modelId="{88842E8D-A3A3-4138-8566-4A5370A74488}" type="parTrans" cxnId="{A36DE40B-983A-43ED-BFF1-7AFDAF5D8869}">
      <dgm:prSet/>
      <dgm:spPr/>
      <dgm:t>
        <a:bodyPr/>
        <a:lstStyle/>
        <a:p>
          <a:endParaRPr lang="en-IN"/>
        </a:p>
      </dgm:t>
    </dgm:pt>
    <dgm:pt modelId="{1C50247B-0ED0-448F-B179-0AFF705E1BCB}" type="sibTrans" cxnId="{A36DE40B-983A-43ED-BFF1-7AFDAF5D8869}">
      <dgm:prSet/>
      <dgm:spPr/>
      <dgm:t>
        <a:bodyPr/>
        <a:lstStyle/>
        <a:p>
          <a:endParaRPr lang="en-IN"/>
        </a:p>
      </dgm:t>
    </dgm:pt>
    <dgm:pt modelId="{52A904F9-B2F3-4D8E-A3BA-EF586B673411}" type="pres">
      <dgm:prSet presAssocID="{82008113-2963-4A6B-9E51-AC5C86EAF48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5D6151-49E3-4B6F-BC2C-B75DFA83E9F3}" type="pres">
      <dgm:prSet presAssocID="{B9D79257-CCEF-46B7-8C98-B6024BAEA33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75D36F-6A50-4D70-BB49-090E9EA7E8ED}" type="pres">
      <dgm:prSet presAssocID="{17B2D627-6079-472A-BBDD-AEE08C90BF99}" presName="sibTrans" presStyleCnt="0"/>
      <dgm:spPr/>
    </dgm:pt>
    <dgm:pt modelId="{A2A56686-0B22-4036-B7D7-305A43723E73}" type="pres">
      <dgm:prSet presAssocID="{2507DF88-A33A-4CD6-A072-5AA393F3FB5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07EAB9-108C-4033-9B4D-F50796F736C0}" type="pres">
      <dgm:prSet presAssocID="{73BDECAA-EEF3-43AB-AF99-B78D568363BB}" presName="sibTrans" presStyleCnt="0"/>
      <dgm:spPr/>
    </dgm:pt>
    <dgm:pt modelId="{02F9688B-8397-41E7-A66D-71F616FA0E27}" type="pres">
      <dgm:prSet presAssocID="{1B035C04-BA30-4D33-9717-BCC7322E472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0C5B6A-526F-4313-9685-4F03B78A2442}" type="pres">
      <dgm:prSet presAssocID="{73D7499B-A053-4DEF-B51A-9FA53A765682}" presName="sibTrans" presStyleCnt="0"/>
      <dgm:spPr/>
    </dgm:pt>
    <dgm:pt modelId="{EEA7E7B1-EB98-4A2D-9532-2A368FDA16DF}" type="pres">
      <dgm:prSet presAssocID="{DFAFD754-3370-4933-BEF9-194A52BBA16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6DE40B-983A-43ED-BFF1-7AFDAF5D8869}" srcId="{82008113-2963-4A6B-9E51-AC5C86EAF48D}" destId="{DFAFD754-3370-4933-BEF9-194A52BBA16B}" srcOrd="3" destOrd="0" parTransId="{88842E8D-A3A3-4138-8566-4A5370A74488}" sibTransId="{1C50247B-0ED0-448F-B179-0AFF705E1BCB}"/>
    <dgm:cxn modelId="{C3CFEA40-F6C4-4266-A71A-36415D4A409C}" srcId="{82008113-2963-4A6B-9E51-AC5C86EAF48D}" destId="{1B035C04-BA30-4D33-9717-BCC7322E4729}" srcOrd="2" destOrd="0" parTransId="{DCE30D42-31FC-4197-B6F1-42C89B035328}" sibTransId="{73D7499B-A053-4DEF-B51A-9FA53A765682}"/>
    <dgm:cxn modelId="{9BA4DA42-D67B-4E57-9723-94E9F0AC64DE}" type="presOf" srcId="{B9D79257-CCEF-46B7-8C98-B6024BAEA333}" destId="{D65D6151-49E3-4B6F-BC2C-B75DFA83E9F3}" srcOrd="0" destOrd="0" presId="urn:microsoft.com/office/officeart/2005/8/layout/default#1"/>
    <dgm:cxn modelId="{6B399434-C368-405D-960E-6800857F7CEB}" type="presOf" srcId="{2507DF88-A33A-4CD6-A072-5AA393F3FB59}" destId="{A2A56686-0B22-4036-B7D7-305A43723E73}" srcOrd="0" destOrd="0" presId="urn:microsoft.com/office/officeart/2005/8/layout/default#1"/>
    <dgm:cxn modelId="{6905AE69-2916-478D-ADAE-5E612C38BF01}" type="presOf" srcId="{DFAFD754-3370-4933-BEF9-194A52BBA16B}" destId="{EEA7E7B1-EB98-4A2D-9532-2A368FDA16DF}" srcOrd="0" destOrd="0" presId="urn:microsoft.com/office/officeart/2005/8/layout/default#1"/>
    <dgm:cxn modelId="{4527E9CD-939A-497B-8CE1-4C51FDAE0523}" srcId="{82008113-2963-4A6B-9E51-AC5C86EAF48D}" destId="{2507DF88-A33A-4CD6-A072-5AA393F3FB59}" srcOrd="1" destOrd="0" parTransId="{7502D1CB-FED0-40CA-90D0-921067FFB41F}" sibTransId="{73BDECAA-EEF3-43AB-AF99-B78D568363BB}"/>
    <dgm:cxn modelId="{4143EFE4-3FE8-456E-B832-6C1660045908}" srcId="{82008113-2963-4A6B-9E51-AC5C86EAF48D}" destId="{B9D79257-CCEF-46B7-8C98-B6024BAEA333}" srcOrd="0" destOrd="0" parTransId="{0E0CFB29-65F3-4378-B9CC-8C8D84B37E51}" sibTransId="{17B2D627-6079-472A-BBDD-AEE08C90BF99}"/>
    <dgm:cxn modelId="{708210A6-3682-4C64-89EA-2ECBBAFD7076}" type="presOf" srcId="{1B035C04-BA30-4D33-9717-BCC7322E4729}" destId="{02F9688B-8397-41E7-A66D-71F616FA0E27}" srcOrd="0" destOrd="0" presId="urn:microsoft.com/office/officeart/2005/8/layout/default#1"/>
    <dgm:cxn modelId="{DD6890B8-0469-400C-B518-052D4C7E3C68}" type="presOf" srcId="{82008113-2963-4A6B-9E51-AC5C86EAF48D}" destId="{52A904F9-B2F3-4D8E-A3BA-EF586B673411}" srcOrd="0" destOrd="0" presId="urn:microsoft.com/office/officeart/2005/8/layout/default#1"/>
    <dgm:cxn modelId="{8E5E0B65-2A64-4D61-8C91-B58E8A3DA630}" type="presParOf" srcId="{52A904F9-B2F3-4D8E-A3BA-EF586B673411}" destId="{D65D6151-49E3-4B6F-BC2C-B75DFA83E9F3}" srcOrd="0" destOrd="0" presId="urn:microsoft.com/office/officeart/2005/8/layout/default#1"/>
    <dgm:cxn modelId="{E9049A84-6514-4051-9766-B0DFD8F9236B}" type="presParOf" srcId="{52A904F9-B2F3-4D8E-A3BA-EF586B673411}" destId="{6775D36F-6A50-4D70-BB49-090E9EA7E8ED}" srcOrd="1" destOrd="0" presId="urn:microsoft.com/office/officeart/2005/8/layout/default#1"/>
    <dgm:cxn modelId="{F0FBA5CD-76CE-4F68-91EB-78B01E4BC0D1}" type="presParOf" srcId="{52A904F9-B2F3-4D8E-A3BA-EF586B673411}" destId="{A2A56686-0B22-4036-B7D7-305A43723E73}" srcOrd="2" destOrd="0" presId="urn:microsoft.com/office/officeart/2005/8/layout/default#1"/>
    <dgm:cxn modelId="{1D190746-AFEF-4CA1-A3B0-3235B4786FCB}" type="presParOf" srcId="{52A904F9-B2F3-4D8E-A3BA-EF586B673411}" destId="{E107EAB9-108C-4033-9B4D-F50796F736C0}" srcOrd="3" destOrd="0" presId="urn:microsoft.com/office/officeart/2005/8/layout/default#1"/>
    <dgm:cxn modelId="{D7AD9B74-0CC1-4C54-AA66-0C537E2E05EC}" type="presParOf" srcId="{52A904F9-B2F3-4D8E-A3BA-EF586B673411}" destId="{02F9688B-8397-41E7-A66D-71F616FA0E27}" srcOrd="4" destOrd="0" presId="urn:microsoft.com/office/officeart/2005/8/layout/default#1"/>
    <dgm:cxn modelId="{56E6C037-A9C4-4516-A9B9-79E6BF4E015B}" type="presParOf" srcId="{52A904F9-B2F3-4D8E-A3BA-EF586B673411}" destId="{360C5B6A-526F-4313-9685-4F03B78A2442}" srcOrd="5" destOrd="0" presId="urn:microsoft.com/office/officeart/2005/8/layout/default#1"/>
    <dgm:cxn modelId="{CFF53ADB-ED78-4090-9E03-9273F0E76D93}" type="presParOf" srcId="{52A904F9-B2F3-4D8E-A3BA-EF586B673411}" destId="{EEA7E7B1-EB98-4A2D-9532-2A368FDA16DF}" srcOrd="6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0626092-D092-4D85-91BE-23AA93A47230}">
      <dsp:nvSpPr>
        <dsp:cNvPr id="0" name=""/>
        <dsp:cNvSpPr/>
      </dsp:nvSpPr>
      <dsp:spPr>
        <a:xfrm rot="10800000">
          <a:off x="2098745" y="47"/>
          <a:ext cx="7521594" cy="816834"/>
        </a:xfrm>
        <a:prstGeom prst="homePlat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0201" tIns="64770" rIns="120904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Skin cancer is a dangerous form of cancer caused by un-repaired DNA in skin cells, leading to genetic defects or mutations</a:t>
          </a:r>
          <a:endParaRPr lang="en-IN" sz="1700" kern="1200" dirty="0"/>
        </a:p>
      </dsp:txBody>
      <dsp:txXfrm rot="10800000">
        <a:off x="2098745" y="47"/>
        <a:ext cx="7521594" cy="816834"/>
      </dsp:txXfrm>
    </dsp:sp>
    <dsp:sp modelId="{0B0E1634-ED4C-4A6C-ABFC-9C45FF79A9C9}">
      <dsp:nvSpPr>
        <dsp:cNvPr id="0" name=""/>
        <dsp:cNvSpPr/>
      </dsp:nvSpPr>
      <dsp:spPr>
        <a:xfrm>
          <a:off x="1690328" y="47"/>
          <a:ext cx="816834" cy="8168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50000" r="-50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A3ACBA9-AC47-4105-80A4-FB022570B387}">
      <dsp:nvSpPr>
        <dsp:cNvPr id="0" name=""/>
        <dsp:cNvSpPr/>
      </dsp:nvSpPr>
      <dsp:spPr>
        <a:xfrm rot="10800000">
          <a:off x="2098745" y="1060712"/>
          <a:ext cx="7521594" cy="816834"/>
        </a:xfrm>
        <a:prstGeom prst="homePlat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10000"/>
                <a:lumMod val="110000"/>
                <a:satMod val="105000"/>
                <a:tint val="67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-10000"/>
                <a:lumMod val="105000"/>
                <a:satMod val="103000"/>
                <a:tint val="73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1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0201" tIns="64770" rIns="120904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Early detection is crucial for effective treatment of skin cancer. Skin cancer tends to spread gradually to other body parts.</a:t>
          </a:r>
          <a:endParaRPr lang="en-IN" sz="1700" kern="1200" dirty="0"/>
        </a:p>
      </dsp:txBody>
      <dsp:txXfrm rot="10800000">
        <a:off x="2098745" y="1060712"/>
        <a:ext cx="7521594" cy="816834"/>
      </dsp:txXfrm>
    </dsp:sp>
    <dsp:sp modelId="{AACDA2C0-5E55-4123-9C3B-3CE784ACC47C}">
      <dsp:nvSpPr>
        <dsp:cNvPr id="0" name=""/>
        <dsp:cNvSpPr/>
      </dsp:nvSpPr>
      <dsp:spPr>
        <a:xfrm>
          <a:off x="1690328" y="1060712"/>
          <a:ext cx="816834" cy="81683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25000" r="-25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F37F45A-E28C-467A-8A60-C74F6C9D92F7}">
      <dsp:nvSpPr>
        <dsp:cNvPr id="0" name=""/>
        <dsp:cNvSpPr/>
      </dsp:nvSpPr>
      <dsp:spPr>
        <a:xfrm rot="10800000">
          <a:off x="2098745" y="2121377"/>
          <a:ext cx="7521594" cy="816834"/>
        </a:xfrm>
        <a:prstGeom prst="homePlat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0000"/>
                <a:lumMod val="110000"/>
                <a:satMod val="105000"/>
                <a:tint val="67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-20000"/>
                <a:lumMod val="105000"/>
                <a:satMod val="103000"/>
                <a:tint val="73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0201" tIns="64770" rIns="120904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The increasing rate of skin cancer cases, high mortality rate, and expensive medical treatment emphasize the importance of early diagnosis.</a:t>
          </a:r>
          <a:endParaRPr lang="en-IN" sz="1700" kern="1200" dirty="0"/>
        </a:p>
      </dsp:txBody>
      <dsp:txXfrm rot="10800000">
        <a:off x="2098745" y="2121377"/>
        <a:ext cx="7521594" cy="816834"/>
      </dsp:txXfrm>
    </dsp:sp>
    <dsp:sp modelId="{48638EAC-7152-43E2-ADCF-A44AE330FF82}">
      <dsp:nvSpPr>
        <dsp:cNvPr id="0" name=""/>
        <dsp:cNvSpPr/>
      </dsp:nvSpPr>
      <dsp:spPr>
        <a:xfrm>
          <a:off x="1690328" y="2121377"/>
          <a:ext cx="816834" cy="81683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13000" b="-13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5916935-79F2-4938-9296-31767A66205D}">
      <dsp:nvSpPr>
        <dsp:cNvPr id="0" name=""/>
        <dsp:cNvSpPr/>
      </dsp:nvSpPr>
      <dsp:spPr>
        <a:xfrm rot="10800000">
          <a:off x="2098745" y="3182042"/>
          <a:ext cx="7521594" cy="816834"/>
        </a:xfrm>
        <a:prstGeom prst="homePlat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30000"/>
                <a:lumMod val="110000"/>
                <a:satMod val="105000"/>
                <a:tint val="67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-30000"/>
                <a:lumMod val="105000"/>
                <a:satMod val="103000"/>
                <a:tint val="73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3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0201" tIns="64770" rIns="120904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Our aim is to develop a deep learning-based data-driven to identify skin cancer in its early stages.</a:t>
          </a:r>
          <a:endParaRPr lang="en-IN" sz="1700" kern="1200" dirty="0"/>
        </a:p>
      </dsp:txBody>
      <dsp:txXfrm rot="10800000">
        <a:off x="2098745" y="3182042"/>
        <a:ext cx="7521594" cy="816834"/>
      </dsp:txXfrm>
    </dsp:sp>
    <dsp:sp modelId="{3A31316D-49B4-4E5A-B2C0-3BF23C46AD8B}">
      <dsp:nvSpPr>
        <dsp:cNvPr id="0" name=""/>
        <dsp:cNvSpPr/>
      </dsp:nvSpPr>
      <dsp:spPr>
        <a:xfrm>
          <a:off x="1690328" y="3182042"/>
          <a:ext cx="816834" cy="816834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50000" r="-50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B21DEF6-0D4B-4DC9-B316-85C07EDBD873}">
      <dsp:nvSpPr>
        <dsp:cNvPr id="0" name=""/>
        <dsp:cNvSpPr/>
      </dsp:nvSpPr>
      <dsp:spPr>
        <a:xfrm rot="10800000">
          <a:off x="2098745" y="4242707"/>
          <a:ext cx="7521594" cy="816834"/>
        </a:xfrm>
        <a:prstGeom prst="homePlat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0201" tIns="64770" rIns="120904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i="0" kern="1200"/>
            <a:t>Keywords: </a:t>
          </a:r>
          <a:r>
            <a:rPr lang="en-GB" sz="1700" b="0" i="0" kern="1200"/>
            <a:t>computer vision, image processing, healthcare AI</a:t>
          </a:r>
          <a:endParaRPr lang="en-IN" sz="1700" kern="1200"/>
        </a:p>
      </dsp:txBody>
      <dsp:txXfrm rot="10800000">
        <a:off x="2098745" y="4242707"/>
        <a:ext cx="7521594" cy="816834"/>
      </dsp:txXfrm>
    </dsp:sp>
    <dsp:sp modelId="{16ECC1E2-3BC7-4FD2-B53A-978C599E45FF}">
      <dsp:nvSpPr>
        <dsp:cNvPr id="0" name=""/>
        <dsp:cNvSpPr/>
      </dsp:nvSpPr>
      <dsp:spPr>
        <a:xfrm>
          <a:off x="1690328" y="4242707"/>
          <a:ext cx="816834" cy="816834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7000" r="-17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4AB99EE-9000-4424-8E29-55CE65304A23}">
      <dsp:nvSpPr>
        <dsp:cNvPr id="0" name=""/>
        <dsp:cNvSpPr/>
      </dsp:nvSpPr>
      <dsp:spPr>
        <a:xfrm rot="5400000">
          <a:off x="576413" y="624923"/>
          <a:ext cx="1078331" cy="1794319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E662A2C-A386-4295-A4FC-E59FCFFD1585}">
      <dsp:nvSpPr>
        <dsp:cNvPr id="0" name=""/>
        <dsp:cNvSpPr/>
      </dsp:nvSpPr>
      <dsp:spPr>
        <a:xfrm>
          <a:off x="396412" y="1161039"/>
          <a:ext cx="1619922" cy="1419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/>
            <a:t>Classify between 9 varieties of skin cancer</a:t>
          </a:r>
        </a:p>
      </dsp:txBody>
      <dsp:txXfrm>
        <a:off x="396412" y="1161039"/>
        <a:ext cx="1619922" cy="1419956"/>
      </dsp:txXfrm>
    </dsp:sp>
    <dsp:sp modelId="{52F772BC-320C-4494-85F3-9C2046B1562C}">
      <dsp:nvSpPr>
        <dsp:cNvPr id="0" name=""/>
        <dsp:cNvSpPr/>
      </dsp:nvSpPr>
      <dsp:spPr>
        <a:xfrm>
          <a:off x="1710689" y="492824"/>
          <a:ext cx="305645" cy="30564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2">
                <a:shade val="80000"/>
                <a:hueOff val="-120354"/>
                <a:satOff val="2542"/>
                <a:lumOff val="67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120354"/>
                <a:satOff val="2542"/>
                <a:lumOff val="67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120354"/>
                <a:satOff val="2542"/>
                <a:lumOff val="67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-120354"/>
              <a:satOff val="2542"/>
              <a:lumOff val="677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799464D-662E-4B7F-9804-87EBBEA450CE}">
      <dsp:nvSpPr>
        <dsp:cNvPr id="0" name=""/>
        <dsp:cNvSpPr/>
      </dsp:nvSpPr>
      <dsp:spPr>
        <a:xfrm rot="5400000">
          <a:off x="2559514" y="134203"/>
          <a:ext cx="1078331" cy="1794319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2">
                <a:shade val="80000"/>
                <a:hueOff val="-240708"/>
                <a:satOff val="5083"/>
                <a:lumOff val="135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240708"/>
                <a:satOff val="5083"/>
                <a:lumOff val="135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240708"/>
                <a:satOff val="5083"/>
                <a:lumOff val="135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-240708"/>
              <a:satOff val="5083"/>
              <a:lumOff val="1354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C5824E1-9186-41FC-88FB-C495C84E58EA}">
      <dsp:nvSpPr>
        <dsp:cNvPr id="0" name=""/>
        <dsp:cNvSpPr/>
      </dsp:nvSpPr>
      <dsp:spPr>
        <a:xfrm>
          <a:off x="2379513" y="670318"/>
          <a:ext cx="1619922" cy="1419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/>
            <a:t>Create an image-based data-driven model</a:t>
          </a:r>
        </a:p>
      </dsp:txBody>
      <dsp:txXfrm>
        <a:off x="2379513" y="670318"/>
        <a:ext cx="1619922" cy="1419956"/>
      </dsp:txXfrm>
    </dsp:sp>
    <dsp:sp modelId="{BCA880DD-1FBF-4AF0-9535-F194048F31C8}">
      <dsp:nvSpPr>
        <dsp:cNvPr id="0" name=""/>
        <dsp:cNvSpPr/>
      </dsp:nvSpPr>
      <dsp:spPr>
        <a:xfrm>
          <a:off x="3693790" y="2103"/>
          <a:ext cx="305645" cy="30564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2">
                <a:shade val="80000"/>
                <a:hueOff val="-361061"/>
                <a:satOff val="7625"/>
                <a:lumOff val="2031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361061"/>
                <a:satOff val="7625"/>
                <a:lumOff val="2031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361061"/>
                <a:satOff val="7625"/>
                <a:lumOff val="2031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-361061"/>
              <a:satOff val="7625"/>
              <a:lumOff val="2031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4EFF386-BF58-4098-AD0F-343CE47BBAC4}">
      <dsp:nvSpPr>
        <dsp:cNvPr id="0" name=""/>
        <dsp:cNvSpPr/>
      </dsp:nvSpPr>
      <dsp:spPr>
        <a:xfrm rot="5400000">
          <a:off x="4542615" y="-356516"/>
          <a:ext cx="1078331" cy="1794319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2">
                <a:shade val="80000"/>
                <a:hueOff val="-481415"/>
                <a:satOff val="10166"/>
                <a:lumOff val="270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481415"/>
                <a:satOff val="10166"/>
                <a:lumOff val="270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481415"/>
                <a:satOff val="10166"/>
                <a:lumOff val="270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-481415"/>
              <a:satOff val="10166"/>
              <a:lumOff val="2708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98E17BB-7206-45D9-A0CB-24048BB0D086}">
      <dsp:nvSpPr>
        <dsp:cNvPr id="0" name=""/>
        <dsp:cNvSpPr/>
      </dsp:nvSpPr>
      <dsp:spPr>
        <a:xfrm>
          <a:off x="4362614" y="179598"/>
          <a:ext cx="1619922" cy="1419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/>
            <a:t>Propose a deep learning-based architecture</a:t>
          </a:r>
        </a:p>
      </dsp:txBody>
      <dsp:txXfrm>
        <a:off x="4362614" y="179598"/>
        <a:ext cx="1619922" cy="1419956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4AB99EE-9000-4424-8E29-55CE65304A23}">
      <dsp:nvSpPr>
        <dsp:cNvPr id="0" name=""/>
        <dsp:cNvSpPr/>
      </dsp:nvSpPr>
      <dsp:spPr>
        <a:xfrm rot="5400000">
          <a:off x="576413" y="624923"/>
          <a:ext cx="1078331" cy="1794319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E662A2C-A386-4295-A4FC-E59FCFFD1585}">
      <dsp:nvSpPr>
        <dsp:cNvPr id="0" name=""/>
        <dsp:cNvSpPr/>
      </dsp:nvSpPr>
      <dsp:spPr>
        <a:xfrm>
          <a:off x="396412" y="1161039"/>
          <a:ext cx="1619922" cy="1419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/>
            <a:t>Perform image pre-processing and augmentation</a:t>
          </a:r>
        </a:p>
      </dsp:txBody>
      <dsp:txXfrm>
        <a:off x="396412" y="1161039"/>
        <a:ext cx="1619922" cy="1419956"/>
      </dsp:txXfrm>
    </dsp:sp>
    <dsp:sp modelId="{52F772BC-320C-4494-85F3-9C2046B1562C}">
      <dsp:nvSpPr>
        <dsp:cNvPr id="0" name=""/>
        <dsp:cNvSpPr/>
      </dsp:nvSpPr>
      <dsp:spPr>
        <a:xfrm>
          <a:off x="1710689" y="492824"/>
          <a:ext cx="305645" cy="30564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2">
                <a:shade val="80000"/>
                <a:hueOff val="-120354"/>
                <a:satOff val="2542"/>
                <a:lumOff val="67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120354"/>
                <a:satOff val="2542"/>
                <a:lumOff val="67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120354"/>
                <a:satOff val="2542"/>
                <a:lumOff val="67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-120354"/>
              <a:satOff val="2542"/>
              <a:lumOff val="677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799464D-662E-4B7F-9804-87EBBEA450CE}">
      <dsp:nvSpPr>
        <dsp:cNvPr id="0" name=""/>
        <dsp:cNvSpPr/>
      </dsp:nvSpPr>
      <dsp:spPr>
        <a:xfrm rot="5400000">
          <a:off x="2559514" y="134203"/>
          <a:ext cx="1078331" cy="1794319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2">
                <a:shade val="80000"/>
                <a:hueOff val="-240708"/>
                <a:satOff val="5083"/>
                <a:lumOff val="135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240708"/>
                <a:satOff val="5083"/>
                <a:lumOff val="135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240708"/>
                <a:satOff val="5083"/>
                <a:lumOff val="135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-240708"/>
              <a:satOff val="5083"/>
              <a:lumOff val="1354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C5824E1-9186-41FC-88FB-C495C84E58EA}">
      <dsp:nvSpPr>
        <dsp:cNvPr id="0" name=""/>
        <dsp:cNvSpPr/>
      </dsp:nvSpPr>
      <dsp:spPr>
        <a:xfrm>
          <a:off x="2379513" y="670318"/>
          <a:ext cx="1619922" cy="1419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/>
            <a:t>Simulate model and interpret model outcomes</a:t>
          </a:r>
        </a:p>
      </dsp:txBody>
      <dsp:txXfrm>
        <a:off x="2379513" y="670318"/>
        <a:ext cx="1619922" cy="1419956"/>
      </dsp:txXfrm>
    </dsp:sp>
    <dsp:sp modelId="{BCA880DD-1FBF-4AF0-9535-F194048F31C8}">
      <dsp:nvSpPr>
        <dsp:cNvPr id="0" name=""/>
        <dsp:cNvSpPr/>
      </dsp:nvSpPr>
      <dsp:spPr>
        <a:xfrm>
          <a:off x="3693790" y="2103"/>
          <a:ext cx="305645" cy="30564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2">
                <a:shade val="80000"/>
                <a:hueOff val="-361061"/>
                <a:satOff val="7625"/>
                <a:lumOff val="2031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361061"/>
                <a:satOff val="7625"/>
                <a:lumOff val="2031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361061"/>
                <a:satOff val="7625"/>
                <a:lumOff val="2031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-361061"/>
              <a:satOff val="7625"/>
              <a:lumOff val="2031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4EFF386-BF58-4098-AD0F-343CE47BBAC4}">
      <dsp:nvSpPr>
        <dsp:cNvPr id="0" name=""/>
        <dsp:cNvSpPr/>
      </dsp:nvSpPr>
      <dsp:spPr>
        <a:xfrm rot="5400000">
          <a:off x="4542615" y="-356516"/>
          <a:ext cx="1078331" cy="1794319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2">
                <a:shade val="80000"/>
                <a:hueOff val="-481415"/>
                <a:satOff val="10166"/>
                <a:lumOff val="270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481415"/>
                <a:satOff val="10166"/>
                <a:lumOff val="270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481415"/>
                <a:satOff val="10166"/>
                <a:lumOff val="270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-481415"/>
              <a:satOff val="10166"/>
              <a:lumOff val="2708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98E17BB-7206-45D9-A0CB-24048BB0D086}">
      <dsp:nvSpPr>
        <dsp:cNvPr id="0" name=""/>
        <dsp:cNvSpPr/>
      </dsp:nvSpPr>
      <dsp:spPr>
        <a:xfrm>
          <a:off x="4362614" y="179598"/>
          <a:ext cx="1619922" cy="1419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/>
            <a:t>Deploy model results </a:t>
          </a:r>
        </a:p>
      </dsp:txBody>
      <dsp:txXfrm>
        <a:off x="4362614" y="179598"/>
        <a:ext cx="1619922" cy="1419956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65D6151-49E3-4B6F-BC2C-B75DFA83E9F3}">
      <dsp:nvSpPr>
        <dsp:cNvPr id="0" name=""/>
        <dsp:cNvSpPr/>
      </dsp:nvSpPr>
      <dsp:spPr>
        <a:xfrm>
          <a:off x="2179" y="371896"/>
          <a:ext cx="1728838" cy="1037303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b="1" kern="1200" dirty="0"/>
            <a:t>Optimizer</a:t>
          </a:r>
          <a:r>
            <a:rPr lang="en-IN" sz="1300" kern="1200" dirty="0"/>
            <a:t>: SGD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b="1" kern="1200" dirty="0"/>
            <a:t>Loss</a:t>
          </a:r>
          <a:r>
            <a:rPr lang="en-IN" sz="1300" kern="1200" dirty="0"/>
            <a:t>: Sparse Categorical Cross entropy</a:t>
          </a:r>
        </a:p>
      </dsp:txBody>
      <dsp:txXfrm>
        <a:off x="2179" y="371896"/>
        <a:ext cx="1728838" cy="1037303"/>
      </dsp:txXfrm>
    </dsp:sp>
    <dsp:sp modelId="{A2A56686-0B22-4036-B7D7-305A43723E73}">
      <dsp:nvSpPr>
        <dsp:cNvPr id="0" name=""/>
        <dsp:cNvSpPr/>
      </dsp:nvSpPr>
      <dsp:spPr>
        <a:xfrm>
          <a:off x="1903902" y="371896"/>
          <a:ext cx="1728838" cy="1037303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13333"/>
                <a:satMod val="103000"/>
                <a:lumMod val="102000"/>
                <a:tint val="94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-13333"/>
                <a:satMod val="110000"/>
                <a:lumMod val="100000"/>
                <a:shade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13333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err="1"/>
            <a:t>MixUp</a:t>
          </a:r>
          <a:r>
            <a:rPr lang="en-IN" sz="1300" kern="1200" dirty="0"/>
            <a:t> </a:t>
          </a:r>
          <a:r>
            <a:rPr lang="en-IN" sz="1300" b="1" kern="1200" dirty="0"/>
            <a:t>Regularization</a:t>
          </a:r>
        </a:p>
      </dsp:txBody>
      <dsp:txXfrm>
        <a:off x="1903902" y="371896"/>
        <a:ext cx="1728838" cy="1037303"/>
      </dsp:txXfrm>
    </dsp:sp>
    <dsp:sp modelId="{02F9688B-8397-41E7-A66D-71F616FA0E27}">
      <dsp:nvSpPr>
        <dsp:cNvPr id="0" name=""/>
        <dsp:cNvSpPr/>
      </dsp:nvSpPr>
      <dsp:spPr>
        <a:xfrm>
          <a:off x="3805624" y="371896"/>
          <a:ext cx="1728838" cy="1037303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6667"/>
                <a:satMod val="103000"/>
                <a:lumMod val="102000"/>
                <a:tint val="94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-26667"/>
                <a:satMod val="110000"/>
                <a:lumMod val="100000"/>
                <a:shade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6667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/>
            <a:t>Replace Batch Normalization with  </a:t>
          </a:r>
          <a:r>
            <a:rPr lang="en-IN" sz="1300" b="1" kern="1200" dirty="0"/>
            <a:t>Weight</a:t>
          </a:r>
          <a:r>
            <a:rPr lang="en-IN" sz="1300" kern="1200" dirty="0"/>
            <a:t> </a:t>
          </a:r>
          <a:r>
            <a:rPr lang="en-IN" sz="1300" b="1" kern="1200" dirty="0"/>
            <a:t>Standardization</a:t>
          </a:r>
          <a:r>
            <a:rPr lang="en-IN" sz="1300" kern="1200" dirty="0"/>
            <a:t> and </a:t>
          </a:r>
          <a:r>
            <a:rPr lang="en-IN" sz="1300" b="1" kern="1200" dirty="0"/>
            <a:t>Group</a:t>
          </a:r>
          <a:r>
            <a:rPr lang="en-IN" sz="1300" kern="1200" dirty="0"/>
            <a:t> </a:t>
          </a:r>
          <a:r>
            <a:rPr lang="en-IN" sz="1300" b="1" kern="1200" dirty="0"/>
            <a:t>Normalization</a:t>
          </a:r>
        </a:p>
      </dsp:txBody>
      <dsp:txXfrm>
        <a:off x="3805624" y="371896"/>
        <a:ext cx="1728838" cy="1037303"/>
      </dsp:txXfrm>
    </dsp:sp>
    <dsp:sp modelId="{EEA7E7B1-EB98-4A2D-9532-2A368FDA16DF}">
      <dsp:nvSpPr>
        <dsp:cNvPr id="0" name=""/>
        <dsp:cNvSpPr/>
      </dsp:nvSpPr>
      <dsp:spPr>
        <a:xfrm>
          <a:off x="5707347" y="371896"/>
          <a:ext cx="1728838" cy="1037303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/>
            <a:t>Variant of </a:t>
          </a:r>
          <a:r>
            <a:rPr lang="en-IN" sz="1300" b="1" kern="1200" dirty="0" err="1"/>
            <a:t>ResNet</a:t>
          </a:r>
          <a:r>
            <a:rPr lang="en-IN" sz="1300" kern="1200" dirty="0"/>
            <a:t> architecture</a:t>
          </a:r>
        </a:p>
      </dsp:txBody>
      <dsp:txXfrm>
        <a:off x="5707347" y="371896"/>
        <a:ext cx="1728838" cy="1037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7A4552-88D5-8044-15C9-090604389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08D13D2-460B-0C0A-38E5-B524E47A4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3B7EFC-09DF-08E1-3F09-84217A44F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258F-771F-40A6-BB2E-4E80DE8CA398}" type="datetimeFigureOut">
              <a:rPr lang="en-IN" smtClean="0"/>
              <a:pPr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BE1612C-9A95-6ADC-5133-DECCB8DD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A8E32B-A11D-A86D-89C9-70F06CBC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4548-3DAC-4346-981C-A325739A9B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9336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AA45F8-4D1D-3A26-C686-CE9A186C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240D0AD-8B2B-DC34-57D8-61E834DAB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87DC90-8048-4547-5A2C-CCF48CAF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258F-771F-40A6-BB2E-4E80DE8CA398}" type="datetimeFigureOut">
              <a:rPr lang="en-IN" smtClean="0"/>
              <a:pPr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6455EF-D2EE-A7A4-E4AC-F5EA3B2D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CF336A-88F8-9A3F-CE34-F2B76A36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4548-3DAC-4346-981C-A325739A9B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243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8B7FD9A-7AC0-6297-9B77-B5EE6ED1D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8BB5F84-C1FA-A407-7D4E-577256F31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FDB9012-92D3-5DCA-04CE-2EA80A55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258F-771F-40A6-BB2E-4E80DE8CA398}" type="datetimeFigureOut">
              <a:rPr lang="en-IN" smtClean="0"/>
              <a:pPr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948990-12AF-62FE-DE9F-16C7D200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40BD3A-3F34-FF80-44A3-1E207DFF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4548-3DAC-4346-981C-A325739A9B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333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378539-2783-95D9-0A9C-7CFDF71DD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DA618E-B87F-0356-39EE-C3AC92487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8C0740-CC58-79B1-9B3E-020F4C326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258F-771F-40A6-BB2E-4E80DE8CA398}" type="datetimeFigureOut">
              <a:rPr lang="en-IN" smtClean="0"/>
              <a:pPr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0421E05-F511-35EC-3493-0D88AD7EC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27924C-5216-B8DA-AAE7-396D46707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4548-3DAC-4346-981C-A325739A9B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4050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8E39A4-5B89-942D-067E-930FE6529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AEC7179-7A8D-DFBA-5E68-FC90D54C4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ED8E83-2CC0-4427-6F4E-780B8B09C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258F-771F-40A6-BB2E-4E80DE8CA398}" type="datetimeFigureOut">
              <a:rPr lang="en-IN" smtClean="0"/>
              <a:pPr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B0D455-718D-7074-1374-1F03C83D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10347E-37A6-BF29-2082-B1DEA88E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4548-3DAC-4346-981C-A325739A9B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2386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141B3F-0D27-6517-ED3D-7F7F59AEA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122D01-3197-EFDF-5F1D-57E9BA32EF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CA9046F-C582-E18B-5A85-87C018AD5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2C693E5-AF0E-651A-A207-95E8C08E9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258F-771F-40A6-BB2E-4E80DE8CA398}" type="datetimeFigureOut">
              <a:rPr lang="en-IN" smtClean="0"/>
              <a:pPr/>
              <a:t>03-12-2023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F2EF8D3-6D2F-7255-6A64-14DB0A0E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EAA10A0-C3F8-440D-4DA9-A83D705B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4548-3DAC-4346-981C-A325739A9B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9238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A122F4-FAB9-FCAA-BBA0-EA5F16F7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B15481E-5945-CEFF-2886-B4531A3B6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82D9229-1BB4-712A-4B35-B689BE41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8268C46-D7B4-5652-7A5D-B81E2E557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B047CF2-55BA-A5F3-7207-CB1E30096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68225AC-86C9-E0F8-C02B-F093EE891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258F-771F-40A6-BB2E-4E80DE8CA398}" type="datetimeFigureOut">
              <a:rPr lang="en-IN" smtClean="0"/>
              <a:pPr/>
              <a:t>03-12-2023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1F4DF24-FC8D-A5B1-2504-0FC9994A6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24C65F7-78E6-EF1D-60D7-EC15597A4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4548-3DAC-4346-981C-A325739A9B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9230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F633CB-0A56-7CCB-0E25-9A724555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7199444-D3E1-5032-64D8-22CB9766B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258F-771F-40A6-BB2E-4E80DE8CA398}" type="datetimeFigureOut">
              <a:rPr lang="en-IN" smtClean="0"/>
              <a:pPr/>
              <a:t>03-12-2023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0003C8F-075D-F945-9C52-156954492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586E071-E434-46CB-7618-F113A255B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4548-3DAC-4346-981C-A325739A9B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9807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9A584E8-1EEE-7159-3584-3D7A05F7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258F-771F-40A6-BB2E-4E80DE8CA398}" type="datetimeFigureOut">
              <a:rPr lang="en-IN" smtClean="0"/>
              <a:pPr/>
              <a:t>03-12-2023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0AD74F5-05D4-2FCE-3272-5CFD48A5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3EEEE49-5524-3316-EC68-0C726EBA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4548-3DAC-4346-981C-A325739A9B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1810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143B88-2776-B13F-210A-D4041B376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F4886C-92FE-A7FB-717E-C0EE2058D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D443B5E-0C28-3B98-CA41-A13E4F255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31686BF-174B-DF40-296C-BF56A2C1A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258F-771F-40A6-BB2E-4E80DE8CA398}" type="datetimeFigureOut">
              <a:rPr lang="en-IN" smtClean="0"/>
              <a:pPr/>
              <a:t>03-12-2023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380DDF2-DE01-6F16-1984-A38E3099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51C22BA-C3F1-2E8D-86E9-59408B09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4548-3DAC-4346-981C-A325739A9B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4068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19B517-5B88-9283-AE5E-B7931A6EB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6C4D81F-8343-BB1B-C00E-131737A126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49EDDEE-0C3B-6D7E-A3A1-5E6580447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9E4D939-08D5-23C2-0B88-84AF852B2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258F-771F-40A6-BB2E-4E80DE8CA398}" type="datetimeFigureOut">
              <a:rPr lang="en-IN" smtClean="0"/>
              <a:pPr/>
              <a:t>03-12-2023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217344E-0513-A540-D312-D46725A3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3A118A3-8AAD-D166-840D-C96F2636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4548-3DAC-4346-981C-A325739A9B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6856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4E3AC8C-ADEC-7877-AE2F-DF84C7F69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F746B9C-2C35-333B-7FD7-3D618CF10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93F1E84-11E4-252A-31E1-246116E4F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B258F-771F-40A6-BB2E-4E80DE8CA398}" type="datetimeFigureOut">
              <a:rPr lang="en-IN" smtClean="0"/>
              <a:pPr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246574-DEF4-DE44-3828-CF318C87E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6D9E46-1EAD-6141-4611-E8AF9DF50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04548-3DAC-4346-981C-A325739A9B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1504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media" Target="../media/media1.mp4"/><Relationship Id="rId2" Type="http://schemas.openxmlformats.org/officeDocument/2006/relationships/slideLayout" Target="../slideLayouts/slideLayout2.xml"/><Relationship Id="rId1" Type="http://schemas.openxmlformats.org/officeDocument/2006/relationships/video" Target="../media/media1.mp4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AB0E980-BCF7-7CE7-1F1D-D95D3D96B897}"/>
              </a:ext>
            </a:extLst>
          </p:cNvPr>
          <p:cNvSpPr txBox="1"/>
          <p:nvPr/>
        </p:nvSpPr>
        <p:spPr>
          <a:xfrm>
            <a:off x="2858521" y="249392"/>
            <a:ext cx="65370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latin typeface="Times New Roman"/>
                <a:cs typeface="Calibri"/>
              </a:rPr>
              <a:t>Minor Project Report on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945A6CC-51CE-806D-BBF6-AEDE13AAC5FE}"/>
              </a:ext>
            </a:extLst>
          </p:cNvPr>
          <p:cNvSpPr txBox="1"/>
          <p:nvPr/>
        </p:nvSpPr>
        <p:spPr>
          <a:xfrm>
            <a:off x="1908043" y="563507"/>
            <a:ext cx="837591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3200" b="1" i="0" u="none" strike="noStrike" dirty="0">
                <a:effectLst/>
                <a:latin typeface="Times New Roman" panose="02020603050405020304" pitchFamily="18" charset="0"/>
              </a:rPr>
              <a:t>Detection of 9 Varieties of Skin Cance</a:t>
            </a:r>
            <a:r>
              <a:rPr lang="en-GB" sz="3200" b="1" dirty="0">
                <a:latin typeface="Times New Roman" panose="02020603050405020304" pitchFamily="18" charset="0"/>
              </a:rPr>
              <a:t>r through Deep Learning-driven Image Modelling</a:t>
            </a:r>
            <a:endParaRPr lang="en-GB" sz="4400" b="1" dirty="0"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73DC0D0-647E-A880-4DA3-7B096CCF2739}"/>
              </a:ext>
            </a:extLst>
          </p:cNvPr>
          <p:cNvSpPr txBox="1"/>
          <p:nvPr/>
        </p:nvSpPr>
        <p:spPr>
          <a:xfrm>
            <a:off x="5829512" y="1546666"/>
            <a:ext cx="6028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Times New Roman"/>
                <a:cs typeface="Calibri"/>
              </a:rPr>
              <a:t>By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2BB4ADF-04A9-E431-441C-343212063D38}"/>
              </a:ext>
            </a:extLst>
          </p:cNvPr>
          <p:cNvSpPr txBox="1"/>
          <p:nvPr/>
        </p:nvSpPr>
        <p:spPr>
          <a:xfrm>
            <a:off x="4436759" y="1870617"/>
            <a:ext cx="33805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latin typeface="Times New Roman"/>
                <a:cs typeface="Calibri"/>
              </a:rPr>
              <a:t>Sanya Sinha (BTECH/15108/20)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4A1D494-E070-6A2F-90A6-6BB200C59774}"/>
              </a:ext>
            </a:extLst>
          </p:cNvPr>
          <p:cNvSpPr txBox="1"/>
          <p:nvPr/>
        </p:nvSpPr>
        <p:spPr>
          <a:xfrm>
            <a:off x="4724029" y="3191991"/>
            <a:ext cx="2806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latin typeface="Times New Roman"/>
                <a:ea typeface="+mn-lt"/>
                <a:cs typeface="+mn-lt"/>
              </a:rPr>
              <a:t>Dr. Shipra</a:t>
            </a:r>
            <a:r>
              <a:rPr lang="en-IN" dirty="0">
                <a:latin typeface="Times New Roman"/>
                <a:ea typeface="+mn-lt"/>
                <a:cs typeface="+mn-lt"/>
              </a:rPr>
              <a:t> 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A2B9FEF-ED41-1613-67B3-668F70AA2798}"/>
              </a:ext>
            </a:extLst>
          </p:cNvPr>
          <p:cNvSpPr txBox="1"/>
          <p:nvPr/>
        </p:nvSpPr>
        <p:spPr>
          <a:xfrm>
            <a:off x="3804497" y="2914629"/>
            <a:ext cx="46450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Times New Roman"/>
                <a:cs typeface="Calibri"/>
              </a:rPr>
              <a:t>Under the Guidance of: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" name="image1.jpeg">
            <a:extLst>
              <a:ext uri="{FF2B5EF4-FFF2-40B4-BE49-F238E27FC236}">
                <a16:creationId xmlns:a16="http://schemas.microsoft.com/office/drawing/2014/main" xmlns="" id="{2EE2D745-82DE-219B-3669-B34944A78AB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93707" y="3571614"/>
            <a:ext cx="1866653" cy="1866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04B4F83-7A7B-360C-7D6E-8D667D925241}"/>
              </a:ext>
            </a:extLst>
          </p:cNvPr>
          <p:cNvSpPr txBox="1"/>
          <p:nvPr/>
        </p:nvSpPr>
        <p:spPr>
          <a:xfrm>
            <a:off x="3944755" y="2508430"/>
            <a:ext cx="43645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latin typeface="Times New Roman"/>
                <a:cs typeface="Calibri"/>
              </a:rPr>
              <a:t>Ashwin Prakash Singh (BTECH/15202/20)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B1C2481-6005-F02C-F80D-2C49480952B2}"/>
              </a:ext>
            </a:extLst>
          </p:cNvPr>
          <p:cNvSpPr txBox="1"/>
          <p:nvPr/>
        </p:nvSpPr>
        <p:spPr>
          <a:xfrm>
            <a:off x="4559412" y="2184479"/>
            <a:ext cx="31352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latin typeface="Times New Roman"/>
                <a:cs typeface="Calibri"/>
              </a:rPr>
              <a:t>Rohit Raj (BTECH/15138/20)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096A758-3208-ABA5-4242-8F264D2B7FAB}"/>
              </a:ext>
            </a:extLst>
          </p:cNvPr>
          <p:cNvSpPr txBox="1"/>
          <p:nvPr/>
        </p:nvSpPr>
        <p:spPr>
          <a:xfrm>
            <a:off x="2706995" y="5565389"/>
            <a:ext cx="6840071" cy="115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&amp; COMMUNICATION ENGINEERING 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BIRLA INSTITUTE OF TECHNOLOGY MESRA, PATNA CAMPUS 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BIHAR-800014, INDIA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xmlns="" id="{AF18B3F1-45AB-9562-89B9-849CB2A3C3E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BCB6FE30-1234-6288-EA28-189D0129CBE4}"/>
              </a:ext>
            </a:extLst>
          </p:cNvPr>
          <p:cNvSpPr txBox="1">
            <a:spLocks/>
          </p:cNvSpPr>
          <p:nvPr/>
        </p:nvSpPr>
        <p:spPr>
          <a:xfrm>
            <a:off x="838200" y="-2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latin typeface="Times New Roman"/>
                <a:ea typeface="+mj-lt"/>
                <a:cs typeface="+mj-lt"/>
              </a:rPr>
              <a:t>LIVE Demo</a:t>
            </a:r>
            <a:endParaRPr lang="en-US" b="1" dirty="0">
              <a:latin typeface="Times New Roman"/>
              <a:cs typeface="Times New Roman"/>
            </a:endParaRPr>
          </a:p>
        </p:txBody>
      </p:sp>
      <p:pic>
        <p:nvPicPr>
          <p:cNvPr id="6" name="video1082366864">
            <a:hlinkClick r:id="" action="ppaction://media"/>
            <a:extLst>
              <a:ext uri="{FF2B5EF4-FFF2-40B4-BE49-F238E27FC236}">
                <a16:creationId xmlns:a16="http://schemas.microsoft.com/office/drawing/2014/main" xmlns="" id="{982DDC40-572D-AC6D-8509-48A30C3E5068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xmlns="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086928" y="1033755"/>
            <a:ext cx="10266872" cy="5390108"/>
          </a:xfrm>
          <a:prstGeom prst="rect">
            <a:avLst/>
          </a:prstGeom>
        </p:spPr>
      </p:pic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xmlns="" id="{650FDE60-F668-EE5E-7028-CBFB28361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902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12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361F97-74DF-F625-B843-44FD81197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n-IN" dirty="0"/>
              <a:t>1. Khan M.Q., Hussain A., Rehman S.U., Khan U., Maqsood M., Mehmood K., Khan M.A. Classification of Melanoma and Nevus in Digital Images for Diagnosis of Skin Cancer. IEEE Access. 2019;7:90132–90144. </a:t>
            </a:r>
          </a:p>
          <a:p>
            <a:pPr algn="just"/>
            <a:r>
              <a:rPr lang="en-IN" dirty="0"/>
              <a:t>2. A. </a:t>
            </a:r>
            <a:r>
              <a:rPr lang="en-IN" dirty="0" err="1"/>
              <a:t>Esteva</a:t>
            </a:r>
            <a:r>
              <a:rPr lang="en-IN" dirty="0"/>
              <a:t> et al., “Dermatologist-level classification of skin cancer with deep neural networks,” Nature, vol. 542, no. 7639, pp. 115–118, Feb. 2017.</a:t>
            </a:r>
          </a:p>
          <a:p>
            <a:pPr algn="just"/>
            <a:r>
              <a:rPr lang="en-IN" dirty="0"/>
              <a:t>3. T.J. Brinker, A. </a:t>
            </a:r>
            <a:r>
              <a:rPr lang="en-IN" dirty="0" err="1"/>
              <a:t>Hekler</a:t>
            </a:r>
            <a:r>
              <a:rPr lang="en-IN" dirty="0"/>
              <a:t>, A.H. </a:t>
            </a:r>
            <a:r>
              <a:rPr lang="en-IN" dirty="0" err="1"/>
              <a:t>Enk</a:t>
            </a:r>
            <a:r>
              <a:rPr lang="en-IN" dirty="0"/>
              <a:t>, J. </a:t>
            </a:r>
            <a:r>
              <a:rPr lang="en-IN" dirty="0" err="1"/>
              <a:t>Klode</a:t>
            </a:r>
            <a:r>
              <a:rPr lang="en-IN" dirty="0"/>
              <a:t>, A. </a:t>
            </a:r>
            <a:r>
              <a:rPr lang="en-IN" dirty="0" err="1"/>
              <a:t>Hauschild</a:t>
            </a:r>
            <a:r>
              <a:rPr lang="en-IN" dirty="0"/>
              <a:t>, C. </a:t>
            </a:r>
            <a:r>
              <a:rPr lang="en-IN" dirty="0" err="1"/>
              <a:t>Berking</a:t>
            </a:r>
            <a:r>
              <a:rPr lang="en-IN" dirty="0"/>
              <a:t>, B. Schilling, S. </a:t>
            </a:r>
            <a:r>
              <a:rPr lang="en-IN" dirty="0" err="1"/>
              <a:t>Haferkamp</a:t>
            </a:r>
            <a:r>
              <a:rPr lang="en-IN" dirty="0"/>
              <a:t>, D. </a:t>
            </a:r>
            <a:r>
              <a:rPr lang="en-IN" dirty="0" err="1"/>
              <a:t>Schadendorf</a:t>
            </a:r>
            <a:r>
              <a:rPr lang="en-IN" dirty="0"/>
              <a:t>, S. </a:t>
            </a:r>
            <a:r>
              <a:rPr lang="en-IN" dirty="0" err="1"/>
              <a:t>Frohling</a:t>
            </a:r>
            <a:r>
              <a:rPr lang="en-IN" dirty="0"/>
              <a:t>, et al., A convolutional neural network trained with </a:t>
            </a:r>
            <a:r>
              <a:rPr lang="en-IN" dirty="0" err="1"/>
              <a:t>dermoscopic</a:t>
            </a:r>
            <a:r>
              <a:rPr lang="en-IN" dirty="0"/>
              <a:t> images performed on par with 145 dermatologists in a clinical melanoma image classification task, Eur. J. Canc. 111 (2019) 148–154.</a:t>
            </a:r>
          </a:p>
          <a:p>
            <a:pPr algn="just"/>
            <a:r>
              <a:rPr lang="en-IN" dirty="0"/>
              <a:t>4. </a:t>
            </a:r>
            <a:r>
              <a:rPr lang="en-IN" dirty="0" err="1"/>
              <a:t>Ebtihal</a:t>
            </a:r>
            <a:r>
              <a:rPr lang="en-IN" dirty="0"/>
              <a:t> A, </a:t>
            </a:r>
            <a:r>
              <a:rPr lang="en-IN" dirty="0" err="1"/>
              <a:t>Arfan</a:t>
            </a:r>
            <a:r>
              <a:rPr lang="en-IN" dirty="0"/>
              <a:t> JM (2016) Classification of </a:t>
            </a:r>
            <a:r>
              <a:rPr lang="en-IN" dirty="0" err="1"/>
              <a:t>Dermoscopic</a:t>
            </a:r>
            <a:r>
              <a:rPr lang="en-IN" dirty="0"/>
              <a:t> skin cancer images using </a:t>
            </a:r>
            <a:r>
              <a:rPr lang="en-IN" dirty="0" err="1"/>
              <a:t>color</a:t>
            </a:r>
            <a:r>
              <a:rPr lang="en-IN" dirty="0"/>
              <a:t> and hybrid texture features. Int J </a:t>
            </a:r>
            <a:r>
              <a:rPr lang="en-IN" dirty="0" err="1"/>
              <a:t>Comput</a:t>
            </a:r>
            <a:r>
              <a:rPr lang="en-IN" dirty="0"/>
              <a:t> Sci </a:t>
            </a:r>
            <a:r>
              <a:rPr lang="en-IN" dirty="0" err="1"/>
              <a:t>Netw</a:t>
            </a:r>
            <a:r>
              <a:rPr lang="en-IN" dirty="0"/>
              <a:t> </a:t>
            </a:r>
            <a:r>
              <a:rPr lang="en-IN" dirty="0" err="1"/>
              <a:t>Secur</a:t>
            </a:r>
            <a:r>
              <a:rPr lang="en-IN" dirty="0"/>
              <a:t> 16(4):135–139</a:t>
            </a:r>
          </a:p>
          <a:p>
            <a:pPr algn="just"/>
            <a:r>
              <a:rPr lang="en-IN" dirty="0"/>
              <a:t>5. </a:t>
            </a:r>
            <a:r>
              <a:rPr lang="en-IN" dirty="0" err="1"/>
              <a:t>Isasi</a:t>
            </a:r>
            <a:r>
              <a:rPr lang="en-IN" dirty="0"/>
              <a:t> AG, </a:t>
            </a:r>
            <a:r>
              <a:rPr lang="en-IN" dirty="0" err="1"/>
              <a:t>Zapirain</a:t>
            </a:r>
            <a:r>
              <a:rPr lang="en-IN" dirty="0"/>
              <a:t> GB, </a:t>
            </a:r>
            <a:r>
              <a:rPr lang="en-IN" dirty="0" err="1"/>
              <a:t>Zorrilla</a:t>
            </a:r>
            <a:r>
              <a:rPr lang="en-IN" dirty="0"/>
              <a:t> MA (2011) Melanomas non-invasive diagnosis application based on the ABCD rule and pattern recognition image processing algorithms. </a:t>
            </a:r>
            <a:r>
              <a:rPr lang="en-IN" dirty="0" err="1"/>
              <a:t>Comput</a:t>
            </a:r>
            <a:r>
              <a:rPr lang="en-IN" dirty="0"/>
              <a:t> </a:t>
            </a:r>
            <a:r>
              <a:rPr lang="en-IN" dirty="0" err="1"/>
              <a:t>Biol</a:t>
            </a:r>
            <a:r>
              <a:rPr lang="en-IN" dirty="0"/>
              <a:t> Med 41:742–755</a:t>
            </a:r>
          </a:p>
          <a:p>
            <a:pPr algn="just"/>
            <a:r>
              <a:rPr lang="en-IN" dirty="0"/>
              <a:t>6. </a:t>
            </a:r>
            <a:r>
              <a:rPr lang="en-IN" dirty="0" err="1"/>
              <a:t>Miglani</a:t>
            </a:r>
            <a:r>
              <a:rPr lang="en-IN" dirty="0"/>
              <a:t>, V., Bhatia, M. (2021). Skin Lesion Classification: A Transfer Learning Approach Using </a:t>
            </a:r>
            <a:r>
              <a:rPr lang="en-IN" dirty="0" err="1"/>
              <a:t>EfficientNets</a:t>
            </a:r>
            <a:r>
              <a:rPr lang="en-IN" dirty="0"/>
              <a:t>. In: </a:t>
            </a:r>
            <a:r>
              <a:rPr lang="en-IN" dirty="0" err="1"/>
              <a:t>Hassanien</a:t>
            </a:r>
            <a:r>
              <a:rPr lang="en-IN" dirty="0"/>
              <a:t>, A., Bhatnagar, R., Darwish, A. (eds) Advanced Machine Learning Technologies and Applications. AMLTA 2020. Advances in Intelligent Systems and Computing, vol 1141. Springer, Singapore</a:t>
            </a:r>
          </a:p>
          <a:p>
            <a:pPr algn="just"/>
            <a:r>
              <a:rPr lang="en-IN" dirty="0"/>
              <a:t>7. Kolesnikov, Alexander &amp; Beyer, Lucas &amp; Zhai, </a:t>
            </a:r>
            <a:r>
              <a:rPr lang="en-IN" dirty="0" err="1"/>
              <a:t>Xiaohua</a:t>
            </a:r>
            <a:r>
              <a:rPr lang="en-IN" dirty="0"/>
              <a:t> &amp; </a:t>
            </a:r>
            <a:r>
              <a:rPr lang="en-IN" dirty="0" err="1"/>
              <a:t>Puigcerver</a:t>
            </a:r>
            <a:r>
              <a:rPr lang="en-IN" dirty="0"/>
              <a:t>, Joan &amp; Yung, Jessica &amp; </a:t>
            </a:r>
            <a:r>
              <a:rPr lang="en-IN" dirty="0" err="1"/>
              <a:t>Gelly</a:t>
            </a:r>
            <a:r>
              <a:rPr lang="en-IN" dirty="0"/>
              <a:t>, Sylvain &amp; </a:t>
            </a:r>
            <a:r>
              <a:rPr lang="en-IN" dirty="0" err="1"/>
              <a:t>Houlsby</a:t>
            </a:r>
            <a:r>
              <a:rPr lang="en-IN" dirty="0"/>
              <a:t>, Neil. (2020). Big Transfer (</a:t>
            </a:r>
            <a:r>
              <a:rPr lang="en-IN" dirty="0" err="1"/>
              <a:t>BiT</a:t>
            </a:r>
            <a:r>
              <a:rPr lang="en-IN" dirty="0"/>
              <a:t>): General Visual Representation Learning. 10.1007/978-3-030-58558-7_29. </a:t>
            </a:r>
          </a:p>
          <a:p>
            <a:pPr algn="just"/>
            <a:r>
              <a:rPr lang="en-IN" dirty="0"/>
              <a:t>https://make.powerapps.com/environments/Default-84c31ca0-ac3b-4eae-ad11-519d80233e6f/apps?utm_source=PAMarketing&amp;utm_medium=header&amp;utm_campaign=signin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BCB6FE30-1234-6288-EA28-189D0129CBE4}"/>
              </a:ext>
            </a:extLst>
          </p:cNvPr>
          <p:cNvSpPr txBox="1">
            <a:spLocks/>
          </p:cNvSpPr>
          <p:nvPr/>
        </p:nvSpPr>
        <p:spPr>
          <a:xfrm>
            <a:off x="838200" y="-2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latin typeface="Times New Roman"/>
                <a:ea typeface="+mj-lt"/>
                <a:cs typeface="+mj-lt"/>
              </a:rPr>
              <a:t>References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xmlns="" id="{EE6B9297-487F-89B2-BDF5-BD31007F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2335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33B01EB3-AED5-6241-77AD-BE59F5B52C0A}"/>
              </a:ext>
            </a:extLst>
          </p:cNvPr>
          <p:cNvSpPr txBox="1">
            <a:spLocks/>
          </p:cNvSpPr>
          <p:nvPr/>
        </p:nvSpPr>
        <p:spPr>
          <a:xfrm>
            <a:off x="933090" y="26825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latin typeface="Times New Roman"/>
                <a:ea typeface="+mj-lt"/>
                <a:cs typeface="+mj-lt"/>
              </a:rPr>
              <a:t>Thank You!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xmlns="" id="{6DEE19DB-0920-0CBE-6447-70D424109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831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E7E518-CFB3-C030-6A93-66787DE34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604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/>
                <a:cs typeface="Calibri Light"/>
              </a:rPr>
              <a:t>Table of contents</a:t>
            </a:r>
            <a:endParaRPr lang="en-US" b="1" u="sng">
              <a:latin typeface="Times New Roman"/>
              <a:cs typeface="Times New Roman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7EE1FECF-9DAE-D3BC-477A-B427E6977F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30586738"/>
              </p:ext>
            </p:extLst>
          </p:nvPr>
        </p:nvGraphicFramePr>
        <p:xfrm>
          <a:off x="1166939" y="1503095"/>
          <a:ext cx="10001111" cy="419094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90840">
                  <a:extLst>
                    <a:ext uri="{9D8B030D-6E8A-4147-A177-3AD203B41FA5}">
                      <a16:colId xmlns:a16="http://schemas.microsoft.com/office/drawing/2014/main" xmlns="" val="995314039"/>
                    </a:ext>
                  </a:extLst>
                </a:gridCol>
                <a:gridCol w="4284632">
                  <a:extLst>
                    <a:ext uri="{9D8B030D-6E8A-4147-A177-3AD203B41FA5}">
                      <a16:colId xmlns:a16="http://schemas.microsoft.com/office/drawing/2014/main" xmlns="" val="3642283754"/>
                    </a:ext>
                  </a:extLst>
                </a:gridCol>
                <a:gridCol w="4325639">
                  <a:extLst>
                    <a:ext uri="{9D8B030D-6E8A-4147-A177-3AD203B41FA5}">
                      <a16:colId xmlns:a16="http://schemas.microsoft.com/office/drawing/2014/main" xmlns="" val="2277622425"/>
                    </a:ext>
                  </a:extLst>
                </a:gridCol>
              </a:tblGrid>
              <a:tr h="465661">
                <a:tc>
                  <a:txBody>
                    <a:bodyPr/>
                    <a:lstStyle/>
                    <a:p>
                      <a:r>
                        <a:rPr lang="en-US" dirty="0"/>
                        <a:t>Sl. no</a:t>
                      </a:r>
                      <a:endParaRPr lang="en-US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  <a:endParaRPr lang="en-US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Slide no. </a:t>
                      </a:r>
                      <a:endParaRPr lang="en-US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8682202"/>
                  </a:ext>
                </a:extLst>
              </a:tr>
              <a:tr h="46566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Abstract</a:t>
                      </a:r>
                      <a:endParaRPr lang="en-US" b="1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73739645"/>
                  </a:ext>
                </a:extLst>
              </a:tr>
              <a:tr h="46566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u="none" strike="noStrike" noProof="0" dirty="0"/>
                        <a:t>Introduction</a:t>
                      </a:r>
                      <a:endParaRPr lang="en-US" b="1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US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61493520"/>
                  </a:ext>
                </a:extLst>
              </a:tr>
              <a:tr h="46566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1800" b="1" u="none" strike="noStrike" baseline="0" noProof="0" dirty="0">
                          <a:solidFill>
                            <a:srgbClr val="000000"/>
                          </a:solidFill>
                        </a:rPr>
                        <a:t>Literature Survey</a:t>
                      </a:r>
                      <a:endParaRPr lang="en-US" sz="1800" b="1" i="0" u="none" strike="noStrike" baseline="0" noProof="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50722322"/>
                  </a:ext>
                </a:extLst>
              </a:tr>
              <a:tr h="46566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US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Dataset Used</a:t>
                      </a:r>
                      <a:endParaRPr lang="en-US" b="1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US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9702644"/>
                  </a:ext>
                </a:extLst>
              </a:tr>
              <a:tr h="465661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Proposed Work</a:t>
                      </a:r>
                      <a:endParaRPr lang="en-US" b="1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US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94966699"/>
                  </a:ext>
                </a:extLst>
              </a:tr>
              <a:tr h="465661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US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Results and Discussions</a:t>
                      </a:r>
                      <a:endParaRPr 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US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90423673"/>
                  </a:ext>
                </a:extLst>
              </a:tr>
              <a:tr h="465661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US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n-lt"/>
                        </a:rPr>
                        <a:t>LIVE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1462161"/>
                  </a:ext>
                </a:extLst>
              </a:tr>
              <a:tr h="465661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US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References</a:t>
                      </a:r>
                      <a:endParaRPr lang="en-US" b="1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US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820969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31D174C-1E39-D221-55C8-C616886D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7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BA8BAA-AB93-0AA1-7072-A6B0FAC62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7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/>
                <a:cs typeface="Calibri Light"/>
              </a:rPr>
              <a:t>Abstract</a:t>
            </a:r>
            <a:endParaRPr lang="en-US" b="1" u="sng" dirty="0">
              <a:latin typeface="Times New Roman"/>
              <a:cs typeface="Times New Roman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E2792047-8031-E269-115E-8859D1C830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607511499"/>
              </p:ext>
            </p:extLst>
          </p:nvPr>
        </p:nvGraphicFramePr>
        <p:xfrm>
          <a:off x="672861" y="1479323"/>
          <a:ext cx="11310668" cy="5059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D2A1A49-6A3F-9129-004D-9EFF214F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051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5CF78EE5-8501-D23E-F4D0-65BCC8462F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515708597"/>
              </p:ext>
            </p:extLst>
          </p:nvPr>
        </p:nvGraphicFramePr>
        <p:xfrm>
          <a:off x="96328" y="3921844"/>
          <a:ext cx="6200956" cy="2582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xmlns="" id="{9CF25D8C-49EE-3B02-498F-A1FC516CB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7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/>
                <a:cs typeface="Calibri Light"/>
              </a:rPr>
              <a:t>Introduction</a:t>
            </a:r>
            <a:endParaRPr lang="en-US" b="1" u="sng" dirty="0">
              <a:latin typeface="Times New Roman"/>
              <a:cs typeface="Times New Roman"/>
            </a:endParaRPr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xmlns="" id="{065182EE-395F-2CC0-30E0-02C7E562A7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185506654"/>
              </p:ext>
            </p:extLst>
          </p:nvPr>
        </p:nvGraphicFramePr>
        <p:xfrm>
          <a:off x="5894716" y="2400719"/>
          <a:ext cx="6200956" cy="2582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E90E634-B764-0DD4-8A39-9C02175385B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77090" y="138022"/>
            <a:ext cx="3140015" cy="314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78304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62A67D-A670-5E3B-9805-AF5E5C135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7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/>
                <a:ea typeface="+mj-lt"/>
                <a:cs typeface="+mj-lt"/>
              </a:rPr>
              <a:t>Literature Survey</a:t>
            </a:r>
            <a:endParaRPr lang="en-US" b="1" dirty="0">
              <a:latin typeface="Times New Roman"/>
              <a:cs typeface="Times New Roman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AC6B9F44-E661-8F66-A80B-D9FB0F9EF0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88523382"/>
              </p:ext>
            </p:extLst>
          </p:nvPr>
        </p:nvGraphicFramePr>
        <p:xfrm>
          <a:off x="941720" y="1219032"/>
          <a:ext cx="10515597" cy="4983815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706893">
                  <a:extLst>
                    <a:ext uri="{9D8B030D-6E8A-4147-A177-3AD203B41FA5}">
                      <a16:colId xmlns:a16="http://schemas.microsoft.com/office/drawing/2014/main" xmlns="" val="1214560234"/>
                    </a:ext>
                  </a:extLst>
                </a:gridCol>
                <a:gridCol w="1160315">
                  <a:extLst>
                    <a:ext uri="{9D8B030D-6E8A-4147-A177-3AD203B41FA5}">
                      <a16:colId xmlns:a16="http://schemas.microsoft.com/office/drawing/2014/main" xmlns="" val="1735646663"/>
                    </a:ext>
                  </a:extLst>
                </a:gridCol>
                <a:gridCol w="2381671">
                  <a:extLst>
                    <a:ext uri="{9D8B030D-6E8A-4147-A177-3AD203B41FA5}">
                      <a16:colId xmlns:a16="http://schemas.microsoft.com/office/drawing/2014/main" xmlns="" val="3155813000"/>
                    </a:ext>
                  </a:extLst>
                </a:gridCol>
                <a:gridCol w="2146844">
                  <a:extLst>
                    <a:ext uri="{9D8B030D-6E8A-4147-A177-3AD203B41FA5}">
                      <a16:colId xmlns:a16="http://schemas.microsoft.com/office/drawing/2014/main" xmlns="" val="4252180990"/>
                    </a:ext>
                  </a:extLst>
                </a:gridCol>
                <a:gridCol w="4119874">
                  <a:extLst>
                    <a:ext uri="{9D8B030D-6E8A-4147-A177-3AD203B41FA5}">
                      <a16:colId xmlns:a16="http://schemas.microsoft.com/office/drawing/2014/main" xmlns="" val="1734769713"/>
                    </a:ext>
                  </a:extLst>
                </a:gridCol>
              </a:tblGrid>
              <a:tr h="8385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 No.</a:t>
                      </a:r>
                      <a:endParaRPr lang="en-GB" sz="20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Author(s)</a:t>
                      </a:r>
                      <a:endParaRPr lang="en-GB" sz="20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Paper</a:t>
                      </a:r>
                      <a:endParaRPr lang="en-GB" sz="20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Findings</a:t>
                      </a:r>
                      <a:endParaRPr lang="en-GB" sz="20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Relevance to Project</a:t>
                      </a:r>
                      <a:endParaRPr lang="en-GB" sz="20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xmlns="" val="621721118"/>
                  </a:ext>
                </a:extLst>
              </a:tr>
              <a:tr h="83853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1.</a:t>
                      </a:r>
                      <a:endParaRPr lang="x-none" sz="13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Khan M.Q., Hussain A., Rehman S.U., Khan U., Maqsood M., Mehmood K., Khan M.A</a:t>
                      </a:r>
                      <a:endParaRPr lang="en-GB" sz="13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Classification of Melanoma and Nevus in Digital Images for Diagnosis of Skin Cancer. </a:t>
                      </a:r>
                      <a:endParaRPr lang="en-GB" sz="13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Intelligent system to detect and distinguish melanoma from nevus by using the K-means clustering to extract the most suitable features, and compare the classification results with the other techniques present in the literature</a:t>
                      </a:r>
                      <a:endParaRPr lang="en-GB" sz="13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Machine-learning based classification of skin lesions to indicate potential risk of 4 kinds of skin cancer. </a:t>
                      </a:r>
                      <a:endParaRPr lang="en-GB" sz="13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2929385812"/>
                  </a:ext>
                </a:extLst>
              </a:tr>
              <a:tr h="83853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2.</a:t>
                      </a:r>
                      <a:endParaRPr lang="x-none" sz="13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Esteva A.,  </a:t>
                      </a:r>
                      <a:r>
                        <a:rPr lang="fr-FR" sz="1300" b="0" u="none" strike="noStrike" dirty="0" err="1">
                          <a:solidFill>
                            <a:srgbClr val="222222"/>
                          </a:solidFill>
                          <a:effectLst/>
                        </a:rPr>
                        <a:t>Kuprel</a:t>
                      </a:r>
                      <a:r>
                        <a:rPr lang="fr-FR" sz="13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 B.,  </a:t>
                      </a:r>
                      <a:r>
                        <a:rPr lang="fr-FR" sz="1300" b="0" u="none" strike="noStrike" dirty="0" err="1">
                          <a:solidFill>
                            <a:srgbClr val="222222"/>
                          </a:solidFill>
                          <a:effectLst/>
                        </a:rPr>
                        <a:t>Novoa</a:t>
                      </a:r>
                      <a:r>
                        <a:rPr lang="fr-FR" sz="13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 R.</a:t>
                      </a:r>
                      <a:endParaRPr lang="en-GB" sz="13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Dermatologist-level classification of skin cancer with deep neural networks </a:t>
                      </a:r>
                      <a:r>
                        <a:rPr lang="en-GB" sz="1300" dirty="0">
                          <a:effectLst/>
                        </a:rPr>
                        <a:t/>
                      </a:r>
                      <a:br>
                        <a:rPr lang="en-GB" sz="1300" dirty="0">
                          <a:effectLst/>
                        </a:rPr>
                      </a:br>
                      <a:endParaRPr lang="en-GB" sz="13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u="none" strike="noStrike" dirty="0">
                          <a:solidFill>
                            <a:srgbClr val="333333"/>
                          </a:solidFill>
                          <a:effectLst/>
                        </a:rPr>
                        <a:t>Automated classification of skin lesions using images through a convolutional neural network (CNN)</a:t>
                      </a:r>
                      <a:endParaRPr lang="en-GB" sz="13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Introduced deep learning for binary skin lesion classification: malignant melanoma and benign nevi, and </a:t>
                      </a:r>
                      <a:r>
                        <a:rPr lang="sv-SE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keratinocyte carcinomas versus benign seborrheic keratoses</a:t>
                      </a:r>
                      <a:endParaRPr lang="en-GB" sz="13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3789123388"/>
                  </a:ext>
                </a:extLst>
              </a:tr>
              <a:tr h="83853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</a:t>
                      </a:r>
                      <a:r>
                        <a:rPr lang="en-I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endParaRPr lang="x-none" sz="13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Brinker T.J.,  </a:t>
                      </a:r>
                      <a:r>
                        <a:rPr lang="en-GB" sz="1300" dirty="0" err="1">
                          <a:effectLst/>
                        </a:rPr>
                        <a:t>Hekler</a:t>
                      </a:r>
                      <a:r>
                        <a:rPr lang="en-GB" sz="1300" dirty="0">
                          <a:effectLst/>
                        </a:rPr>
                        <a:t> A., </a:t>
                      </a:r>
                      <a:r>
                        <a:rPr lang="en-GB" sz="1300" dirty="0" err="1">
                          <a:effectLst/>
                        </a:rPr>
                        <a:t>Enk</a:t>
                      </a:r>
                      <a:r>
                        <a:rPr lang="en-GB" sz="1300" dirty="0">
                          <a:effectLst/>
                        </a:rPr>
                        <a:t> A.H., </a:t>
                      </a:r>
                      <a:r>
                        <a:rPr lang="en-GB" sz="1300" dirty="0" err="1">
                          <a:effectLst/>
                        </a:rPr>
                        <a:t>Klode</a:t>
                      </a:r>
                      <a:r>
                        <a:rPr lang="en-GB" sz="1300" dirty="0">
                          <a:effectLst/>
                        </a:rPr>
                        <a:t> J.,  </a:t>
                      </a:r>
                      <a:r>
                        <a:rPr lang="en-GB" sz="1300" dirty="0" err="1">
                          <a:effectLst/>
                        </a:rPr>
                        <a:t>Hauschild</a:t>
                      </a:r>
                      <a:r>
                        <a:rPr lang="en-GB" sz="1300" dirty="0">
                          <a:effectLst/>
                        </a:rPr>
                        <a:t> A., et al.</a:t>
                      </a:r>
                      <a:endParaRPr lang="en-GB" sz="13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u="none" strike="noStrike" dirty="0">
                          <a:solidFill>
                            <a:srgbClr val="333333"/>
                          </a:solidFill>
                          <a:effectLst/>
                        </a:rPr>
                        <a:t>A convolutional neural network trained with </a:t>
                      </a:r>
                      <a:r>
                        <a:rPr lang="en-US" sz="1300" b="0" u="none" strike="noStrike" dirty="0" err="1">
                          <a:solidFill>
                            <a:srgbClr val="333333"/>
                          </a:solidFill>
                          <a:effectLst/>
                        </a:rPr>
                        <a:t>dermoscopic</a:t>
                      </a:r>
                      <a:r>
                        <a:rPr lang="en-US" sz="1300" b="0" u="none" strike="noStrike" dirty="0">
                          <a:solidFill>
                            <a:srgbClr val="333333"/>
                          </a:solidFill>
                          <a:effectLst/>
                        </a:rPr>
                        <a:t> images performed on par with 145 dermatologists in a clinical melanoma image classification task</a:t>
                      </a:r>
                      <a:endParaRPr lang="en-US" sz="1300" b="0" i="0" u="none" strike="noStrike" dirty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u="none" strike="noStrike" dirty="0">
                          <a:solidFill>
                            <a:srgbClr val="333333"/>
                          </a:solidFill>
                          <a:effectLst/>
                        </a:rPr>
                        <a:t>Describes a CNN model architectures that returns better binary classification diagnostic results than trained dermatologists.</a:t>
                      </a:r>
                      <a:endParaRPr lang="en-GB" sz="13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Illustrated the efficiency of computer-aided diagnostic models for enhanced perception and speedy detection. 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1534546807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000BEB-8102-6341-5FA3-7E09AC06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68CF140-6D1B-BF32-F8B2-5EF6E4D20548}"/>
              </a:ext>
            </a:extLst>
          </p:cNvPr>
          <p:cNvSpPr txBox="1"/>
          <p:nvPr/>
        </p:nvSpPr>
        <p:spPr>
          <a:xfrm>
            <a:off x="2257832" y="6202847"/>
            <a:ext cx="78833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solidFill>
                  <a:srgbClr val="FF0000"/>
                </a:solidFill>
              </a:rPr>
              <a:t>How to Classify 9 Varieties of Skin Cancer?</a:t>
            </a:r>
          </a:p>
        </p:txBody>
      </p:sp>
    </p:spTree>
    <p:extLst>
      <p:ext uri="{BB962C8B-B14F-4D97-AF65-F5344CB8AC3E}">
        <p14:creationId xmlns:p14="http://schemas.microsoft.com/office/powerpoint/2010/main" xmlns="" val="388974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13F5CBEF-C547-D698-5BC3-5753C2B40B20}"/>
              </a:ext>
            </a:extLst>
          </p:cNvPr>
          <p:cNvSpPr txBox="1">
            <a:spLocks/>
          </p:cNvSpPr>
          <p:nvPr/>
        </p:nvSpPr>
        <p:spPr>
          <a:xfrm>
            <a:off x="838200" y="-2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latin typeface="Times New Roman"/>
                <a:ea typeface="+mj-lt"/>
                <a:cs typeface="+mj-lt"/>
              </a:rPr>
              <a:t>Dataset Used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4962C2B6-60E8-A8BF-F76C-869D97BA51B8}"/>
              </a:ext>
            </a:extLst>
          </p:cNvPr>
          <p:cNvSpPr/>
          <p:nvPr/>
        </p:nvSpPr>
        <p:spPr>
          <a:xfrm>
            <a:off x="4952884" y="1108411"/>
            <a:ext cx="2646402" cy="470837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ISIC 2018:2537 images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43CF7D2-8D51-D42B-8EC4-BF4D74B4F14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72195" y="1807193"/>
            <a:ext cx="8407779" cy="470090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806D8CB-9B5F-DD0E-DC8A-AAB43902855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52462" y="1807193"/>
            <a:ext cx="8287075" cy="4774837"/>
          </a:xfrm>
          <a:prstGeom prst="rect">
            <a:avLst/>
          </a:prstGeom>
        </p:spPr>
      </p:pic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xmlns="" id="{9EE185E3-D41D-51D7-EF7B-765A0B41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097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299047C1-F143-6811-5D17-D02D999F1B15}"/>
              </a:ext>
            </a:extLst>
          </p:cNvPr>
          <p:cNvSpPr txBox="1">
            <a:spLocks/>
          </p:cNvSpPr>
          <p:nvPr/>
        </p:nvSpPr>
        <p:spPr>
          <a:xfrm>
            <a:off x="838200" y="-2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latin typeface="Times New Roman"/>
                <a:ea typeface="+mj-lt"/>
                <a:cs typeface="+mj-lt"/>
              </a:rPr>
              <a:t>Proposed Work</a:t>
            </a:r>
            <a:endParaRPr lang="en-US" b="1" dirty="0"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0D49424-C35F-8C4E-E6C0-521F0DE024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37294" y="1867619"/>
            <a:ext cx="10717412" cy="221385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90E547FB-31A2-40CA-F89D-FC602C5BD399}"/>
              </a:ext>
            </a:extLst>
          </p:cNvPr>
          <p:cNvSpPr/>
          <p:nvPr/>
        </p:nvSpPr>
        <p:spPr>
          <a:xfrm>
            <a:off x="4245535" y="1194761"/>
            <a:ext cx="3286862" cy="33642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tx1"/>
                </a:solidFill>
              </a:rPr>
              <a:t>BigTransfer</a:t>
            </a:r>
            <a:r>
              <a:rPr lang="en-IN" dirty="0">
                <a:solidFill>
                  <a:schemeClr val="tx1"/>
                </a:solidFill>
              </a:rPr>
              <a:t> (</a:t>
            </a:r>
            <a:r>
              <a:rPr lang="en-IN" dirty="0" err="1">
                <a:solidFill>
                  <a:schemeClr val="tx1"/>
                </a:solidFill>
              </a:rPr>
              <a:t>BiT</a:t>
            </a:r>
            <a:r>
              <a:rPr lang="en-IN" dirty="0">
                <a:solidFill>
                  <a:schemeClr val="tx1"/>
                </a:solidFill>
              </a:rPr>
              <a:t>) Architecture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A54009F1-2178-BB9A-7260-46ED6C508888}"/>
              </a:ext>
            </a:extLst>
          </p:cNvPr>
          <p:cNvSpPr/>
          <p:nvPr/>
        </p:nvSpPr>
        <p:spPr>
          <a:xfrm>
            <a:off x="4323172" y="5032313"/>
            <a:ext cx="3286862" cy="33642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tx1"/>
                </a:solidFill>
              </a:rPr>
              <a:t>Hyperrule</a:t>
            </a:r>
            <a:r>
              <a:rPr lang="en-IN" dirty="0">
                <a:solidFill>
                  <a:schemeClr val="tx1"/>
                </a:solidFill>
              </a:rPr>
              <a:t>-Specifications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xmlns="" id="{D62D0543-F368-F900-D33F-5491577287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405827498"/>
              </p:ext>
            </p:extLst>
          </p:nvPr>
        </p:nvGraphicFramePr>
        <p:xfrm>
          <a:off x="2376817" y="5200528"/>
          <a:ext cx="7438366" cy="1781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9F73AC14-A5D3-2DF3-31F0-B2DDFCFF8F0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55678" y="2043430"/>
            <a:ext cx="4537494" cy="45374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E7B6501C-933C-3CC4-5688-8CB362B5010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4191" y="1581382"/>
            <a:ext cx="5398459" cy="53984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59D32537-1FCD-D66F-7E60-98C30309FBB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00761" y="2043430"/>
            <a:ext cx="4537494" cy="4537494"/>
          </a:xfrm>
          <a:prstGeom prst="rect">
            <a:avLst/>
          </a:prstGeom>
        </p:spPr>
      </p:pic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xmlns="" id="{798E7582-563F-1008-DB02-9B47D977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548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BCB6FE30-1234-6288-EA28-189D0129CBE4}"/>
              </a:ext>
            </a:extLst>
          </p:cNvPr>
          <p:cNvSpPr txBox="1">
            <a:spLocks/>
          </p:cNvSpPr>
          <p:nvPr/>
        </p:nvSpPr>
        <p:spPr>
          <a:xfrm>
            <a:off x="838200" y="-2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latin typeface="Times New Roman"/>
                <a:ea typeface="+mj-lt"/>
                <a:cs typeface="+mj-lt"/>
              </a:rPr>
              <a:t>Results and Discussions</a:t>
            </a:r>
            <a:endParaRPr lang="en-US" b="1" dirty="0">
              <a:latin typeface="Times New Roman"/>
              <a:cs typeface="Times New Roman"/>
            </a:endParaRP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C9A58A58-A8D5-BF19-15E0-047F5B8162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063158461"/>
              </p:ext>
            </p:extLst>
          </p:nvPr>
        </p:nvGraphicFramePr>
        <p:xfrm>
          <a:off x="907212" y="1852123"/>
          <a:ext cx="10515599" cy="3737795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318112">
                  <a:extLst>
                    <a:ext uri="{9D8B030D-6E8A-4147-A177-3AD203B41FA5}">
                      <a16:colId xmlns:a16="http://schemas.microsoft.com/office/drawing/2014/main" xmlns="" val="376564970"/>
                    </a:ext>
                  </a:extLst>
                </a:gridCol>
                <a:gridCol w="1405986">
                  <a:extLst>
                    <a:ext uri="{9D8B030D-6E8A-4147-A177-3AD203B41FA5}">
                      <a16:colId xmlns:a16="http://schemas.microsoft.com/office/drawing/2014/main" xmlns="" val="2706225009"/>
                    </a:ext>
                  </a:extLst>
                </a:gridCol>
                <a:gridCol w="1200161">
                  <a:extLst>
                    <a:ext uri="{9D8B030D-6E8A-4147-A177-3AD203B41FA5}">
                      <a16:colId xmlns:a16="http://schemas.microsoft.com/office/drawing/2014/main" xmlns="" val="1806527280"/>
                    </a:ext>
                  </a:extLst>
                </a:gridCol>
                <a:gridCol w="1293239">
                  <a:extLst>
                    <a:ext uri="{9D8B030D-6E8A-4147-A177-3AD203B41FA5}">
                      <a16:colId xmlns:a16="http://schemas.microsoft.com/office/drawing/2014/main" xmlns="" val="117474735"/>
                    </a:ext>
                  </a:extLst>
                </a:gridCol>
                <a:gridCol w="1404484">
                  <a:extLst>
                    <a:ext uri="{9D8B030D-6E8A-4147-A177-3AD203B41FA5}">
                      <a16:colId xmlns:a16="http://schemas.microsoft.com/office/drawing/2014/main" xmlns="" val="3547883612"/>
                    </a:ext>
                  </a:extLst>
                </a:gridCol>
                <a:gridCol w="1006726">
                  <a:extLst>
                    <a:ext uri="{9D8B030D-6E8A-4147-A177-3AD203B41FA5}">
                      <a16:colId xmlns:a16="http://schemas.microsoft.com/office/drawing/2014/main" xmlns="" val="732113170"/>
                    </a:ext>
                  </a:extLst>
                </a:gridCol>
                <a:gridCol w="1149531">
                  <a:extLst>
                    <a:ext uri="{9D8B030D-6E8A-4147-A177-3AD203B41FA5}">
                      <a16:colId xmlns:a16="http://schemas.microsoft.com/office/drawing/2014/main" xmlns="" val="3239130038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xmlns="" val="1980951202"/>
                    </a:ext>
                  </a:extLst>
                </a:gridCol>
              </a:tblGrid>
              <a:tr h="149511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Model </a:t>
                      </a:r>
                    </a:p>
                    <a:p>
                      <a:pPr algn="ctr"/>
                      <a:r>
                        <a:rPr lang="en-US" sz="1800" b="1" dirty="0">
                          <a:effectLst/>
                        </a:rPr>
                        <a:t>Name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Inception V3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VGG16 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ResNet50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EfficientNetB0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SVM 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AdaBoost MC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effectLst/>
                        </a:rPr>
                        <a:t>BiT</a:t>
                      </a:r>
                      <a:r>
                        <a:rPr lang="en-US" sz="1800" b="1" dirty="0">
                          <a:effectLst/>
                        </a:rPr>
                        <a:t> (Proposed)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313837309"/>
                  </a:ext>
                </a:extLst>
              </a:tr>
              <a:tr h="74755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Accuracy (%)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84.43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84.24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76.70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54.77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77.65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79.92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88.13</a:t>
                      </a:r>
                      <a:endParaRPr lang="en-IN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599074404"/>
                  </a:ext>
                </a:extLst>
              </a:tr>
              <a:tr h="747559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effectLst/>
                        </a:rPr>
                        <a:t>Sensitivity (%)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effectLst/>
                        </a:rPr>
                        <a:t>94.91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effectLst/>
                        </a:rPr>
                        <a:t>92.21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effectLst/>
                        </a:rPr>
                        <a:t>92.05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effectLst/>
                        </a:rPr>
                        <a:t>55.30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effectLst/>
                        </a:rPr>
                        <a:t>78.95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effectLst/>
                        </a:rPr>
                        <a:t>82.25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FF0000"/>
                          </a:solidFill>
                          <a:effectLst/>
                        </a:rPr>
                        <a:t>97.79</a:t>
                      </a:r>
                      <a:endParaRPr lang="en-IN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249960167"/>
                  </a:ext>
                </a:extLst>
              </a:tr>
              <a:tr h="747559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effectLst/>
                        </a:rPr>
                        <a:t>Specificity (%)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effectLst/>
                        </a:rPr>
                        <a:t>96.65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effectLst/>
                        </a:rPr>
                        <a:t>89.85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effectLst/>
                        </a:rPr>
                        <a:t>92.05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effectLst/>
                        </a:rPr>
                        <a:t>55.30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effectLst/>
                        </a:rPr>
                        <a:t>77.63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effectLst/>
                        </a:rPr>
                        <a:t>79.39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FF0000"/>
                          </a:solidFill>
                          <a:effectLst/>
                        </a:rPr>
                        <a:t>99.39</a:t>
                      </a:r>
                      <a:endParaRPr lang="en-IN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112896527"/>
                  </a:ext>
                </a:extLst>
              </a:tr>
            </a:tbl>
          </a:graphicData>
        </a:graphic>
      </p:graphicFrame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xmlns="" id="{16287F18-01EF-D60D-44D0-AC3C6F6F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5629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BCB6FE30-1234-6288-EA28-189D0129CBE4}"/>
              </a:ext>
            </a:extLst>
          </p:cNvPr>
          <p:cNvSpPr txBox="1">
            <a:spLocks/>
          </p:cNvSpPr>
          <p:nvPr/>
        </p:nvSpPr>
        <p:spPr>
          <a:xfrm>
            <a:off x="838200" y="-2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latin typeface="Times New Roman"/>
                <a:ea typeface="+mj-lt"/>
                <a:cs typeface="+mj-lt"/>
              </a:rPr>
              <a:t>Results and Discussions</a:t>
            </a:r>
            <a:endParaRPr lang="en-US" b="1" dirty="0">
              <a:latin typeface="Times New Roman"/>
              <a:cs typeface="Times New Roman"/>
            </a:endParaRPr>
          </a:p>
        </p:txBody>
      </p:sp>
      <p:pic>
        <p:nvPicPr>
          <p:cNvPr id="6" name="image2.png">
            <a:extLst>
              <a:ext uri="{FF2B5EF4-FFF2-40B4-BE49-F238E27FC236}">
                <a16:creationId xmlns:a16="http://schemas.microsoft.com/office/drawing/2014/main" xmlns="" id="{19BB64A7-9BF9-E28C-4C29-8A4788FD1CC7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11430" y="2059682"/>
            <a:ext cx="3607368" cy="353820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image1.jpg">
            <a:extLst>
              <a:ext uri="{FF2B5EF4-FFF2-40B4-BE49-F238E27FC236}">
                <a16:creationId xmlns:a16="http://schemas.microsoft.com/office/drawing/2014/main" xmlns="" id="{5DDF3276-E73B-DE3A-96A5-EBE66D1BF59C}"/>
              </a:ext>
            </a:extLst>
          </p:cNvPr>
          <p:cNvPicPr/>
          <p:nvPr/>
        </p:nvPicPr>
        <p:blipFill>
          <a:blip r:embed="rId3" cstate="print"/>
          <a:srcRect r="13798"/>
          <a:stretch>
            <a:fillRect/>
          </a:stretch>
        </p:blipFill>
        <p:spPr>
          <a:xfrm>
            <a:off x="4292315" y="2059682"/>
            <a:ext cx="3607369" cy="353820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image6.png">
            <a:extLst>
              <a:ext uri="{FF2B5EF4-FFF2-40B4-BE49-F238E27FC236}">
                <a16:creationId xmlns:a16="http://schemas.microsoft.com/office/drawing/2014/main" xmlns="" id="{D0665E94-A37A-D55E-AC48-B56FBE50E1D3}"/>
              </a:ext>
            </a:extLst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8239772" y="2059682"/>
            <a:ext cx="3607368" cy="353820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41BE045-B0BA-0AC7-C14A-0960C4635E16}"/>
              </a:ext>
            </a:extLst>
          </p:cNvPr>
          <p:cNvSpPr txBox="1"/>
          <p:nvPr/>
        </p:nvSpPr>
        <p:spPr>
          <a:xfrm>
            <a:off x="311430" y="5764541"/>
            <a:ext cx="3607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Fig.1. Top-1 Accuracies of Models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845F5D4-0BE5-1599-38BB-E378A0DF7443}"/>
              </a:ext>
            </a:extLst>
          </p:cNvPr>
          <p:cNvSpPr txBox="1"/>
          <p:nvPr/>
        </p:nvSpPr>
        <p:spPr>
          <a:xfrm>
            <a:off x="4292316" y="5764541"/>
            <a:ext cx="3607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Fig.2. Accuracy and Loss Curves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ACA5E18-57A6-4F4B-D48A-4D921855937E}"/>
              </a:ext>
            </a:extLst>
          </p:cNvPr>
          <p:cNvSpPr txBox="1"/>
          <p:nvPr/>
        </p:nvSpPr>
        <p:spPr>
          <a:xfrm>
            <a:off x="8239772" y="5732824"/>
            <a:ext cx="3607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Fig.3.  Training Time of Models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xmlns="" id="{84BF6524-ABE0-3FC7-0AAE-ED8C2813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41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623</Words>
  <Application>Microsoft Office PowerPoint</Application>
  <PresentationFormat>Custom</PresentationFormat>
  <Paragraphs>144</Paragraphs>
  <Slides>12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Table of contents</vt:lpstr>
      <vt:lpstr>Abstract</vt:lpstr>
      <vt:lpstr>Introduction</vt:lpstr>
      <vt:lpstr>Literature Survey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SANYA SINHA (BTECH15108.20@bitmesra.ac.in)</dc:creator>
  <cp:lastModifiedBy>Reliance</cp:lastModifiedBy>
  <cp:revision>23</cp:revision>
  <dcterms:created xsi:type="dcterms:W3CDTF">2023-10-07T09:27:38Z</dcterms:created>
  <dcterms:modified xsi:type="dcterms:W3CDTF">2023-12-03T18:15:17Z</dcterms:modified>
</cp:coreProperties>
</file>