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4" r:id="rId3"/>
    <p:sldId id="262" r:id="rId4"/>
    <p:sldId id="263" r:id="rId5"/>
    <p:sldId id="264" r:id="rId6"/>
    <p:sldId id="265" r:id="rId7"/>
    <p:sldId id="266" r:id="rId8"/>
    <p:sldId id="267" r:id="rId9"/>
    <p:sldId id="268" r:id="rId10"/>
    <p:sldId id="269" r:id="rId11"/>
    <p:sldId id="270"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3E7C98-EFBF-4C19-B506-42014A6B6CA1}" v="935" dt="2024-02-19T04:00:28.736"/>
    <p1510:client id="{408E7AFB-1CF0-4C75-8D5B-BF9C51AA0FB0}" v="2" dt="2024-02-18T16:55:00.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views/myworkbook2_17060077195020/Que_1?:language=en-US&amp;:sid=&amp;:display_count=n&amp;:origin=viz_share_link" TargetMode="External"/><Relationship Id="rId2" Type="http://schemas.openxmlformats.org/officeDocument/2006/relationships/hyperlink" Target="https://www.linkedin.com/company/codebasic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D5779-D7DB-0CA0-BF77-A7B5F97DD3CE}"/>
              </a:ext>
            </a:extLst>
          </p:cNvPr>
          <p:cNvSpPr>
            <a:spLocks noGrp="1"/>
          </p:cNvSpPr>
          <p:nvPr>
            <p:ph idx="1"/>
          </p:nvPr>
        </p:nvSpPr>
        <p:spPr>
          <a:xfrm>
            <a:off x="1988390" y="790456"/>
            <a:ext cx="7453223" cy="915151"/>
          </a:xfrm>
        </p:spPr>
        <p:txBody>
          <a:bodyPr vert="horz" lIns="91440" tIns="45720" rIns="91440" bIns="45720" rtlCol="0" anchor="t">
            <a:noAutofit/>
          </a:bodyPr>
          <a:lstStyle/>
          <a:p>
            <a:pPr marL="0" indent="0" algn="ctr">
              <a:buNone/>
            </a:pPr>
            <a:r>
              <a:rPr lang="en-US" sz="4800" b="1" dirty="0"/>
              <a:t>TELANGANA GROWTH ANALYSIS</a:t>
            </a:r>
          </a:p>
        </p:txBody>
      </p:sp>
      <p:pic>
        <p:nvPicPr>
          <p:cNvPr id="7" name="Picture 6" descr="A map of a state&#10;&#10;Description automatically generated">
            <a:extLst>
              <a:ext uri="{FF2B5EF4-FFF2-40B4-BE49-F238E27FC236}">
                <a16:creationId xmlns:a16="http://schemas.microsoft.com/office/drawing/2014/main" id="{C01F24C2-972C-778B-E16E-A733385C72FF}"/>
              </a:ext>
            </a:extLst>
          </p:cNvPr>
          <p:cNvPicPr>
            <a:picLocks noChangeAspect="1"/>
          </p:cNvPicPr>
          <p:nvPr/>
        </p:nvPicPr>
        <p:blipFill>
          <a:blip r:embed="rId2"/>
          <a:stretch>
            <a:fillRect/>
          </a:stretch>
        </p:blipFill>
        <p:spPr>
          <a:xfrm>
            <a:off x="286109" y="1917940"/>
            <a:ext cx="5135591" cy="4848044"/>
          </a:xfrm>
          <a:prstGeom prst="rect">
            <a:avLst/>
          </a:prstGeom>
        </p:spPr>
      </p:pic>
      <p:pic>
        <p:nvPicPr>
          <p:cNvPr id="8" name="Picture 7" descr="A green and gold circular emblem with a lion on top&#10;&#10;Description automatically generated">
            <a:extLst>
              <a:ext uri="{FF2B5EF4-FFF2-40B4-BE49-F238E27FC236}">
                <a16:creationId xmlns:a16="http://schemas.microsoft.com/office/drawing/2014/main" id="{AC49DE60-E242-25EB-12B0-1E86D55A9CB7}"/>
              </a:ext>
            </a:extLst>
          </p:cNvPr>
          <p:cNvPicPr>
            <a:picLocks noChangeAspect="1"/>
          </p:cNvPicPr>
          <p:nvPr/>
        </p:nvPicPr>
        <p:blipFill>
          <a:blip r:embed="rId3"/>
          <a:stretch>
            <a:fillRect/>
          </a:stretch>
        </p:blipFill>
        <p:spPr>
          <a:xfrm>
            <a:off x="9128185" y="235789"/>
            <a:ext cx="2777706" cy="2777706"/>
          </a:xfrm>
          <a:prstGeom prst="rect">
            <a:avLst/>
          </a:prstGeom>
        </p:spPr>
      </p:pic>
      <p:sp>
        <p:nvSpPr>
          <p:cNvPr id="9" name="TextBox 8">
            <a:extLst>
              <a:ext uri="{FF2B5EF4-FFF2-40B4-BE49-F238E27FC236}">
                <a16:creationId xmlns:a16="http://schemas.microsoft.com/office/drawing/2014/main" id="{00C7802A-5D2E-AF4F-EA5D-7A98DD179E78}"/>
              </a:ext>
            </a:extLst>
          </p:cNvPr>
          <p:cNvSpPr txBox="1"/>
          <p:nvPr/>
        </p:nvSpPr>
        <p:spPr>
          <a:xfrm>
            <a:off x="6945247" y="6242599"/>
            <a:ext cx="49573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Presented By: </a:t>
            </a:r>
            <a:r>
              <a:rPr lang="en-US" sz="2400" b="1" dirty="0"/>
              <a:t>Rohit Manoj </a:t>
            </a:r>
            <a:r>
              <a:rPr lang="en-US" sz="2400" b="1" err="1"/>
              <a:t>Shahare</a:t>
            </a:r>
            <a:endParaRPr lang="en-US" sz="2400" b="1"/>
          </a:p>
        </p:txBody>
      </p:sp>
      <p:sp>
        <p:nvSpPr>
          <p:cNvPr id="15" name="Arrow: Notched Right 14">
            <a:extLst>
              <a:ext uri="{FF2B5EF4-FFF2-40B4-BE49-F238E27FC236}">
                <a16:creationId xmlns:a16="http://schemas.microsoft.com/office/drawing/2014/main" id="{2C829874-6F15-A184-5723-75348452B83E}"/>
              </a:ext>
            </a:extLst>
          </p:cNvPr>
          <p:cNvSpPr/>
          <p:nvPr/>
        </p:nvSpPr>
        <p:spPr>
          <a:xfrm>
            <a:off x="8296511" y="2909049"/>
            <a:ext cx="3608715" cy="103516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Transportation</a:t>
            </a:r>
          </a:p>
        </p:txBody>
      </p:sp>
      <p:sp>
        <p:nvSpPr>
          <p:cNvPr id="16" name="Arrow: Notched Right 15">
            <a:extLst>
              <a:ext uri="{FF2B5EF4-FFF2-40B4-BE49-F238E27FC236}">
                <a16:creationId xmlns:a16="http://schemas.microsoft.com/office/drawing/2014/main" id="{938EEDC7-A6F6-664F-517A-A98CB2C89A24}"/>
              </a:ext>
            </a:extLst>
          </p:cNvPr>
          <p:cNvSpPr/>
          <p:nvPr/>
        </p:nvSpPr>
        <p:spPr>
          <a:xfrm>
            <a:off x="8296510" y="3944218"/>
            <a:ext cx="3608715" cy="103516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Stamp Registrations </a:t>
            </a:r>
            <a:endParaRPr lang="en-US" dirty="0"/>
          </a:p>
        </p:txBody>
      </p:sp>
      <p:sp>
        <p:nvSpPr>
          <p:cNvPr id="17" name="Arrow: Notched Right 16">
            <a:extLst>
              <a:ext uri="{FF2B5EF4-FFF2-40B4-BE49-F238E27FC236}">
                <a16:creationId xmlns:a16="http://schemas.microsoft.com/office/drawing/2014/main" id="{97EE74B1-ABCF-402D-E958-33DAFDFC2393}"/>
              </a:ext>
            </a:extLst>
          </p:cNvPr>
          <p:cNvSpPr/>
          <p:nvPr/>
        </p:nvSpPr>
        <p:spPr>
          <a:xfrm>
            <a:off x="8296511" y="5008143"/>
            <a:ext cx="3608715" cy="103516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TS-</a:t>
            </a:r>
            <a:r>
              <a:rPr lang="en-US" sz="2400" dirty="0" err="1"/>
              <a:t>iPASS</a:t>
            </a:r>
            <a:endParaRPr lang="en-US" dirty="0" err="1"/>
          </a:p>
        </p:txBody>
      </p:sp>
      <p:pic>
        <p:nvPicPr>
          <p:cNvPr id="18" name="Picture 17" descr="A colorful graph with a blue arrow&#10;&#10;Description automatically generated">
            <a:extLst>
              <a:ext uri="{FF2B5EF4-FFF2-40B4-BE49-F238E27FC236}">
                <a16:creationId xmlns:a16="http://schemas.microsoft.com/office/drawing/2014/main" id="{25B4E248-96D7-1733-D165-955DB86045E8}"/>
              </a:ext>
            </a:extLst>
          </p:cNvPr>
          <p:cNvPicPr>
            <a:picLocks noChangeAspect="1"/>
          </p:cNvPicPr>
          <p:nvPr/>
        </p:nvPicPr>
        <p:blipFill>
          <a:blip r:embed="rId4"/>
          <a:stretch>
            <a:fillRect/>
          </a:stretch>
        </p:blipFill>
        <p:spPr>
          <a:xfrm>
            <a:off x="4441166" y="2421147"/>
            <a:ext cx="2562046" cy="2547668"/>
          </a:xfrm>
          <a:prstGeom prst="rect">
            <a:avLst/>
          </a:prstGeom>
        </p:spPr>
      </p:pic>
    </p:spTree>
    <p:extLst>
      <p:ext uri="{BB962C8B-B14F-4D97-AF65-F5344CB8AC3E}">
        <p14:creationId xmlns:p14="http://schemas.microsoft.com/office/powerpoint/2010/main" val="2053883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D5779-D7DB-0CA0-BF77-A7B5F97DD3CE}"/>
              </a:ext>
            </a:extLst>
          </p:cNvPr>
          <p:cNvSpPr>
            <a:spLocks noGrp="1"/>
          </p:cNvSpPr>
          <p:nvPr>
            <p:ph idx="1"/>
          </p:nvPr>
        </p:nvSpPr>
        <p:spPr>
          <a:xfrm>
            <a:off x="838200" y="71587"/>
            <a:ext cx="10515600" cy="1303339"/>
          </a:xfrm>
        </p:spPr>
        <p:txBody>
          <a:bodyPr vert="horz" lIns="91440" tIns="45720" rIns="91440" bIns="45720" rtlCol="0" anchor="t">
            <a:normAutofit fontScale="92500" lnSpcReduction="20000"/>
          </a:bodyPr>
          <a:lstStyle/>
          <a:p>
            <a:pPr marL="0" indent="0">
              <a:buNone/>
            </a:pPr>
            <a:r>
              <a:rPr lang="en-US" dirty="0">
                <a:ea typeface="+mn-lt"/>
                <a:cs typeface="+mn-lt"/>
              </a:rPr>
              <a:t>Question 9: List down the top 3 districts that have attracted the most significant sector investments during FY 2019 to 2022? What factors could have led to the substantial investments in these particular districts? </a:t>
            </a:r>
            <a:endParaRPr lang="en-US"/>
          </a:p>
        </p:txBody>
      </p:sp>
      <p:pic>
        <p:nvPicPr>
          <p:cNvPr id="4" name="Picture 3">
            <a:extLst>
              <a:ext uri="{FF2B5EF4-FFF2-40B4-BE49-F238E27FC236}">
                <a16:creationId xmlns:a16="http://schemas.microsoft.com/office/drawing/2014/main" id="{956EDAD8-316C-3BDF-24FD-5000BD75FDA3}"/>
              </a:ext>
            </a:extLst>
          </p:cNvPr>
          <p:cNvPicPr>
            <a:picLocks noChangeAspect="1"/>
          </p:cNvPicPr>
          <p:nvPr/>
        </p:nvPicPr>
        <p:blipFill>
          <a:blip r:embed="rId2"/>
          <a:stretch>
            <a:fillRect/>
          </a:stretch>
        </p:blipFill>
        <p:spPr>
          <a:xfrm>
            <a:off x="638378" y="1529751"/>
            <a:ext cx="5207432" cy="4804912"/>
          </a:xfrm>
          <a:prstGeom prst="rect">
            <a:avLst/>
          </a:prstGeom>
        </p:spPr>
      </p:pic>
      <p:sp>
        <p:nvSpPr>
          <p:cNvPr id="5" name="TextBox 4">
            <a:extLst>
              <a:ext uri="{FF2B5EF4-FFF2-40B4-BE49-F238E27FC236}">
                <a16:creationId xmlns:a16="http://schemas.microsoft.com/office/drawing/2014/main" id="{43A7CD6E-7BB6-5AEE-7082-EDBFE36D5A73}"/>
              </a:ext>
            </a:extLst>
          </p:cNvPr>
          <p:cNvSpPr txBox="1"/>
          <p:nvPr/>
        </p:nvSpPr>
        <p:spPr>
          <a:xfrm>
            <a:off x="6310516" y="2088152"/>
            <a:ext cx="485667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All of these districts are located in close proximity to state capital </a:t>
            </a:r>
            <a:r>
              <a:rPr lang="en-US" sz="2000" err="1">
                <a:ea typeface="+mn-lt"/>
                <a:cs typeface="+mn-lt"/>
              </a:rPr>
              <a:t>hyderabad</a:t>
            </a:r>
            <a:r>
              <a:rPr lang="en-US" sz="2000" dirty="0">
                <a:ea typeface="+mn-lt"/>
                <a:cs typeface="+mn-lt"/>
              </a:rPr>
              <a:t>. International airport are there. National highway 7 are there for transport facility. in these district </a:t>
            </a:r>
            <a:r>
              <a:rPr lang="en-US" sz="2000" err="1">
                <a:ea typeface="+mn-lt"/>
                <a:cs typeface="+mn-lt"/>
              </a:rPr>
              <a:t>their are</a:t>
            </a:r>
            <a:r>
              <a:rPr lang="en-US" sz="2000" dirty="0">
                <a:ea typeface="+mn-lt"/>
                <a:cs typeface="+mn-lt"/>
              </a:rPr>
              <a:t> lots of ITI colleges, polytechnic &amp; engineering colleges are present. skilled workers, </a:t>
            </a:r>
            <a:r>
              <a:rPr lang="en-US" sz="2000" err="1">
                <a:ea typeface="+mn-lt"/>
                <a:cs typeface="+mn-lt"/>
              </a:rPr>
              <a:t>semi skilled</a:t>
            </a:r>
            <a:r>
              <a:rPr lang="en-US" sz="2000" dirty="0">
                <a:ea typeface="+mn-lt"/>
                <a:cs typeface="+mn-lt"/>
              </a:rPr>
              <a:t> workers are there. railway </a:t>
            </a:r>
            <a:r>
              <a:rPr lang="en-US" sz="2000" err="1">
                <a:ea typeface="+mn-lt"/>
                <a:cs typeface="+mn-lt"/>
              </a:rPr>
              <a:t>connectiviy</a:t>
            </a:r>
            <a:r>
              <a:rPr lang="en-US" sz="2000" dirty="0">
                <a:ea typeface="+mn-lt"/>
                <a:cs typeface="+mn-lt"/>
              </a:rPr>
              <a:t> are there. Natural Resources like Granite, Quartz ... Lots of other factor are </a:t>
            </a:r>
            <a:r>
              <a:rPr lang="en-US" sz="2000" err="1">
                <a:ea typeface="+mn-lt"/>
                <a:cs typeface="+mn-lt"/>
              </a:rPr>
              <a:t>risponsible</a:t>
            </a:r>
            <a:r>
              <a:rPr lang="en-US" sz="2000" dirty="0">
                <a:ea typeface="+mn-lt"/>
                <a:cs typeface="+mn-lt"/>
              </a:rPr>
              <a:t> for </a:t>
            </a:r>
            <a:r>
              <a:rPr lang="en-US" sz="2000">
                <a:ea typeface="+mn-lt"/>
                <a:cs typeface="+mn-lt"/>
              </a:rPr>
              <a:t>this.</a:t>
            </a:r>
            <a:endParaRPr lang="en-US" sz="2000"/>
          </a:p>
        </p:txBody>
      </p:sp>
    </p:spTree>
    <p:extLst>
      <p:ext uri="{BB962C8B-B14F-4D97-AF65-F5344CB8AC3E}">
        <p14:creationId xmlns:p14="http://schemas.microsoft.com/office/powerpoint/2010/main" val="741198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D5779-D7DB-0CA0-BF77-A7B5F97DD3CE}"/>
              </a:ext>
            </a:extLst>
          </p:cNvPr>
          <p:cNvSpPr>
            <a:spLocks noGrp="1"/>
          </p:cNvSpPr>
          <p:nvPr>
            <p:ph idx="1"/>
          </p:nvPr>
        </p:nvSpPr>
        <p:spPr>
          <a:xfrm>
            <a:off x="766313" y="-300"/>
            <a:ext cx="10515600" cy="1030168"/>
          </a:xfrm>
        </p:spPr>
        <p:txBody>
          <a:bodyPr vert="horz" lIns="91440" tIns="45720" rIns="91440" bIns="45720" rtlCol="0" anchor="t">
            <a:normAutofit fontScale="92500" lnSpcReduction="20000"/>
          </a:bodyPr>
          <a:lstStyle/>
          <a:p>
            <a:pPr marL="0" indent="0">
              <a:buNone/>
            </a:pPr>
            <a:r>
              <a:rPr lang="en-US" dirty="0">
                <a:ea typeface="+mn-lt"/>
                <a:cs typeface="+mn-lt"/>
              </a:rPr>
              <a:t>Question 10: Is there any relationship between district investments, vehicles sales and stamps revenue within the same district between FY 2021 and 2022?</a:t>
            </a:r>
            <a:endParaRPr lang="en-US" dirty="0"/>
          </a:p>
        </p:txBody>
      </p:sp>
      <p:pic>
        <p:nvPicPr>
          <p:cNvPr id="4" name="Picture 3" descr="A graph with blue bars and white text">
            <a:extLst>
              <a:ext uri="{FF2B5EF4-FFF2-40B4-BE49-F238E27FC236}">
                <a16:creationId xmlns:a16="http://schemas.microsoft.com/office/drawing/2014/main" id="{F7163BD0-2DA3-6FBC-70C7-43DEA3831942}"/>
              </a:ext>
            </a:extLst>
          </p:cNvPr>
          <p:cNvPicPr>
            <a:picLocks noChangeAspect="1"/>
          </p:cNvPicPr>
          <p:nvPr/>
        </p:nvPicPr>
        <p:blipFill>
          <a:blip r:embed="rId2"/>
          <a:stretch>
            <a:fillRect/>
          </a:stretch>
        </p:blipFill>
        <p:spPr>
          <a:xfrm>
            <a:off x="0" y="781782"/>
            <a:ext cx="6814867" cy="2073910"/>
          </a:xfrm>
          <a:prstGeom prst="rect">
            <a:avLst/>
          </a:prstGeom>
        </p:spPr>
      </p:pic>
      <p:pic>
        <p:nvPicPr>
          <p:cNvPr id="5" name="Picture 4">
            <a:extLst>
              <a:ext uri="{FF2B5EF4-FFF2-40B4-BE49-F238E27FC236}">
                <a16:creationId xmlns:a16="http://schemas.microsoft.com/office/drawing/2014/main" id="{1880F25B-0AF4-1CF5-879A-3632AFDD4004}"/>
              </a:ext>
            </a:extLst>
          </p:cNvPr>
          <p:cNvPicPr>
            <a:picLocks noChangeAspect="1"/>
          </p:cNvPicPr>
          <p:nvPr/>
        </p:nvPicPr>
        <p:blipFill>
          <a:blip r:embed="rId3"/>
          <a:stretch>
            <a:fillRect/>
          </a:stretch>
        </p:blipFill>
        <p:spPr>
          <a:xfrm>
            <a:off x="3594" y="2870093"/>
            <a:ext cx="6815036" cy="2087593"/>
          </a:xfrm>
          <a:prstGeom prst="rect">
            <a:avLst/>
          </a:prstGeom>
        </p:spPr>
      </p:pic>
      <p:pic>
        <p:nvPicPr>
          <p:cNvPr id="6" name="Picture 5" descr="A graph with text on it&#10;&#10;Description automatically generated">
            <a:extLst>
              <a:ext uri="{FF2B5EF4-FFF2-40B4-BE49-F238E27FC236}">
                <a16:creationId xmlns:a16="http://schemas.microsoft.com/office/drawing/2014/main" id="{E8F4724E-FC0C-185D-11F3-D0348C38FABF}"/>
              </a:ext>
            </a:extLst>
          </p:cNvPr>
          <p:cNvPicPr>
            <a:picLocks noChangeAspect="1"/>
          </p:cNvPicPr>
          <p:nvPr/>
        </p:nvPicPr>
        <p:blipFill>
          <a:blip r:embed="rId4"/>
          <a:stretch>
            <a:fillRect/>
          </a:stretch>
        </p:blipFill>
        <p:spPr>
          <a:xfrm>
            <a:off x="21566" y="4958404"/>
            <a:ext cx="6814867" cy="1898445"/>
          </a:xfrm>
          <a:prstGeom prst="rect">
            <a:avLst/>
          </a:prstGeom>
        </p:spPr>
      </p:pic>
      <p:sp>
        <p:nvSpPr>
          <p:cNvPr id="7" name="TextBox 6">
            <a:extLst>
              <a:ext uri="{FF2B5EF4-FFF2-40B4-BE49-F238E27FC236}">
                <a16:creationId xmlns:a16="http://schemas.microsoft.com/office/drawing/2014/main" id="{3FA3D2E9-4576-9E2C-3B7A-37EF641458B5}"/>
              </a:ext>
            </a:extLst>
          </p:cNvPr>
          <p:cNvSpPr txBox="1"/>
          <p:nvPr/>
        </p:nvSpPr>
        <p:spPr>
          <a:xfrm>
            <a:off x="5336368" y="297434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Vehicla</a:t>
            </a:r>
            <a:r>
              <a:rPr lang="en-US" dirty="0"/>
              <a:t> sales</a:t>
            </a:r>
          </a:p>
        </p:txBody>
      </p:sp>
      <p:sp>
        <p:nvSpPr>
          <p:cNvPr id="8" name="TextBox 7">
            <a:extLst>
              <a:ext uri="{FF2B5EF4-FFF2-40B4-BE49-F238E27FC236}">
                <a16:creationId xmlns:a16="http://schemas.microsoft.com/office/drawing/2014/main" id="{2C7929F4-C807-E190-F2F3-38DFD6F56FEF}"/>
              </a:ext>
            </a:extLst>
          </p:cNvPr>
          <p:cNvSpPr txBox="1"/>
          <p:nvPr/>
        </p:nvSpPr>
        <p:spPr>
          <a:xfrm>
            <a:off x="5707026" y="5028541"/>
            <a:ext cx="15498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Stamp revenue</a:t>
            </a:r>
          </a:p>
        </p:txBody>
      </p:sp>
      <p:sp>
        <p:nvSpPr>
          <p:cNvPr id="9" name="TextBox 8">
            <a:extLst>
              <a:ext uri="{FF2B5EF4-FFF2-40B4-BE49-F238E27FC236}">
                <a16:creationId xmlns:a16="http://schemas.microsoft.com/office/drawing/2014/main" id="{F017CF91-352B-3B24-85D3-3EEF258D8F45}"/>
              </a:ext>
            </a:extLst>
          </p:cNvPr>
          <p:cNvSpPr txBox="1"/>
          <p:nvPr/>
        </p:nvSpPr>
        <p:spPr>
          <a:xfrm>
            <a:off x="7922165" y="303683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TextBox 9">
            <a:extLst>
              <a:ext uri="{FF2B5EF4-FFF2-40B4-BE49-F238E27FC236}">
                <a16:creationId xmlns:a16="http://schemas.microsoft.com/office/drawing/2014/main" id="{606A7979-49BE-F67D-7DC5-20C54613C60E}"/>
              </a:ext>
            </a:extLst>
          </p:cNvPr>
          <p:cNvSpPr txBox="1"/>
          <p:nvPr/>
        </p:nvSpPr>
        <p:spPr>
          <a:xfrm>
            <a:off x="5542418" y="840836"/>
            <a:ext cx="18661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District investment</a:t>
            </a:r>
          </a:p>
        </p:txBody>
      </p:sp>
      <p:sp>
        <p:nvSpPr>
          <p:cNvPr id="11" name="TextBox 10">
            <a:extLst>
              <a:ext uri="{FF2B5EF4-FFF2-40B4-BE49-F238E27FC236}">
                <a16:creationId xmlns:a16="http://schemas.microsoft.com/office/drawing/2014/main" id="{6E668355-3713-ADCE-C4F3-BA303FEBA5DF}"/>
              </a:ext>
            </a:extLst>
          </p:cNvPr>
          <p:cNvSpPr txBox="1"/>
          <p:nvPr/>
        </p:nvSpPr>
        <p:spPr>
          <a:xfrm>
            <a:off x="8539726" y="2148378"/>
            <a:ext cx="314576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We clearly see the relationship between these 3 w.r.to districts. </a:t>
            </a:r>
            <a:r>
              <a:rPr lang="en-US" sz="2000" err="1">
                <a:ea typeface="+mn-lt"/>
                <a:cs typeface="+mn-lt"/>
              </a:rPr>
              <a:t>Rengareddy</a:t>
            </a:r>
            <a:r>
              <a:rPr lang="en-US" sz="2000" dirty="0">
                <a:ea typeface="+mn-lt"/>
                <a:cs typeface="+mn-lt"/>
              </a:rPr>
              <a:t>, </a:t>
            </a:r>
            <a:r>
              <a:rPr lang="en-US" sz="2000" err="1">
                <a:ea typeface="+mn-lt"/>
                <a:cs typeface="+mn-lt"/>
              </a:rPr>
              <a:t>Sangareddy</a:t>
            </a:r>
            <a:r>
              <a:rPr lang="en-US" sz="2000" dirty="0">
                <a:ea typeface="+mn-lt"/>
                <a:cs typeface="+mn-lt"/>
              </a:rPr>
              <a:t>, </a:t>
            </a:r>
            <a:r>
              <a:rPr lang="en-US" sz="2000" err="1">
                <a:ea typeface="+mn-lt"/>
                <a:cs typeface="+mn-lt"/>
              </a:rPr>
              <a:t>Medchal</a:t>
            </a:r>
            <a:r>
              <a:rPr lang="en-US" sz="2000" dirty="0">
                <a:ea typeface="+mn-lt"/>
                <a:cs typeface="+mn-lt"/>
              </a:rPr>
              <a:t> </a:t>
            </a:r>
            <a:r>
              <a:rPr lang="en-US" sz="2000" err="1">
                <a:ea typeface="+mn-lt"/>
                <a:cs typeface="+mn-lt"/>
              </a:rPr>
              <a:t>Malkajgiri</a:t>
            </a:r>
            <a:r>
              <a:rPr lang="en-US" sz="2000" dirty="0">
                <a:ea typeface="+mn-lt"/>
                <a:cs typeface="+mn-lt"/>
              </a:rPr>
              <a:t> &amp; Hyderabad in these districts all department are related to each other.</a:t>
            </a:r>
            <a:endParaRPr lang="en-US" sz="2000" dirty="0"/>
          </a:p>
        </p:txBody>
      </p:sp>
    </p:spTree>
    <p:extLst>
      <p:ext uri="{BB962C8B-B14F-4D97-AF65-F5344CB8AC3E}">
        <p14:creationId xmlns:p14="http://schemas.microsoft.com/office/powerpoint/2010/main" val="117479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D5779-D7DB-0CA0-BF77-A7B5F97DD3CE}"/>
              </a:ext>
            </a:extLst>
          </p:cNvPr>
          <p:cNvSpPr>
            <a:spLocks noGrp="1"/>
          </p:cNvSpPr>
          <p:nvPr>
            <p:ph idx="1"/>
          </p:nvPr>
        </p:nvSpPr>
        <p:spPr>
          <a:xfrm>
            <a:off x="838200" y="-299"/>
            <a:ext cx="10515600" cy="987037"/>
          </a:xfrm>
        </p:spPr>
        <p:txBody>
          <a:bodyPr vert="horz" lIns="91440" tIns="45720" rIns="91440" bIns="45720" rtlCol="0" anchor="t">
            <a:normAutofit fontScale="92500"/>
          </a:bodyPr>
          <a:lstStyle/>
          <a:p>
            <a:pPr marL="0" indent="0">
              <a:buNone/>
            </a:pPr>
            <a:r>
              <a:rPr lang="en-US">
                <a:ea typeface="+mn-lt"/>
                <a:cs typeface="+mn-lt"/>
              </a:rPr>
              <a:t>Question 11: Are there any particular sectors that have shown substantial investment in multiple districts between FY 2021 and 2022?</a:t>
            </a:r>
            <a:endParaRPr lang="en-US"/>
          </a:p>
        </p:txBody>
      </p:sp>
      <p:pic>
        <p:nvPicPr>
          <p:cNvPr id="4" name="Picture 3" descr="A list of different colored text&#10;&#10;Description automatically generated">
            <a:extLst>
              <a:ext uri="{FF2B5EF4-FFF2-40B4-BE49-F238E27FC236}">
                <a16:creationId xmlns:a16="http://schemas.microsoft.com/office/drawing/2014/main" id="{368B44D2-4870-C762-3AF8-682D710CE9C1}"/>
              </a:ext>
            </a:extLst>
          </p:cNvPr>
          <p:cNvPicPr>
            <a:picLocks noChangeAspect="1"/>
          </p:cNvPicPr>
          <p:nvPr/>
        </p:nvPicPr>
        <p:blipFill>
          <a:blip r:embed="rId2"/>
          <a:stretch>
            <a:fillRect/>
          </a:stretch>
        </p:blipFill>
        <p:spPr>
          <a:xfrm>
            <a:off x="5697298" y="1562639"/>
            <a:ext cx="2666461" cy="3905250"/>
          </a:xfrm>
          <a:prstGeom prst="rect">
            <a:avLst/>
          </a:prstGeom>
        </p:spPr>
      </p:pic>
      <p:pic>
        <p:nvPicPr>
          <p:cNvPr id="5" name="Picture 4" descr="A diagram of different colored circles&#10;&#10;Description automatically generated">
            <a:extLst>
              <a:ext uri="{FF2B5EF4-FFF2-40B4-BE49-F238E27FC236}">
                <a16:creationId xmlns:a16="http://schemas.microsoft.com/office/drawing/2014/main" id="{E511978C-FABF-7A32-9842-62DECB4F6034}"/>
              </a:ext>
            </a:extLst>
          </p:cNvPr>
          <p:cNvPicPr>
            <a:picLocks noChangeAspect="1"/>
          </p:cNvPicPr>
          <p:nvPr/>
        </p:nvPicPr>
        <p:blipFill>
          <a:blip r:embed="rId3"/>
          <a:stretch>
            <a:fillRect/>
          </a:stretch>
        </p:blipFill>
        <p:spPr>
          <a:xfrm>
            <a:off x="-6919" y="919252"/>
            <a:ext cx="5707652" cy="5725063"/>
          </a:xfrm>
          <a:prstGeom prst="rect">
            <a:avLst/>
          </a:prstGeom>
        </p:spPr>
      </p:pic>
      <p:sp>
        <p:nvSpPr>
          <p:cNvPr id="6" name="TextBox 5">
            <a:extLst>
              <a:ext uri="{FF2B5EF4-FFF2-40B4-BE49-F238E27FC236}">
                <a16:creationId xmlns:a16="http://schemas.microsoft.com/office/drawing/2014/main" id="{E5330F0A-CFDD-DC9D-A4C9-73B6AD548D63}"/>
              </a:ext>
            </a:extLst>
          </p:cNvPr>
          <p:cNvSpPr txBox="1"/>
          <p:nvPr/>
        </p:nvSpPr>
        <p:spPr>
          <a:xfrm>
            <a:off x="8504513" y="2045021"/>
            <a:ext cx="3648972"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As we can see in fig. </a:t>
            </a:r>
            <a:r>
              <a:rPr lang="en-US" sz="2000" err="1">
                <a:ea typeface="+mn-lt"/>
                <a:cs typeface="+mn-lt"/>
              </a:rPr>
              <a:t>their are</a:t>
            </a:r>
            <a:r>
              <a:rPr lang="en-US" sz="2000" dirty="0">
                <a:ea typeface="+mn-lt"/>
                <a:cs typeface="+mn-lt"/>
              </a:rPr>
              <a:t> lot of Districts with respect to Sector( </a:t>
            </a:r>
            <a:r>
              <a:rPr lang="en-US" sz="2000" err="1">
                <a:ea typeface="+mn-lt"/>
                <a:cs typeface="+mn-lt"/>
              </a:rPr>
              <a:t>Separateed</a:t>
            </a:r>
            <a:r>
              <a:rPr lang="en-US" sz="2000" dirty="0">
                <a:ea typeface="+mn-lt"/>
                <a:cs typeface="+mn-lt"/>
              </a:rPr>
              <a:t> with </a:t>
            </a:r>
            <a:r>
              <a:rPr lang="en-US" sz="2000" err="1">
                <a:ea typeface="+mn-lt"/>
                <a:cs typeface="+mn-lt"/>
              </a:rPr>
              <a:t>colour</a:t>
            </a:r>
            <a:r>
              <a:rPr lang="en-US" sz="2000" dirty="0">
                <a:ea typeface="+mn-lt"/>
                <a:cs typeface="+mn-lt"/>
              </a:rPr>
              <a:t>). Top 3 sector w.r.t Investment 1) Pharmaceutical and chemicals with investment of ₹9043Cr. 2) Plastic and Rubber With ₹7915Cr. 3) Real estate, industrial park &amp;IT building With ₹4143Cr.</a:t>
            </a:r>
            <a:endParaRPr lang="en-US" sz="2000" dirty="0"/>
          </a:p>
        </p:txBody>
      </p:sp>
    </p:spTree>
    <p:extLst>
      <p:ext uri="{BB962C8B-B14F-4D97-AF65-F5344CB8AC3E}">
        <p14:creationId xmlns:p14="http://schemas.microsoft.com/office/powerpoint/2010/main" val="282355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D5779-D7DB-0CA0-BF77-A7B5F97DD3CE}"/>
              </a:ext>
            </a:extLst>
          </p:cNvPr>
          <p:cNvSpPr>
            <a:spLocks noGrp="1"/>
          </p:cNvSpPr>
          <p:nvPr>
            <p:ph idx="1"/>
          </p:nvPr>
        </p:nvSpPr>
        <p:spPr>
          <a:xfrm>
            <a:off x="838200" y="-299"/>
            <a:ext cx="10515600" cy="1001414"/>
          </a:xfrm>
        </p:spPr>
        <p:txBody>
          <a:bodyPr vert="horz" lIns="91440" tIns="45720" rIns="91440" bIns="45720" rtlCol="0" anchor="t">
            <a:normAutofit fontScale="92500" lnSpcReduction="20000"/>
          </a:bodyPr>
          <a:lstStyle/>
          <a:p>
            <a:pPr marL="0" indent="0">
              <a:buNone/>
            </a:pPr>
            <a:r>
              <a:rPr lang="en-US" dirty="0">
                <a:ea typeface="+mn-lt"/>
                <a:cs typeface="+mn-lt"/>
              </a:rPr>
              <a:t>Question 12. Can we identify any seasonal patterns or cyclicality in the investment trends for specific sectors? Do certain sectors experience higher investments during particular months?</a:t>
            </a:r>
            <a:endParaRPr lang="en-US" dirty="0"/>
          </a:p>
        </p:txBody>
      </p:sp>
      <p:pic>
        <p:nvPicPr>
          <p:cNvPr id="4" name="Picture 3">
            <a:extLst>
              <a:ext uri="{FF2B5EF4-FFF2-40B4-BE49-F238E27FC236}">
                <a16:creationId xmlns:a16="http://schemas.microsoft.com/office/drawing/2014/main" id="{D21DEE0E-646E-CFDC-89E7-9DD80A4D6ACF}"/>
              </a:ext>
            </a:extLst>
          </p:cNvPr>
          <p:cNvPicPr>
            <a:picLocks noChangeAspect="1"/>
          </p:cNvPicPr>
          <p:nvPr/>
        </p:nvPicPr>
        <p:blipFill>
          <a:blip r:embed="rId2"/>
          <a:stretch>
            <a:fillRect/>
          </a:stretch>
        </p:blipFill>
        <p:spPr>
          <a:xfrm>
            <a:off x="1567132" y="1011831"/>
            <a:ext cx="9072113" cy="4230490"/>
          </a:xfrm>
          <a:prstGeom prst="rect">
            <a:avLst/>
          </a:prstGeom>
        </p:spPr>
      </p:pic>
      <p:sp>
        <p:nvSpPr>
          <p:cNvPr id="5" name="TextBox 4">
            <a:extLst>
              <a:ext uri="{FF2B5EF4-FFF2-40B4-BE49-F238E27FC236}">
                <a16:creationId xmlns:a16="http://schemas.microsoft.com/office/drawing/2014/main" id="{68776A17-9EC4-040E-4BF7-ED88D26A37B9}"/>
              </a:ext>
            </a:extLst>
          </p:cNvPr>
          <p:cNvSpPr txBox="1"/>
          <p:nvPr/>
        </p:nvSpPr>
        <p:spPr>
          <a:xfrm>
            <a:off x="1357035" y="5337851"/>
            <a:ext cx="1013316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We can see that in this chart in food processing sector there is a seasonal pattern starting from quarter Q1&amp;Q2 investment are increasing </a:t>
            </a:r>
            <a:r>
              <a:rPr lang="en-US" sz="2000" dirty="0" err="1">
                <a:ea typeface="+mn-lt"/>
                <a:cs typeface="+mn-lt"/>
              </a:rPr>
              <a:t>upto</a:t>
            </a:r>
            <a:r>
              <a:rPr lang="en-US" sz="2000" dirty="0">
                <a:ea typeface="+mn-lt"/>
                <a:cs typeface="+mn-lt"/>
              </a:rPr>
              <a:t> the ending year. This chart is only for food processing sector, but in you can see other sector also, by applying/choosing specific sector in my workbook Tableau Public </a:t>
            </a:r>
            <a:endParaRPr lang="en-US" sz="2000"/>
          </a:p>
        </p:txBody>
      </p:sp>
    </p:spTree>
    <p:extLst>
      <p:ext uri="{BB962C8B-B14F-4D97-AF65-F5344CB8AC3E}">
        <p14:creationId xmlns:p14="http://schemas.microsoft.com/office/powerpoint/2010/main" val="1647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0590B-3BE4-60E8-E5FA-2E57CA5DA744}"/>
              </a:ext>
            </a:extLst>
          </p:cNvPr>
          <p:cNvSpPr>
            <a:spLocks noGrp="1"/>
          </p:cNvSpPr>
          <p:nvPr>
            <p:ph type="title"/>
          </p:nvPr>
        </p:nvSpPr>
        <p:spPr>
          <a:xfrm>
            <a:off x="2822275" y="2766144"/>
            <a:ext cx="6691221" cy="1325563"/>
          </a:xfrm>
        </p:spPr>
        <p:txBody>
          <a:bodyPr>
            <a:noAutofit/>
          </a:bodyPr>
          <a:lstStyle/>
          <a:p>
            <a:r>
              <a:rPr lang="en-US" sz="5400" dirty="0"/>
              <a:t>Thank You For Visiting...</a:t>
            </a:r>
          </a:p>
        </p:txBody>
      </p:sp>
      <p:sp>
        <p:nvSpPr>
          <p:cNvPr id="3" name="Content Placeholder 2">
            <a:extLst>
              <a:ext uri="{FF2B5EF4-FFF2-40B4-BE49-F238E27FC236}">
                <a16:creationId xmlns:a16="http://schemas.microsoft.com/office/drawing/2014/main" id="{A4FD5779-D7DB-0CA0-BF77-A7B5F97DD3CE}"/>
              </a:ext>
            </a:extLst>
          </p:cNvPr>
          <p:cNvSpPr>
            <a:spLocks noGrp="1"/>
          </p:cNvSpPr>
          <p:nvPr>
            <p:ph idx="1"/>
          </p:nvPr>
        </p:nvSpPr>
        <p:spPr>
          <a:xfrm>
            <a:off x="1212011" y="387889"/>
            <a:ext cx="9753600" cy="1418357"/>
          </a:xfrm>
        </p:spPr>
        <p:txBody>
          <a:bodyPr vert="horz" lIns="91440" tIns="45720" rIns="91440" bIns="45720" rtlCol="0" anchor="t">
            <a:normAutofit/>
          </a:bodyPr>
          <a:lstStyle/>
          <a:p>
            <a:pPr marL="0" indent="0">
              <a:buNone/>
            </a:pPr>
            <a:r>
              <a:rPr lang="en-US" dirty="0">
                <a:ea typeface="+mn-lt"/>
                <a:cs typeface="+mn-lt"/>
              </a:rPr>
              <a:t>I'm very thankful to </a:t>
            </a:r>
            <a:r>
              <a:rPr lang="en-US" dirty="0">
                <a:ea typeface="+mn-lt"/>
                <a:cs typeface="+mn-lt"/>
                <a:hlinkClick r:id="rId2"/>
              </a:rPr>
              <a:t>code basics team</a:t>
            </a:r>
            <a:r>
              <a:rPr lang="en-US" dirty="0">
                <a:ea typeface="+mn-lt"/>
                <a:cs typeface="+mn-lt"/>
              </a:rPr>
              <a:t> &amp; Open Data Telangana Government for providing and give the opportunity to Analyze real world dataset and to improve our Analysis skills.</a:t>
            </a:r>
            <a:endParaRPr lang="en-US"/>
          </a:p>
        </p:txBody>
      </p:sp>
      <p:sp>
        <p:nvSpPr>
          <p:cNvPr id="4" name="TextBox 3">
            <a:extLst>
              <a:ext uri="{FF2B5EF4-FFF2-40B4-BE49-F238E27FC236}">
                <a16:creationId xmlns:a16="http://schemas.microsoft.com/office/drawing/2014/main" id="{F9E55AAB-DB3C-02D2-17BB-AFB2800F359E}"/>
              </a:ext>
            </a:extLst>
          </p:cNvPr>
          <p:cNvSpPr txBox="1"/>
          <p:nvPr/>
        </p:nvSpPr>
        <p:spPr>
          <a:xfrm>
            <a:off x="1478948" y="5951748"/>
            <a:ext cx="1004689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FF0000"/>
                </a:solidFill>
                <a:hlinkClick r:id="rId3"/>
              </a:rPr>
              <a:t>All the visuals in this ppt can be found here on tableau public</a:t>
            </a:r>
            <a:endParaRPr lang="en-US" sz="2800">
              <a:solidFill>
                <a:srgbClr val="FF0000"/>
              </a:solidFill>
            </a:endParaRPr>
          </a:p>
        </p:txBody>
      </p:sp>
    </p:spTree>
    <p:extLst>
      <p:ext uri="{BB962C8B-B14F-4D97-AF65-F5344CB8AC3E}">
        <p14:creationId xmlns:p14="http://schemas.microsoft.com/office/powerpoint/2010/main" val="2184577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D5779-D7DB-0CA0-BF77-A7B5F97DD3CE}"/>
              </a:ext>
            </a:extLst>
          </p:cNvPr>
          <p:cNvSpPr>
            <a:spLocks noGrp="1"/>
          </p:cNvSpPr>
          <p:nvPr>
            <p:ph idx="1"/>
          </p:nvPr>
        </p:nvSpPr>
        <p:spPr>
          <a:xfrm>
            <a:off x="521898" y="129097"/>
            <a:ext cx="11291977" cy="1030170"/>
          </a:xfrm>
        </p:spPr>
        <p:txBody>
          <a:bodyPr vert="horz" lIns="91440" tIns="45720" rIns="91440" bIns="45720" rtlCol="0" anchor="t">
            <a:normAutofit fontScale="92500" lnSpcReduction="20000"/>
          </a:bodyPr>
          <a:lstStyle/>
          <a:p>
            <a:pPr marL="0" indent="0">
              <a:buNone/>
            </a:pPr>
            <a:r>
              <a:rPr lang="en-US">
                <a:ea typeface="+mn-lt"/>
                <a:cs typeface="+mn-lt"/>
              </a:rPr>
              <a:t>Question 1: How does the revenue generated from document registration vary across districts in Telangana? List down the top 5 district that showed the highest document registration revenue growth between FY 2019 and 2022.</a:t>
            </a:r>
            <a:endParaRPr lang="en-US"/>
          </a:p>
        </p:txBody>
      </p:sp>
      <p:pic>
        <p:nvPicPr>
          <p:cNvPr id="4" name="Picture 3" descr="A colorful pie chart with numbers and text&#10;&#10;Description automatically generated">
            <a:extLst>
              <a:ext uri="{FF2B5EF4-FFF2-40B4-BE49-F238E27FC236}">
                <a16:creationId xmlns:a16="http://schemas.microsoft.com/office/drawing/2014/main" id="{A1C9DC96-AF75-62B3-AED9-AF16B3C5F27A}"/>
              </a:ext>
            </a:extLst>
          </p:cNvPr>
          <p:cNvPicPr>
            <a:picLocks noChangeAspect="1"/>
          </p:cNvPicPr>
          <p:nvPr/>
        </p:nvPicPr>
        <p:blipFill>
          <a:blip r:embed="rId2"/>
          <a:stretch>
            <a:fillRect/>
          </a:stretch>
        </p:blipFill>
        <p:spPr>
          <a:xfrm>
            <a:off x="7818947" y="1160164"/>
            <a:ext cx="4231616" cy="3214956"/>
          </a:xfrm>
          <a:prstGeom prst="rect">
            <a:avLst/>
          </a:prstGeom>
        </p:spPr>
      </p:pic>
      <p:pic>
        <p:nvPicPr>
          <p:cNvPr id="5" name="Picture 4" descr="A screenshot of a graph&#10;&#10;Description automatically generated">
            <a:extLst>
              <a:ext uri="{FF2B5EF4-FFF2-40B4-BE49-F238E27FC236}">
                <a16:creationId xmlns:a16="http://schemas.microsoft.com/office/drawing/2014/main" id="{31E99AAA-5BBB-4C3F-20FC-10DC5FB43952}"/>
              </a:ext>
            </a:extLst>
          </p:cNvPr>
          <p:cNvPicPr>
            <a:picLocks noChangeAspect="1"/>
          </p:cNvPicPr>
          <p:nvPr/>
        </p:nvPicPr>
        <p:blipFill>
          <a:blip r:embed="rId3"/>
          <a:stretch>
            <a:fillRect/>
          </a:stretch>
        </p:blipFill>
        <p:spPr>
          <a:xfrm>
            <a:off x="517585" y="1050109"/>
            <a:ext cx="6685471" cy="3463820"/>
          </a:xfrm>
          <a:prstGeom prst="rect">
            <a:avLst/>
          </a:prstGeom>
        </p:spPr>
      </p:pic>
      <p:sp>
        <p:nvSpPr>
          <p:cNvPr id="6" name="TextBox 5">
            <a:extLst>
              <a:ext uri="{FF2B5EF4-FFF2-40B4-BE49-F238E27FC236}">
                <a16:creationId xmlns:a16="http://schemas.microsoft.com/office/drawing/2014/main" id="{EA037540-FB80-384D-D6EB-104673B29669}"/>
              </a:ext>
            </a:extLst>
          </p:cNvPr>
          <p:cNvSpPr txBox="1"/>
          <p:nvPr/>
        </p:nvSpPr>
        <p:spPr>
          <a:xfrm>
            <a:off x="668024" y="5149407"/>
            <a:ext cx="1090953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Ans: By looking at Graph we can say that some district generate very much higher amount </a:t>
            </a:r>
            <a:r>
              <a:rPr lang="en-US" sz="2000" err="1">
                <a:ea typeface="+mn-lt"/>
                <a:cs typeface="+mn-lt"/>
              </a:rPr>
              <a:t>rhan</a:t>
            </a:r>
            <a:r>
              <a:rPr lang="en-US" sz="2000" dirty="0">
                <a:ea typeface="+mn-lt"/>
                <a:cs typeface="+mn-lt"/>
              </a:rPr>
              <a:t> other districts by very large margin. That because population of these districts are more compare to other districts. And more rich people are lived in these districts</a:t>
            </a:r>
            <a:endParaRPr lang="en-US" sz="2000" dirty="0"/>
          </a:p>
        </p:txBody>
      </p:sp>
    </p:spTree>
    <p:extLst>
      <p:ext uri="{BB962C8B-B14F-4D97-AF65-F5344CB8AC3E}">
        <p14:creationId xmlns:p14="http://schemas.microsoft.com/office/powerpoint/2010/main" val="393136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D5779-D7DB-0CA0-BF77-A7B5F97DD3CE}"/>
              </a:ext>
            </a:extLst>
          </p:cNvPr>
          <p:cNvSpPr>
            <a:spLocks noGrp="1"/>
          </p:cNvSpPr>
          <p:nvPr>
            <p:ph idx="1"/>
          </p:nvPr>
        </p:nvSpPr>
        <p:spPr>
          <a:xfrm>
            <a:off x="751936" y="71587"/>
            <a:ext cx="11047562" cy="1231452"/>
          </a:xfrm>
        </p:spPr>
        <p:txBody>
          <a:bodyPr vert="horz" lIns="91440" tIns="45720" rIns="91440" bIns="45720" rtlCol="0" anchor="t">
            <a:normAutofit fontScale="92500" lnSpcReduction="20000"/>
          </a:bodyPr>
          <a:lstStyle/>
          <a:p>
            <a:pPr marL="0" indent="0">
              <a:buNone/>
            </a:pPr>
            <a:r>
              <a:rPr lang="en-US" dirty="0">
                <a:ea typeface="+mn-lt"/>
                <a:cs typeface="+mn-lt"/>
              </a:rPr>
              <a:t>Question 2: How does the revenue generated from document registration compare to the revenue generated from e-stamp challans across districts? List down the top 5 districts where e-stamps revenue contributes significantly more to the revenue than the documents in FY 2022? </a:t>
            </a:r>
            <a:endParaRPr lang="en-US" dirty="0"/>
          </a:p>
        </p:txBody>
      </p:sp>
      <p:pic>
        <p:nvPicPr>
          <p:cNvPr id="4" name="Picture 3" descr="A screenshot of a graph&#10;&#10;Description automatically generated">
            <a:extLst>
              <a:ext uri="{FF2B5EF4-FFF2-40B4-BE49-F238E27FC236}">
                <a16:creationId xmlns:a16="http://schemas.microsoft.com/office/drawing/2014/main" id="{7BEA596B-1962-784C-6DF7-A96248A930C7}"/>
              </a:ext>
            </a:extLst>
          </p:cNvPr>
          <p:cNvPicPr>
            <a:picLocks noChangeAspect="1"/>
          </p:cNvPicPr>
          <p:nvPr/>
        </p:nvPicPr>
        <p:blipFill>
          <a:blip r:embed="rId2"/>
          <a:stretch>
            <a:fillRect/>
          </a:stretch>
        </p:blipFill>
        <p:spPr>
          <a:xfrm>
            <a:off x="86264" y="1314009"/>
            <a:ext cx="6096000" cy="3051039"/>
          </a:xfrm>
          <a:prstGeom prst="rect">
            <a:avLst/>
          </a:prstGeom>
        </p:spPr>
      </p:pic>
      <p:pic>
        <p:nvPicPr>
          <p:cNvPr id="5" name="Picture 4" descr="A graph with numbers and a bar chart&#10;&#10;Description automatically generated">
            <a:extLst>
              <a:ext uri="{FF2B5EF4-FFF2-40B4-BE49-F238E27FC236}">
                <a16:creationId xmlns:a16="http://schemas.microsoft.com/office/drawing/2014/main" id="{03ACA34A-B60B-541D-5665-1C19B4BEA3F9}"/>
              </a:ext>
            </a:extLst>
          </p:cNvPr>
          <p:cNvPicPr>
            <a:picLocks noChangeAspect="1"/>
          </p:cNvPicPr>
          <p:nvPr/>
        </p:nvPicPr>
        <p:blipFill>
          <a:blip r:embed="rId3"/>
          <a:stretch>
            <a:fillRect/>
          </a:stretch>
        </p:blipFill>
        <p:spPr>
          <a:xfrm>
            <a:off x="6185858" y="1993339"/>
            <a:ext cx="6009736" cy="1715686"/>
          </a:xfrm>
          <a:prstGeom prst="rect">
            <a:avLst/>
          </a:prstGeom>
        </p:spPr>
      </p:pic>
      <p:sp>
        <p:nvSpPr>
          <p:cNvPr id="6" name="TextBox 5">
            <a:extLst>
              <a:ext uri="{FF2B5EF4-FFF2-40B4-BE49-F238E27FC236}">
                <a16:creationId xmlns:a16="http://schemas.microsoft.com/office/drawing/2014/main" id="{3AEAF1CB-CCED-BD81-3091-FFA8D8031AFF}"/>
              </a:ext>
            </a:extLst>
          </p:cNvPr>
          <p:cNvSpPr txBox="1"/>
          <p:nvPr/>
        </p:nvSpPr>
        <p:spPr>
          <a:xfrm>
            <a:off x="960926" y="5079648"/>
            <a:ext cx="1044946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Ans - We can see that in 1st graph almost Every District of </a:t>
            </a:r>
            <a:r>
              <a:rPr lang="en-US" sz="2000" dirty="0" err="1">
                <a:ea typeface="+mn-lt"/>
                <a:cs typeface="+mn-lt"/>
              </a:rPr>
              <a:t>Telengana</a:t>
            </a:r>
            <a:r>
              <a:rPr lang="en-US" sz="2000" dirty="0">
                <a:ea typeface="+mn-lt"/>
                <a:cs typeface="+mn-lt"/>
              </a:rPr>
              <a:t> state document registration revenue is 20% to 30% is more than the E-stamps challan revenue in 2019 to 2022 FY But in specific FY 2022 E-stamps challan revenue is more than document registration revenue in specific districts. There is Top 5 districts that show in 2nd Graph</a:t>
            </a:r>
            <a:r>
              <a:rPr lang="en-US" dirty="0">
                <a:ea typeface="+mn-lt"/>
                <a:cs typeface="+mn-lt"/>
              </a:rPr>
              <a:t> </a:t>
            </a:r>
            <a:endParaRPr lang="en-US" dirty="0"/>
          </a:p>
        </p:txBody>
      </p:sp>
    </p:spTree>
    <p:extLst>
      <p:ext uri="{BB962C8B-B14F-4D97-AF65-F5344CB8AC3E}">
        <p14:creationId xmlns:p14="http://schemas.microsoft.com/office/powerpoint/2010/main" val="212997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D5779-D7DB-0CA0-BF77-A7B5F97DD3CE}"/>
              </a:ext>
            </a:extLst>
          </p:cNvPr>
          <p:cNvSpPr>
            <a:spLocks noGrp="1"/>
          </p:cNvSpPr>
          <p:nvPr>
            <p:ph idx="1"/>
          </p:nvPr>
        </p:nvSpPr>
        <p:spPr>
          <a:xfrm>
            <a:off x="737558" y="85965"/>
            <a:ext cx="10673750" cy="1274585"/>
          </a:xfrm>
        </p:spPr>
        <p:txBody>
          <a:bodyPr vert="horz" lIns="91440" tIns="45720" rIns="91440" bIns="45720" rtlCol="0" anchor="t">
            <a:normAutofit fontScale="92500" lnSpcReduction="20000"/>
          </a:bodyPr>
          <a:lstStyle/>
          <a:p>
            <a:pPr marL="0" indent="0">
              <a:buNone/>
            </a:pPr>
            <a:r>
              <a:rPr lang="en-US" dirty="0">
                <a:ea typeface="+mn-lt"/>
                <a:cs typeface="+mn-lt"/>
              </a:rPr>
              <a:t>Question 3: Is there any alteration of e-Stamp challan count and document registration count pattern since the implementation of e-Stamp challan? If so, what suggestions would you propose to the government?</a:t>
            </a:r>
            <a:endParaRPr lang="en-US" dirty="0"/>
          </a:p>
        </p:txBody>
      </p:sp>
      <p:pic>
        <p:nvPicPr>
          <p:cNvPr id="4" name="Picture 3">
            <a:extLst>
              <a:ext uri="{FF2B5EF4-FFF2-40B4-BE49-F238E27FC236}">
                <a16:creationId xmlns:a16="http://schemas.microsoft.com/office/drawing/2014/main" id="{467EE4E7-EFA0-F4A3-0866-85D90292ACC1}"/>
              </a:ext>
            </a:extLst>
          </p:cNvPr>
          <p:cNvPicPr>
            <a:picLocks noChangeAspect="1"/>
          </p:cNvPicPr>
          <p:nvPr/>
        </p:nvPicPr>
        <p:blipFill>
          <a:blip r:embed="rId2"/>
          <a:stretch>
            <a:fillRect/>
          </a:stretch>
        </p:blipFill>
        <p:spPr>
          <a:xfrm>
            <a:off x="8464042" y="1360098"/>
            <a:ext cx="1704975" cy="457200"/>
          </a:xfrm>
          <a:prstGeom prst="rect">
            <a:avLst/>
          </a:prstGeom>
        </p:spPr>
      </p:pic>
      <p:pic>
        <p:nvPicPr>
          <p:cNvPr id="5" name="Picture 4" descr="A graph with numbers and a line&#10;&#10;Description automatically generated">
            <a:extLst>
              <a:ext uri="{FF2B5EF4-FFF2-40B4-BE49-F238E27FC236}">
                <a16:creationId xmlns:a16="http://schemas.microsoft.com/office/drawing/2014/main" id="{BB16F47A-BEAF-AC43-6F1E-82B9BC739587}"/>
              </a:ext>
            </a:extLst>
          </p:cNvPr>
          <p:cNvPicPr>
            <a:picLocks noChangeAspect="1"/>
          </p:cNvPicPr>
          <p:nvPr/>
        </p:nvPicPr>
        <p:blipFill>
          <a:blip r:embed="rId3"/>
          <a:stretch>
            <a:fillRect/>
          </a:stretch>
        </p:blipFill>
        <p:spPr>
          <a:xfrm>
            <a:off x="2501030" y="1076145"/>
            <a:ext cx="5966604" cy="3654121"/>
          </a:xfrm>
          <a:prstGeom prst="rect">
            <a:avLst/>
          </a:prstGeom>
        </p:spPr>
      </p:pic>
      <p:sp>
        <p:nvSpPr>
          <p:cNvPr id="6" name="TextBox 5">
            <a:extLst>
              <a:ext uri="{FF2B5EF4-FFF2-40B4-BE49-F238E27FC236}">
                <a16:creationId xmlns:a16="http://schemas.microsoft.com/office/drawing/2014/main" id="{14442765-8E47-3CA4-ABC2-48253C7029FD}"/>
              </a:ext>
            </a:extLst>
          </p:cNvPr>
          <p:cNvSpPr txBox="1"/>
          <p:nvPr/>
        </p:nvSpPr>
        <p:spPr>
          <a:xfrm>
            <a:off x="1832000" y="5445387"/>
            <a:ext cx="87673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As we can see E-stamps challan is started from 2019 and after 1 year later the count of document registration is decreased up to 6,00,000 in 2020</a:t>
            </a:r>
            <a:endParaRPr lang="en-US" sz="2000" dirty="0"/>
          </a:p>
        </p:txBody>
      </p:sp>
    </p:spTree>
    <p:extLst>
      <p:ext uri="{BB962C8B-B14F-4D97-AF65-F5344CB8AC3E}">
        <p14:creationId xmlns:p14="http://schemas.microsoft.com/office/powerpoint/2010/main" val="2716468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D5779-D7DB-0CA0-BF77-A7B5F97DD3CE}"/>
              </a:ext>
            </a:extLst>
          </p:cNvPr>
          <p:cNvSpPr>
            <a:spLocks noGrp="1"/>
          </p:cNvSpPr>
          <p:nvPr>
            <p:ph idx="1"/>
          </p:nvPr>
        </p:nvSpPr>
        <p:spPr>
          <a:xfrm>
            <a:off x="737558" y="85965"/>
            <a:ext cx="10515600" cy="1116433"/>
          </a:xfrm>
        </p:spPr>
        <p:txBody>
          <a:bodyPr vert="horz" lIns="91440" tIns="45720" rIns="91440" bIns="45720" rtlCol="0" anchor="t">
            <a:normAutofit fontScale="92500" lnSpcReduction="10000"/>
          </a:bodyPr>
          <a:lstStyle/>
          <a:p>
            <a:pPr marL="0" indent="0">
              <a:buNone/>
            </a:pPr>
            <a:r>
              <a:rPr lang="en-US">
                <a:ea typeface="+mn-lt"/>
                <a:cs typeface="+mn-lt"/>
              </a:rPr>
              <a:t>Question 4: Categorize districts into three segments based on their stamp registration revenue generation during the fiscal year 2021 to 2022. </a:t>
            </a:r>
            <a:endParaRPr lang="en-US"/>
          </a:p>
        </p:txBody>
      </p:sp>
      <p:pic>
        <p:nvPicPr>
          <p:cNvPr id="4" name="Picture 3" descr="A screenshot of a computer&#10;&#10;Description automatically generated">
            <a:extLst>
              <a:ext uri="{FF2B5EF4-FFF2-40B4-BE49-F238E27FC236}">
                <a16:creationId xmlns:a16="http://schemas.microsoft.com/office/drawing/2014/main" id="{14A7B118-FFCE-05A1-5459-FB2420CE2625}"/>
              </a:ext>
            </a:extLst>
          </p:cNvPr>
          <p:cNvPicPr>
            <a:picLocks noChangeAspect="1"/>
          </p:cNvPicPr>
          <p:nvPr/>
        </p:nvPicPr>
        <p:blipFill>
          <a:blip r:embed="rId2"/>
          <a:stretch>
            <a:fillRect/>
          </a:stretch>
        </p:blipFill>
        <p:spPr>
          <a:xfrm>
            <a:off x="8003337" y="1303757"/>
            <a:ext cx="1504950" cy="828675"/>
          </a:xfrm>
          <a:prstGeom prst="rect">
            <a:avLst/>
          </a:prstGeom>
        </p:spPr>
      </p:pic>
      <p:pic>
        <p:nvPicPr>
          <p:cNvPr id="5" name="Picture 4">
            <a:extLst>
              <a:ext uri="{FF2B5EF4-FFF2-40B4-BE49-F238E27FC236}">
                <a16:creationId xmlns:a16="http://schemas.microsoft.com/office/drawing/2014/main" id="{46A358D2-00FB-06B1-1051-F678B4F57141}"/>
              </a:ext>
            </a:extLst>
          </p:cNvPr>
          <p:cNvPicPr>
            <a:picLocks noChangeAspect="1"/>
          </p:cNvPicPr>
          <p:nvPr/>
        </p:nvPicPr>
        <p:blipFill>
          <a:blip r:embed="rId3"/>
          <a:stretch>
            <a:fillRect/>
          </a:stretch>
        </p:blipFill>
        <p:spPr>
          <a:xfrm>
            <a:off x="2011572" y="1077314"/>
            <a:ext cx="5996208" cy="4057292"/>
          </a:xfrm>
          <a:prstGeom prst="rect">
            <a:avLst/>
          </a:prstGeom>
        </p:spPr>
      </p:pic>
      <p:sp>
        <p:nvSpPr>
          <p:cNvPr id="6" name="TextBox 5">
            <a:extLst>
              <a:ext uri="{FF2B5EF4-FFF2-40B4-BE49-F238E27FC236}">
                <a16:creationId xmlns:a16="http://schemas.microsoft.com/office/drawing/2014/main" id="{E15802B4-7D9A-7A92-1189-61935E5312D5}"/>
              </a:ext>
            </a:extLst>
          </p:cNvPr>
          <p:cNvSpPr txBox="1"/>
          <p:nvPr/>
        </p:nvSpPr>
        <p:spPr>
          <a:xfrm>
            <a:off x="1207161" y="5335391"/>
            <a:ext cx="977372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I Categories these districts in to 3 category for FY 2021 To 2022 </a:t>
            </a:r>
          </a:p>
          <a:p>
            <a:r>
              <a:rPr lang="en-US" sz="2000" dirty="0">
                <a:ea typeface="+mn-lt"/>
                <a:cs typeface="+mn-lt"/>
              </a:rPr>
              <a:t>The E-stamps challan revenue is fall under ₹0 to ₹1.5 Billion then they are under 'lower revenue district' category. </a:t>
            </a:r>
            <a:r>
              <a:rPr lang="en-US" sz="2000" dirty="0" err="1">
                <a:ea typeface="+mn-lt"/>
                <a:cs typeface="+mn-lt"/>
              </a:rPr>
              <a:t>Simmilar</a:t>
            </a:r>
            <a:r>
              <a:rPr lang="en-US" sz="2000" dirty="0">
                <a:ea typeface="+mn-lt"/>
                <a:cs typeface="+mn-lt"/>
              </a:rPr>
              <a:t> revenue is between ₹1.5 Billion to ₹5 Billion they are under 'Middle revenue district' and Higher than that they are in 'higher revenue district'.</a:t>
            </a:r>
            <a:endParaRPr lang="en-US" sz="2000"/>
          </a:p>
        </p:txBody>
      </p:sp>
    </p:spTree>
    <p:extLst>
      <p:ext uri="{BB962C8B-B14F-4D97-AF65-F5344CB8AC3E}">
        <p14:creationId xmlns:p14="http://schemas.microsoft.com/office/powerpoint/2010/main" val="212084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D5779-D7DB-0CA0-BF77-A7B5F97DD3CE}"/>
              </a:ext>
            </a:extLst>
          </p:cNvPr>
          <p:cNvSpPr>
            <a:spLocks noGrp="1"/>
          </p:cNvSpPr>
          <p:nvPr>
            <p:ph idx="1"/>
          </p:nvPr>
        </p:nvSpPr>
        <p:spPr>
          <a:xfrm>
            <a:off x="838200" y="57210"/>
            <a:ext cx="10515600" cy="1590886"/>
          </a:xfrm>
        </p:spPr>
        <p:txBody>
          <a:bodyPr vert="horz" lIns="91440" tIns="45720" rIns="91440" bIns="45720" rtlCol="0" anchor="t">
            <a:normAutofit fontScale="92500" lnSpcReduction="20000"/>
          </a:bodyPr>
          <a:lstStyle/>
          <a:p>
            <a:pPr marL="0" indent="0">
              <a:buNone/>
            </a:pPr>
            <a:r>
              <a:rPr lang="en-US" dirty="0">
                <a:ea typeface="+mn-lt"/>
                <a:cs typeface="+mn-lt"/>
              </a:rPr>
              <a:t>Question 5: Investigate whether there is any correlation between vehicle sales and specific months or seasons in different districts. Are there any months or seasons that consistently show higher or lower sales rate, and if yes, what could be the driving factors? (Consider Fuel-Type category only )</a:t>
            </a:r>
            <a:endParaRPr lang="en-US" dirty="0"/>
          </a:p>
        </p:txBody>
      </p:sp>
      <p:pic>
        <p:nvPicPr>
          <p:cNvPr id="4" name="Picture 3">
            <a:extLst>
              <a:ext uri="{FF2B5EF4-FFF2-40B4-BE49-F238E27FC236}">
                <a16:creationId xmlns:a16="http://schemas.microsoft.com/office/drawing/2014/main" id="{8CAEADFD-979C-9D83-DA29-E8D8B2683F2D}"/>
              </a:ext>
            </a:extLst>
          </p:cNvPr>
          <p:cNvPicPr>
            <a:picLocks noChangeAspect="1"/>
          </p:cNvPicPr>
          <p:nvPr/>
        </p:nvPicPr>
        <p:blipFill>
          <a:blip r:embed="rId2"/>
          <a:stretch>
            <a:fillRect/>
          </a:stretch>
        </p:blipFill>
        <p:spPr>
          <a:xfrm>
            <a:off x="1495245" y="1510538"/>
            <a:ext cx="9359662" cy="3463113"/>
          </a:xfrm>
          <a:prstGeom prst="rect">
            <a:avLst/>
          </a:prstGeom>
        </p:spPr>
      </p:pic>
      <p:sp>
        <p:nvSpPr>
          <p:cNvPr id="5" name="TextBox 4">
            <a:extLst>
              <a:ext uri="{FF2B5EF4-FFF2-40B4-BE49-F238E27FC236}">
                <a16:creationId xmlns:a16="http://schemas.microsoft.com/office/drawing/2014/main" id="{5F231772-536D-DF26-D441-D2FA9FA18E33}"/>
              </a:ext>
            </a:extLst>
          </p:cNvPr>
          <p:cNvSpPr txBox="1"/>
          <p:nvPr/>
        </p:nvSpPr>
        <p:spPr>
          <a:xfrm>
            <a:off x="915461" y="4978955"/>
            <a:ext cx="1083765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On the basis of analysis of all the districts with respect to different </a:t>
            </a:r>
            <a:r>
              <a:rPr lang="en-US" sz="2000" err="1">
                <a:ea typeface="+mn-lt"/>
                <a:cs typeface="+mn-lt"/>
              </a:rPr>
              <a:t>different</a:t>
            </a:r>
            <a:r>
              <a:rPr lang="en-US" sz="2000" dirty="0">
                <a:ea typeface="+mn-lt"/>
                <a:cs typeface="+mn-lt"/>
              </a:rPr>
              <a:t> month </a:t>
            </a:r>
            <a:r>
              <a:rPr lang="en-US" sz="2000" err="1">
                <a:ea typeface="+mn-lt"/>
                <a:cs typeface="+mn-lt"/>
              </a:rPr>
              <a:t>i</a:t>
            </a:r>
            <a:r>
              <a:rPr lang="en-US" sz="2000" dirty="0">
                <a:ea typeface="+mn-lt"/>
                <a:cs typeface="+mn-lt"/>
              </a:rPr>
              <a:t> found that in the sales of </a:t>
            </a:r>
            <a:r>
              <a:rPr lang="en-US" sz="2000" err="1">
                <a:ea typeface="+mn-lt"/>
                <a:cs typeface="+mn-lt"/>
              </a:rPr>
              <a:t>vehical</a:t>
            </a:r>
            <a:r>
              <a:rPr lang="en-US" sz="2000" dirty="0">
                <a:ea typeface="+mn-lt"/>
                <a:cs typeface="+mn-lt"/>
              </a:rPr>
              <a:t> in most of the month is same in between 20k-45k (in top 3 districts), but there are some specific month that sales goes down that are 2nd </a:t>
            </a:r>
            <a:r>
              <a:rPr lang="en-US" sz="2000" err="1">
                <a:ea typeface="+mn-lt"/>
                <a:cs typeface="+mn-lt"/>
              </a:rPr>
              <a:t>querter</a:t>
            </a:r>
            <a:r>
              <a:rPr lang="en-US" sz="2000" dirty="0">
                <a:ea typeface="+mn-lt"/>
                <a:cs typeface="+mn-lt"/>
              </a:rPr>
              <a:t> of 2020, May-2021 , 4th quarter of 2022i think sales of </a:t>
            </a:r>
            <a:r>
              <a:rPr lang="en-US" sz="2000" err="1">
                <a:ea typeface="+mn-lt"/>
                <a:cs typeface="+mn-lt"/>
              </a:rPr>
              <a:t>vehical</a:t>
            </a:r>
            <a:r>
              <a:rPr lang="en-US" sz="2000" dirty="0">
                <a:ea typeface="+mn-lt"/>
                <a:cs typeface="+mn-lt"/>
              </a:rPr>
              <a:t> is related to condition of market in specific month in every month </a:t>
            </a:r>
            <a:r>
              <a:rPr lang="en-US" sz="2000" err="1">
                <a:ea typeface="+mn-lt"/>
                <a:cs typeface="+mn-lt"/>
              </a:rPr>
              <a:t>vehical</a:t>
            </a:r>
            <a:r>
              <a:rPr lang="en-US" sz="2000" dirty="0">
                <a:ea typeface="+mn-lt"/>
                <a:cs typeface="+mn-lt"/>
              </a:rPr>
              <a:t> sales is more in 3 district compare to other district 1.Hyderabad, 2.Medchal </a:t>
            </a:r>
            <a:r>
              <a:rPr lang="en-US" sz="2000" err="1">
                <a:ea typeface="+mn-lt"/>
                <a:cs typeface="+mn-lt"/>
              </a:rPr>
              <a:t>Malkajigiri</a:t>
            </a:r>
            <a:r>
              <a:rPr lang="en-US" sz="2000" dirty="0">
                <a:ea typeface="+mn-lt"/>
                <a:cs typeface="+mn-lt"/>
              </a:rPr>
              <a:t>, 3. </a:t>
            </a:r>
            <a:r>
              <a:rPr lang="en-US" sz="2000" err="1">
                <a:ea typeface="+mn-lt"/>
                <a:cs typeface="+mn-lt"/>
              </a:rPr>
              <a:t>Rangarreddy</a:t>
            </a:r>
            <a:endParaRPr lang="en-US" sz="2000"/>
          </a:p>
        </p:txBody>
      </p:sp>
    </p:spTree>
    <p:extLst>
      <p:ext uri="{BB962C8B-B14F-4D97-AF65-F5344CB8AC3E}">
        <p14:creationId xmlns:p14="http://schemas.microsoft.com/office/powerpoint/2010/main" val="399131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D5779-D7DB-0CA0-BF77-A7B5F97DD3CE}"/>
              </a:ext>
            </a:extLst>
          </p:cNvPr>
          <p:cNvSpPr>
            <a:spLocks noGrp="1"/>
          </p:cNvSpPr>
          <p:nvPr>
            <p:ph idx="1"/>
          </p:nvPr>
        </p:nvSpPr>
        <p:spPr>
          <a:xfrm>
            <a:off x="838200" y="71587"/>
            <a:ext cx="10515600" cy="1648395"/>
          </a:xfrm>
        </p:spPr>
        <p:txBody>
          <a:bodyPr vert="horz" lIns="91440" tIns="45720" rIns="91440" bIns="45720" rtlCol="0" anchor="t">
            <a:normAutofit fontScale="92500"/>
          </a:bodyPr>
          <a:lstStyle/>
          <a:p>
            <a:pPr marL="0" indent="0">
              <a:buNone/>
            </a:pPr>
            <a:r>
              <a:rPr lang="en-US" dirty="0">
                <a:ea typeface="+mn-lt"/>
                <a:cs typeface="+mn-lt"/>
              </a:rPr>
              <a:t>Question 6: How does the distribution of vehicles vary by vehicle class (</a:t>
            </a:r>
            <a:r>
              <a:rPr lang="en-US" dirty="0" err="1">
                <a:ea typeface="+mn-lt"/>
                <a:cs typeface="+mn-lt"/>
              </a:rPr>
              <a:t>MotorCycle</a:t>
            </a:r>
            <a:r>
              <a:rPr lang="en-US" dirty="0">
                <a:ea typeface="+mn-lt"/>
                <a:cs typeface="+mn-lt"/>
              </a:rPr>
              <a:t>, </a:t>
            </a:r>
            <a:r>
              <a:rPr lang="en-US" dirty="0" err="1">
                <a:ea typeface="+mn-lt"/>
                <a:cs typeface="+mn-lt"/>
              </a:rPr>
              <a:t>MotorCar</a:t>
            </a:r>
            <a:r>
              <a:rPr lang="en-US" dirty="0">
                <a:ea typeface="+mn-lt"/>
                <a:cs typeface="+mn-lt"/>
              </a:rPr>
              <a:t>, </a:t>
            </a:r>
            <a:r>
              <a:rPr lang="en-US" dirty="0" err="1">
                <a:ea typeface="+mn-lt"/>
                <a:cs typeface="+mn-lt"/>
              </a:rPr>
              <a:t>AutoRickshaw</a:t>
            </a:r>
            <a:r>
              <a:rPr lang="en-US" dirty="0">
                <a:ea typeface="+mn-lt"/>
                <a:cs typeface="+mn-lt"/>
              </a:rPr>
              <a:t>, Agriculture) across different districts? Are there any districts with a predominant preference for a specific vehicle class? Consider FY 2022 for analysis.</a:t>
            </a:r>
            <a:endParaRPr lang="en-US" dirty="0"/>
          </a:p>
        </p:txBody>
      </p:sp>
      <p:pic>
        <p:nvPicPr>
          <p:cNvPr id="4" name="Picture 3" descr="A graph of numbers and lines&#10;&#10;Description automatically generated">
            <a:extLst>
              <a:ext uri="{FF2B5EF4-FFF2-40B4-BE49-F238E27FC236}">
                <a16:creationId xmlns:a16="http://schemas.microsoft.com/office/drawing/2014/main" id="{50AD4430-6DFC-CCB7-F026-44F8BB179ADC}"/>
              </a:ext>
            </a:extLst>
          </p:cNvPr>
          <p:cNvPicPr>
            <a:picLocks noChangeAspect="1"/>
          </p:cNvPicPr>
          <p:nvPr/>
        </p:nvPicPr>
        <p:blipFill>
          <a:blip r:embed="rId2"/>
          <a:stretch>
            <a:fillRect/>
          </a:stretch>
        </p:blipFill>
        <p:spPr>
          <a:xfrm>
            <a:off x="948906" y="1515602"/>
            <a:ext cx="8266981" cy="361113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E877E12B-294F-C52E-7397-A6973614662A}"/>
              </a:ext>
            </a:extLst>
          </p:cNvPr>
          <p:cNvPicPr>
            <a:picLocks noChangeAspect="1"/>
          </p:cNvPicPr>
          <p:nvPr/>
        </p:nvPicPr>
        <p:blipFill>
          <a:blip r:embed="rId3"/>
          <a:stretch>
            <a:fillRect/>
          </a:stretch>
        </p:blipFill>
        <p:spPr>
          <a:xfrm>
            <a:off x="9219481" y="2899423"/>
            <a:ext cx="1828800" cy="1066800"/>
          </a:xfrm>
          <a:prstGeom prst="rect">
            <a:avLst/>
          </a:prstGeom>
        </p:spPr>
      </p:pic>
      <p:sp>
        <p:nvSpPr>
          <p:cNvPr id="6" name="TextBox 5">
            <a:extLst>
              <a:ext uri="{FF2B5EF4-FFF2-40B4-BE49-F238E27FC236}">
                <a16:creationId xmlns:a16="http://schemas.microsoft.com/office/drawing/2014/main" id="{E6F4BBC0-EB3D-87F0-D4EB-442531BBCC0F}"/>
              </a:ext>
            </a:extLst>
          </p:cNvPr>
          <p:cNvSpPr txBox="1"/>
          <p:nvPr/>
        </p:nvSpPr>
        <p:spPr>
          <a:xfrm>
            <a:off x="775712" y="5223934"/>
            <a:ext cx="10967049"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Ans- distribution of vehicles vary by vehicle class across different districts. On the basis of analysis </a:t>
            </a:r>
            <a:r>
              <a:rPr lang="en-US" sz="2000" err="1">
                <a:ea typeface="+mn-lt"/>
                <a:cs typeface="+mn-lt"/>
              </a:rPr>
              <a:t>Vehical</a:t>
            </a:r>
            <a:r>
              <a:rPr lang="en-US" sz="2000" dirty="0">
                <a:ea typeface="+mn-lt"/>
                <a:cs typeface="+mn-lt"/>
              </a:rPr>
              <a:t> class </a:t>
            </a:r>
            <a:r>
              <a:rPr lang="en-US" sz="2000" err="1">
                <a:ea typeface="+mn-lt"/>
                <a:cs typeface="+mn-lt"/>
              </a:rPr>
              <a:t>MoterCycle</a:t>
            </a:r>
            <a:r>
              <a:rPr lang="en-US" sz="2000" dirty="0">
                <a:ea typeface="+mn-lt"/>
                <a:cs typeface="+mn-lt"/>
              </a:rPr>
              <a:t> is sold significantly more than the other </a:t>
            </a:r>
            <a:r>
              <a:rPr lang="en-US" sz="2000" err="1">
                <a:ea typeface="+mn-lt"/>
                <a:cs typeface="+mn-lt"/>
              </a:rPr>
              <a:t>Vehical</a:t>
            </a:r>
            <a:r>
              <a:rPr lang="en-US" sz="2000" dirty="0">
                <a:ea typeface="+mn-lt"/>
                <a:cs typeface="+mn-lt"/>
              </a:rPr>
              <a:t> class. After that Vehicle class </a:t>
            </a:r>
            <a:r>
              <a:rPr lang="en-US" sz="2000" err="1">
                <a:ea typeface="+mn-lt"/>
                <a:cs typeface="+mn-lt"/>
              </a:rPr>
              <a:t>MoterCar</a:t>
            </a:r>
            <a:r>
              <a:rPr lang="en-US" sz="2000" dirty="0">
                <a:ea typeface="+mn-lt"/>
                <a:cs typeface="+mn-lt"/>
              </a:rPr>
              <a:t> is on 2nd number, after that </a:t>
            </a:r>
            <a:r>
              <a:rPr lang="en-US" sz="2000" err="1">
                <a:ea typeface="+mn-lt"/>
                <a:cs typeface="+mn-lt"/>
              </a:rPr>
              <a:t>AutoRickshaw</a:t>
            </a:r>
            <a:r>
              <a:rPr lang="en-US" sz="2000" dirty="0">
                <a:ea typeface="+mn-lt"/>
                <a:cs typeface="+mn-lt"/>
              </a:rPr>
              <a:t> and Agriculture. Hyderabad, </a:t>
            </a:r>
            <a:r>
              <a:rPr lang="en-US" sz="2000" err="1">
                <a:ea typeface="+mn-lt"/>
                <a:cs typeface="+mn-lt"/>
              </a:rPr>
              <a:t>Rengareddy</a:t>
            </a:r>
            <a:r>
              <a:rPr lang="en-US" sz="2000" dirty="0">
                <a:ea typeface="+mn-lt"/>
                <a:cs typeface="+mn-lt"/>
              </a:rPr>
              <a:t>, and </a:t>
            </a:r>
            <a:r>
              <a:rPr lang="en-US" sz="2000" err="1">
                <a:ea typeface="+mn-lt"/>
                <a:cs typeface="+mn-lt"/>
              </a:rPr>
              <a:t>Medchal</a:t>
            </a:r>
            <a:r>
              <a:rPr lang="en-US" sz="2000" dirty="0">
                <a:ea typeface="+mn-lt"/>
                <a:cs typeface="+mn-lt"/>
              </a:rPr>
              <a:t> </a:t>
            </a:r>
            <a:r>
              <a:rPr lang="en-US" sz="2000" err="1">
                <a:ea typeface="+mn-lt"/>
                <a:cs typeface="+mn-lt"/>
              </a:rPr>
              <a:t>Malkajgiri</a:t>
            </a:r>
            <a:r>
              <a:rPr lang="en-US" sz="2000" dirty="0">
                <a:ea typeface="+mn-lt"/>
                <a:cs typeface="+mn-lt"/>
              </a:rPr>
              <a:t> these districts are predominant preference for </a:t>
            </a:r>
            <a:r>
              <a:rPr lang="en-US" sz="2000" err="1">
                <a:ea typeface="+mn-lt"/>
                <a:cs typeface="+mn-lt"/>
              </a:rPr>
              <a:t>MoterCycle</a:t>
            </a:r>
            <a:r>
              <a:rPr lang="en-US" sz="2000" dirty="0">
                <a:ea typeface="+mn-lt"/>
                <a:cs typeface="+mn-lt"/>
              </a:rPr>
              <a:t> and </a:t>
            </a:r>
            <a:r>
              <a:rPr lang="en-US" sz="2000" err="1">
                <a:ea typeface="+mn-lt"/>
                <a:cs typeface="+mn-lt"/>
              </a:rPr>
              <a:t>MotorCar</a:t>
            </a:r>
            <a:r>
              <a:rPr lang="en-US" sz="2000" dirty="0">
                <a:ea typeface="+mn-lt"/>
                <a:cs typeface="+mn-lt"/>
              </a:rPr>
              <a:t> </a:t>
            </a:r>
            <a:r>
              <a:rPr lang="en-US" sz="2000" err="1">
                <a:ea typeface="+mn-lt"/>
                <a:cs typeface="+mn-lt"/>
              </a:rPr>
              <a:t>Vehical</a:t>
            </a:r>
            <a:r>
              <a:rPr lang="en-US" sz="2000" dirty="0">
                <a:ea typeface="+mn-lt"/>
                <a:cs typeface="+mn-lt"/>
              </a:rPr>
              <a:t> class.</a:t>
            </a:r>
            <a:endParaRPr lang="en-US" sz="2000" dirty="0"/>
          </a:p>
        </p:txBody>
      </p:sp>
    </p:spTree>
    <p:extLst>
      <p:ext uri="{BB962C8B-B14F-4D97-AF65-F5344CB8AC3E}">
        <p14:creationId xmlns:p14="http://schemas.microsoft.com/office/powerpoint/2010/main" val="2949931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D5779-D7DB-0CA0-BF77-A7B5F97DD3CE}"/>
              </a:ext>
            </a:extLst>
          </p:cNvPr>
          <p:cNvSpPr>
            <a:spLocks noGrp="1"/>
          </p:cNvSpPr>
          <p:nvPr>
            <p:ph idx="1"/>
          </p:nvPr>
        </p:nvSpPr>
        <p:spPr>
          <a:xfrm>
            <a:off x="838200" y="-299"/>
            <a:ext cx="10515600" cy="1332093"/>
          </a:xfrm>
        </p:spPr>
        <p:txBody>
          <a:bodyPr vert="horz" lIns="91440" tIns="45720" rIns="91440" bIns="45720" rtlCol="0" anchor="t">
            <a:normAutofit fontScale="92500"/>
          </a:bodyPr>
          <a:lstStyle/>
          <a:p>
            <a:pPr marL="0" indent="0">
              <a:buNone/>
            </a:pPr>
            <a:r>
              <a:rPr lang="en-US" dirty="0">
                <a:ea typeface="+mn-lt"/>
                <a:cs typeface="+mn-lt"/>
              </a:rPr>
              <a:t>Question 7: List down the top 3 and bottom 3 districts that have shown the highest and lowest vehicle sales growth during FY 2022 compared to FY 2021? (Consider and compare categories: Petrol, Diesel and Electric)</a:t>
            </a:r>
            <a:endParaRPr lang="en-US" dirty="0"/>
          </a:p>
        </p:txBody>
      </p:sp>
      <p:pic>
        <p:nvPicPr>
          <p:cNvPr id="4" name="Picture 3" descr="A graph showing the number of vehicles sales&#10;&#10;Description automatically generated">
            <a:extLst>
              <a:ext uri="{FF2B5EF4-FFF2-40B4-BE49-F238E27FC236}">
                <a16:creationId xmlns:a16="http://schemas.microsoft.com/office/drawing/2014/main" id="{96B5D8FF-769C-5158-2C65-1C95AC5EBDD4}"/>
              </a:ext>
            </a:extLst>
          </p:cNvPr>
          <p:cNvPicPr>
            <a:picLocks noChangeAspect="1"/>
          </p:cNvPicPr>
          <p:nvPr/>
        </p:nvPicPr>
        <p:blipFill>
          <a:blip r:embed="rId2"/>
          <a:stretch>
            <a:fillRect/>
          </a:stretch>
        </p:blipFill>
        <p:spPr>
          <a:xfrm>
            <a:off x="8655170" y="1336925"/>
            <a:ext cx="3536830" cy="3192112"/>
          </a:xfrm>
          <a:prstGeom prst="rect">
            <a:avLst/>
          </a:prstGeom>
        </p:spPr>
      </p:pic>
      <p:pic>
        <p:nvPicPr>
          <p:cNvPr id="5" name="Picture 4" descr="A graph with green and red squares&#10;&#10;Description automatically generated">
            <a:extLst>
              <a:ext uri="{FF2B5EF4-FFF2-40B4-BE49-F238E27FC236}">
                <a16:creationId xmlns:a16="http://schemas.microsoft.com/office/drawing/2014/main" id="{79C84155-7306-5160-902F-7B46816189A1}"/>
              </a:ext>
            </a:extLst>
          </p:cNvPr>
          <p:cNvPicPr>
            <a:picLocks noChangeAspect="1"/>
          </p:cNvPicPr>
          <p:nvPr/>
        </p:nvPicPr>
        <p:blipFill>
          <a:blip r:embed="rId3"/>
          <a:stretch>
            <a:fillRect/>
          </a:stretch>
        </p:blipFill>
        <p:spPr>
          <a:xfrm>
            <a:off x="3594" y="1340519"/>
            <a:ext cx="3982529" cy="3175363"/>
          </a:xfrm>
          <a:prstGeom prst="rect">
            <a:avLst/>
          </a:prstGeom>
        </p:spPr>
      </p:pic>
      <p:pic>
        <p:nvPicPr>
          <p:cNvPr id="6" name="Picture 5" descr="A graph of sales growth&#10;&#10;Description automatically generated">
            <a:extLst>
              <a:ext uri="{FF2B5EF4-FFF2-40B4-BE49-F238E27FC236}">
                <a16:creationId xmlns:a16="http://schemas.microsoft.com/office/drawing/2014/main" id="{77A9B87C-0AA0-6B5B-4E7F-CA9E32EF3F5A}"/>
              </a:ext>
            </a:extLst>
          </p:cNvPr>
          <p:cNvPicPr>
            <a:picLocks noChangeAspect="1"/>
          </p:cNvPicPr>
          <p:nvPr/>
        </p:nvPicPr>
        <p:blipFill>
          <a:blip r:embed="rId4"/>
          <a:stretch>
            <a:fillRect/>
          </a:stretch>
        </p:blipFill>
        <p:spPr>
          <a:xfrm>
            <a:off x="4075982" y="1329737"/>
            <a:ext cx="4514492" cy="3180862"/>
          </a:xfrm>
          <a:prstGeom prst="rect">
            <a:avLst/>
          </a:prstGeom>
        </p:spPr>
      </p:pic>
      <p:sp>
        <p:nvSpPr>
          <p:cNvPr id="7" name="TextBox 6">
            <a:extLst>
              <a:ext uri="{FF2B5EF4-FFF2-40B4-BE49-F238E27FC236}">
                <a16:creationId xmlns:a16="http://schemas.microsoft.com/office/drawing/2014/main" id="{7347704F-92F8-54FC-3CA2-C2ED020622D6}"/>
              </a:ext>
            </a:extLst>
          </p:cNvPr>
          <p:cNvSpPr txBox="1"/>
          <p:nvPr/>
        </p:nvSpPr>
        <p:spPr>
          <a:xfrm>
            <a:off x="4727434" y="4805965"/>
            <a:ext cx="3375803"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The sale of Petrol </a:t>
            </a:r>
            <a:r>
              <a:rPr lang="en-US" sz="2000" err="1">
                <a:ea typeface="+mn-lt"/>
                <a:cs typeface="+mn-lt"/>
              </a:rPr>
              <a:t>Vehical</a:t>
            </a:r>
            <a:r>
              <a:rPr lang="en-US" sz="2000" dirty="0">
                <a:ea typeface="+mn-lt"/>
                <a:cs typeface="+mn-lt"/>
              </a:rPr>
              <a:t> in only two districts. The sale decrease significantly in all </a:t>
            </a:r>
            <a:r>
              <a:rPr lang="en-US" sz="2000" err="1">
                <a:ea typeface="+mn-lt"/>
                <a:cs typeface="+mn-lt"/>
              </a:rPr>
              <a:t>thers</a:t>
            </a:r>
            <a:r>
              <a:rPr lang="en-US" sz="2000" dirty="0">
                <a:ea typeface="+mn-lt"/>
                <a:cs typeface="+mn-lt"/>
              </a:rPr>
              <a:t> districts. In </a:t>
            </a:r>
            <a:r>
              <a:rPr lang="en-US" sz="2000" err="1">
                <a:ea typeface="+mn-lt"/>
                <a:cs typeface="+mn-lt"/>
              </a:rPr>
              <a:t>warangal</a:t>
            </a:r>
            <a:r>
              <a:rPr lang="en-US" sz="2000" dirty="0">
                <a:ea typeface="+mn-lt"/>
                <a:cs typeface="+mn-lt"/>
              </a:rPr>
              <a:t> sale decrease by 16,331</a:t>
            </a:r>
            <a:endParaRPr lang="en-US" sz="2000"/>
          </a:p>
        </p:txBody>
      </p:sp>
      <p:sp>
        <p:nvSpPr>
          <p:cNvPr id="8" name="TextBox 7">
            <a:extLst>
              <a:ext uri="{FF2B5EF4-FFF2-40B4-BE49-F238E27FC236}">
                <a16:creationId xmlns:a16="http://schemas.microsoft.com/office/drawing/2014/main" id="{AB916754-D2B3-F3FE-1D8E-FBB443095BF2}"/>
              </a:ext>
            </a:extLst>
          </p:cNvPr>
          <p:cNvSpPr txBox="1"/>
          <p:nvPr/>
        </p:nvSpPr>
        <p:spPr>
          <a:xfrm>
            <a:off x="699647" y="4936976"/>
            <a:ext cx="27432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These districts shows the highest and lowest sale of Petrol type of </a:t>
            </a:r>
            <a:r>
              <a:rPr lang="en-US" sz="2000" err="1">
                <a:ea typeface="+mn-lt"/>
                <a:cs typeface="+mn-lt"/>
              </a:rPr>
              <a:t>Vehical</a:t>
            </a:r>
            <a:r>
              <a:rPr lang="en-US" sz="2000" dirty="0">
                <a:ea typeface="+mn-lt"/>
                <a:cs typeface="+mn-lt"/>
              </a:rPr>
              <a:t> compare to FY 2021</a:t>
            </a:r>
            <a:endParaRPr lang="en-US" sz="2000"/>
          </a:p>
        </p:txBody>
      </p:sp>
      <p:sp>
        <p:nvSpPr>
          <p:cNvPr id="9" name="TextBox 8">
            <a:extLst>
              <a:ext uri="{FF2B5EF4-FFF2-40B4-BE49-F238E27FC236}">
                <a16:creationId xmlns:a16="http://schemas.microsoft.com/office/drawing/2014/main" id="{3CFB7383-2CD9-99AB-3D1E-30C8578292D6}"/>
              </a:ext>
            </a:extLst>
          </p:cNvPr>
          <p:cNvSpPr txBox="1"/>
          <p:nvPr/>
        </p:nvSpPr>
        <p:spPr>
          <a:xfrm>
            <a:off x="8848545" y="4801711"/>
            <a:ext cx="2743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We can see that the most profitable and consistent is Electric type of </a:t>
            </a:r>
            <a:r>
              <a:rPr lang="en-US" sz="2000" err="1">
                <a:ea typeface="+mn-lt"/>
                <a:cs typeface="+mn-lt"/>
              </a:rPr>
              <a:t>Vehical</a:t>
            </a:r>
            <a:r>
              <a:rPr lang="en-US" sz="2000" dirty="0">
                <a:ea typeface="+mn-lt"/>
                <a:cs typeface="+mn-lt"/>
              </a:rPr>
              <a:t>. In Hyderabad Sale increase by 11,097</a:t>
            </a:r>
            <a:endParaRPr lang="en-US" sz="2000"/>
          </a:p>
        </p:txBody>
      </p:sp>
    </p:spTree>
    <p:extLst>
      <p:ext uri="{BB962C8B-B14F-4D97-AF65-F5344CB8AC3E}">
        <p14:creationId xmlns:p14="http://schemas.microsoft.com/office/powerpoint/2010/main" val="52596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D5779-D7DB-0CA0-BF77-A7B5F97DD3CE}"/>
              </a:ext>
            </a:extLst>
          </p:cNvPr>
          <p:cNvSpPr>
            <a:spLocks noGrp="1"/>
          </p:cNvSpPr>
          <p:nvPr>
            <p:ph idx="1"/>
          </p:nvPr>
        </p:nvSpPr>
        <p:spPr>
          <a:xfrm>
            <a:off x="881332" y="71587"/>
            <a:ext cx="10515600" cy="828887"/>
          </a:xfrm>
        </p:spPr>
        <p:txBody>
          <a:bodyPr vert="horz" lIns="91440" tIns="45720" rIns="91440" bIns="45720" rtlCol="0" anchor="t">
            <a:normAutofit lnSpcReduction="10000"/>
          </a:bodyPr>
          <a:lstStyle/>
          <a:p>
            <a:pPr marL="0" indent="0">
              <a:buNone/>
            </a:pPr>
            <a:r>
              <a:rPr lang="en-US" sz="2600" dirty="0">
                <a:ea typeface="+mn-lt"/>
                <a:cs typeface="+mn-lt"/>
              </a:rPr>
              <a:t>Question 8: List down the top 5 sectors that have witnessed the most significant investments in FY 2022.</a:t>
            </a:r>
            <a:endParaRPr lang="en-US" sz="2600" dirty="0"/>
          </a:p>
        </p:txBody>
      </p:sp>
      <p:pic>
        <p:nvPicPr>
          <p:cNvPr id="4" name="Picture 3" descr="A white background with black text&#10;&#10;Description automatically generated">
            <a:extLst>
              <a:ext uri="{FF2B5EF4-FFF2-40B4-BE49-F238E27FC236}">
                <a16:creationId xmlns:a16="http://schemas.microsoft.com/office/drawing/2014/main" id="{87DF9177-3605-119E-EDBE-992923DD4805}"/>
              </a:ext>
            </a:extLst>
          </p:cNvPr>
          <p:cNvPicPr>
            <a:picLocks noChangeAspect="1"/>
          </p:cNvPicPr>
          <p:nvPr/>
        </p:nvPicPr>
        <p:blipFill>
          <a:blip r:embed="rId2"/>
          <a:stretch>
            <a:fillRect/>
          </a:stretch>
        </p:blipFill>
        <p:spPr>
          <a:xfrm>
            <a:off x="6885856" y="2809875"/>
            <a:ext cx="3567382" cy="1597683"/>
          </a:xfrm>
          <a:prstGeom prst="rect">
            <a:avLst/>
          </a:prstGeom>
        </p:spPr>
      </p:pic>
      <p:pic>
        <p:nvPicPr>
          <p:cNvPr id="5" name="Picture 4" descr="A screenshot of a graph&#10;&#10;Description automatically generated">
            <a:extLst>
              <a:ext uri="{FF2B5EF4-FFF2-40B4-BE49-F238E27FC236}">
                <a16:creationId xmlns:a16="http://schemas.microsoft.com/office/drawing/2014/main" id="{2F15C3F1-5D6B-5839-CDA1-8077C531DB71}"/>
              </a:ext>
            </a:extLst>
          </p:cNvPr>
          <p:cNvPicPr>
            <a:picLocks noChangeAspect="1"/>
          </p:cNvPicPr>
          <p:nvPr/>
        </p:nvPicPr>
        <p:blipFill>
          <a:blip r:embed="rId3"/>
          <a:stretch>
            <a:fillRect/>
          </a:stretch>
        </p:blipFill>
        <p:spPr>
          <a:xfrm>
            <a:off x="1296658" y="901281"/>
            <a:ext cx="5396025" cy="5840083"/>
          </a:xfrm>
          <a:prstGeom prst="rect">
            <a:avLst/>
          </a:prstGeom>
        </p:spPr>
      </p:pic>
    </p:spTree>
    <p:extLst>
      <p:ext uri="{BB962C8B-B14F-4D97-AF65-F5344CB8AC3E}">
        <p14:creationId xmlns:p14="http://schemas.microsoft.com/office/powerpoint/2010/main" val="2404260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Visiting...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367</cp:revision>
  <dcterms:created xsi:type="dcterms:W3CDTF">2024-02-18T16:42:21Z</dcterms:created>
  <dcterms:modified xsi:type="dcterms:W3CDTF">2024-02-19T04:01:10Z</dcterms:modified>
</cp:coreProperties>
</file>