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0E8FB-D047-2E37-642C-0C65D4B419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1F18C5-F2AB-1CB4-B8FA-308E169C06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28B5FF-CA1E-59BA-F853-DD40C9BF9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D5000-2FDD-4F06-89BD-98283407238F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4AB4F4-F210-0FB4-2A49-2B2F68246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C186C-5116-2B92-8F5A-04BD789C0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059D4-8186-45BC-B99E-6E81ED9F1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363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F1DE7-D00E-19C5-972E-A4DCCAE99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678024-1261-5C9B-21B4-427E137F59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96B09C-B6BE-14DD-686F-64AF505C8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D5000-2FDD-4F06-89BD-98283407238F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B81F08-CDEF-69E9-D271-814926E50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DEB79-048E-3874-CEC1-8069E0C09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059D4-8186-45BC-B99E-6E81ED9F1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67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42F131-1AEC-8DA2-D428-E66E6BE67D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9B1D61-9E72-486C-289B-F2800EF6BE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D9E1DA-AA41-DAFE-A79E-245D22B1F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D5000-2FDD-4F06-89BD-98283407238F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5E66CB-315D-48B1-CA32-933835B2B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FACEE5-6F52-9FFD-E4C2-6A5864068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059D4-8186-45BC-B99E-6E81ED9F1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190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E19FB-D168-927F-D9A9-CB7E44446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459A6-E171-3C72-3B87-8572B9051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E8005-D429-3FC5-01F6-D0C32D30E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D5000-2FDD-4F06-89BD-98283407238F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14CC85-B620-0DC4-AC4A-18CC5035D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FDCF60-8320-3F83-47D3-AECB43CCF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059D4-8186-45BC-B99E-6E81ED9F1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969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1385C-56A2-1567-1103-89D85906E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CF4AF6-59C6-94BF-8B04-24858ACA4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F55D9D-DCE6-1444-4D61-F609288BD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D5000-2FDD-4F06-89BD-98283407238F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D374F-DC51-E735-DC96-95D2CD88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B38D8A-61C1-83D1-9AFD-F64AE4AE4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059D4-8186-45BC-B99E-6E81ED9F1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72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8B537-4C0C-1855-07B1-1A6A47C5B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185CA-C82F-09A6-837E-4EB813503C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241CE4-1099-7354-30B5-603A1947EB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E68C8C-6FCD-E68C-BA4E-9F99AA4CE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D5000-2FDD-4F06-89BD-98283407238F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3F5704-A769-D2F5-533F-C3EC7A0BB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19EBE1-7542-276F-32EA-49BE4F7EB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059D4-8186-45BC-B99E-6E81ED9F1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262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BE338-FC1C-85D2-DEC4-C0A72CE45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D00F8-024B-D02C-E5BB-E91969431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EFB32B-F756-0C09-DF7A-AEE7EAEBDB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387FA3-187C-CE7C-27A0-1CE18A04CE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EACA77-2A1C-CF36-827B-7F82C8F74E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EE5F01-1C72-A70B-C3BF-396FB9059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D5000-2FDD-4F06-89BD-98283407238F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95C327-34C5-17D3-73B1-A3A5B2DA1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7AED6E-C818-ED74-B1DE-A95B18DFD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059D4-8186-45BC-B99E-6E81ED9F1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003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E14F0-BF6D-57C5-6C92-E18CA73C0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53D99D-5A5F-C76A-C2C1-F1046EA67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D5000-2FDD-4F06-89BD-98283407238F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E7D448-B335-38EE-71D0-779161053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BEA5D5-9F2F-A6BF-27B7-0422DA71C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059D4-8186-45BC-B99E-6E81ED9F1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4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D2525D-8EB8-7AA9-81FD-8D955811F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D5000-2FDD-4F06-89BD-98283407238F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F63022-BDF6-3046-962D-98A181AEE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E753C1-A475-4E5B-1D6C-A5532F635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059D4-8186-45BC-B99E-6E81ED9F1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891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74036-7DE7-55E6-261E-9546E1EF6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CA532-1982-43FC-7ADA-1ADA3D0AF0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ABD752-328D-F62C-CA9A-71B2856E20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22F8E8-996B-68F7-8370-876C80000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D5000-2FDD-4F06-89BD-98283407238F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5227C9-8263-CD6A-4D3B-CAFA7F7C3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98AF21-8F4C-E761-0F56-A5C6CAA6D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059D4-8186-45BC-B99E-6E81ED9F1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102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DE838-7D91-F5E3-3E55-358DFAC61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D2061C-2B7E-DB91-8FFE-87E7916DE7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3538EE-220B-F629-27B1-5A13A87D66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D30F1-B2B6-C2E6-D3EF-5BF464A3C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D5000-2FDD-4F06-89BD-98283407238F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045F94-F1AD-40BC-3C14-2D39AC53D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A8DEAE-6334-7418-A4A7-4627AA2D1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059D4-8186-45BC-B99E-6E81ED9F1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75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92D05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D47ACB-CFD2-5DF8-301E-A946F9F65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937C7E-7844-835C-3505-5FE81BE948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B97AAC-04CB-1E2D-EDBB-B1F41B1CDD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D5000-2FDD-4F06-89BD-98283407238F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ACE92-C759-5CF7-24B6-DB504BC978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129-B76A-28FA-2F63-D184D77506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059D4-8186-45BC-B99E-6E81ED9F1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741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PU with binary numbers and blueprint">
            <a:extLst>
              <a:ext uri="{FF2B5EF4-FFF2-40B4-BE49-F238E27FC236}">
                <a16:creationId xmlns:a16="http://schemas.microsoft.com/office/drawing/2014/main" id="{C98E9207-7BC6-E198-FAFB-6B9799E5603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595" y="-1"/>
            <a:ext cx="7005405" cy="685800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8B5CCFA-14FE-A1E1-C8F5-E0136FB08F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910" y="224851"/>
            <a:ext cx="5051684" cy="3204148"/>
          </a:xfrm>
        </p:spPr>
        <p:txBody>
          <a:bodyPr>
            <a:noAutofit/>
          </a:bodyPr>
          <a:lstStyle/>
          <a:p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home security with ESP-32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73BDB7-33FF-37A2-5BA8-109E062BEB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6877" y="4342071"/>
            <a:ext cx="3427751" cy="813216"/>
          </a:xfrm>
        </p:spPr>
        <p:txBody>
          <a:bodyPr/>
          <a:lstStyle/>
          <a:p>
            <a:r>
              <a:rPr lang="en-US" b="1" dirty="0"/>
              <a:t>TEAM B2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299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7027E-4B8F-FC7E-D641-708B53503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666" y="155263"/>
            <a:ext cx="10515600" cy="879059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Detailed block diagram </a:t>
            </a:r>
          </a:p>
        </p:txBody>
      </p:sp>
      <p:pic>
        <p:nvPicPr>
          <p:cNvPr id="38" name="Content Placeholder 37">
            <a:extLst>
              <a:ext uri="{FF2B5EF4-FFF2-40B4-BE49-F238E27FC236}">
                <a16:creationId xmlns:a16="http://schemas.microsoft.com/office/drawing/2014/main" id="{7F5A7A87-FEA5-AC47-83B0-E14DFC9289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9" t="8063" r="6059"/>
          <a:stretch/>
        </p:blipFill>
        <p:spPr>
          <a:xfrm>
            <a:off x="1000593" y="1034322"/>
            <a:ext cx="9852286" cy="5396458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120332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B15DE-8048-DC5C-09B1-26EFD099E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466" y="215224"/>
            <a:ext cx="10515600" cy="50613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Specifications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8CEEAE3-9F68-2C14-11B3-960CFE65100B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692873" y="1126312"/>
            <a:ext cx="9996786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 Startup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ESP32-CAM powers on and connects to Wi-Fi.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Notification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Sends a connection confirmation to the owner via Telegram.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Owner Interaction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Commands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/photo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Captures and sends a photo.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/lock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Locks the door.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/unlock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Unlocks the door.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Photo Capture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Takes a photo on receiving /photo command.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Notification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Sends the photo to the owner via Telegram.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Lock Control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Controls the lock based on /lock and /unlock commands.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Notification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Sends lock/unlock status updates to the owner.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6117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3D85F-8D7C-54E4-CE51-C1A323B64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593" y="200233"/>
            <a:ext cx="10515600" cy="72915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7A9B54D-70F5-F795-5D6F-0ABE1D9D162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19593" y="1025456"/>
            <a:ext cx="11572407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Library Inclusions and Initialization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Includes necessary libraries for Wi-Fi, secure client communication, ESP32 camera, and Telegram Bot.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Defines Wi-Fi credentials, Telegram Bot token, chat ID, and camera pin configurations.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Wi-Fi Setup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Connects the ESP32 to the specified Wi-Fi network.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Prints the IP address once connected.</a:t>
            </a:r>
          </a:p>
          <a:p>
            <a:pPr mar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Camera Configuration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Configures the camera with specified pin mappings and settings for image quality and frame size.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Initializes the camera and checks for errors.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GPIO Setup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Sets up GPIO pins for the lock mechanism, flash LED, and a button with appropriate modes (input/output).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Ensures the lock is initially in the locked state (LOW).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Telegram Bot Setup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Configures the secure client to use the root certificate for Telegram.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Initializes the Telegram bot with the provided token and client.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2927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315A5F7A-C89E-812A-94DA-E51F7DC3FE6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02301" y="117693"/>
            <a:ext cx="11764781" cy="6740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Photo Capture Trigger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Captures a photo if 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sendPhoto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flag is set or the button is pressed.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Turns on the flash LED, captures the photo, sends it via Telegram, and turns off the flash LED.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Resets the sendPhoto flag after sending the photo.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Handle New Messages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Periodically checks for new messages from the Telegram bot.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Processes each new message to determine actions (photo capture, lock/unlock door, or start command).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Message Handling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/photo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Sets the sendPhoto flag to true to trigger photo capture.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/lock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Calls lockDoor() to lock the door and sends a confirmation message.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/unlock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Calls unlockDoor() to unlock the door and sends a confirmation message.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/start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Sends a welcome message with command instructions.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Lock and Unlock Functions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lockDoor(): Locks the door by setting the lock pin LOW if it’s not already locked and returns a status message.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unlockDoor(): Unlocks the door by setting the lock pin HIGH if it’s not already unlocked and returns a status message.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Photo Sending Function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sendPhotoTelegram(): Captures a photo with the ESP32-CAM, connects to the Telegram API, and sends the photo to the specified chat ID.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Handles potential failures in capturing or sending the photo and retries if necessary.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022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E86FF-FB73-D11F-F3FC-6D0433085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893" y="220082"/>
            <a:ext cx="10515600" cy="74414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 and need for optimization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5F3BA14-2E8F-8D39-3B95-4E735940C06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33893" y="1376981"/>
            <a:ext cx="10724213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nitial Setup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Configure ESP32-CAM with Wi-Fi credentials.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 up the Telegram bot and obtain chat ID and BOT token.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Connect the ESP32-CAM to the door lock mechanism.</a:t>
            </a:r>
          </a:p>
          <a:p>
            <a:pPr mar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 Core Functionality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 Wi-Fi connection logic.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Integrate Telegram bot to handle commands (/photo, /lock, /unlock).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Program the ESP32-CAM to capture photos and control the lock mechanism.</a:t>
            </a:r>
          </a:p>
          <a:p>
            <a:pPr mar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Testing and Debugging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 connectivity and command reception.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Validate photo capture and door lock/unlock functionality.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Debug any issues with communication or hardware interaction.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337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2A1EA-6814-AA2C-A3B3-A2FC2FC34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892"/>
            <a:ext cx="10515600" cy="869429"/>
          </a:xfrm>
        </p:spPr>
        <p:txBody>
          <a:bodyPr>
            <a:noAutofit/>
          </a:bodyPr>
          <a:lstStyle/>
          <a:p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for Optimization</a:t>
            </a:r>
            <a:b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0D6F1-3DC0-BF6D-5348-4DD4C5498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5841"/>
            <a:ext cx="10515600" cy="4351338"/>
          </a:xfrm>
        </p:spPr>
        <p:txBody>
          <a:bodyPr>
            <a:normAutofit/>
          </a:bodyPr>
          <a:lstStyle/>
          <a:p>
            <a:pPr algn="just"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Wi-Fi Connectivity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Ensure robust and stable connection to handle intermittent network issues.</a:t>
            </a:r>
          </a:p>
          <a:p>
            <a:pPr lvl="1"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Implement automatic reconnection and error handling.</a:t>
            </a:r>
          </a:p>
          <a:p>
            <a:pPr algn="just"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Protect against unauthorized access and ensure data privacy.</a:t>
            </a:r>
          </a:p>
          <a:p>
            <a:pPr lvl="1"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Add encryption for communications and consider two-factor authentication.</a:t>
            </a:r>
          </a:p>
          <a:p>
            <a:pPr algn="just"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 Time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Minimize delay in capturing photos and responding to commands.</a:t>
            </a:r>
          </a:p>
          <a:p>
            <a:pPr lvl="1"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Improve code efficiency and reduce processing overhead.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535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12CC6-CBAA-E441-BD5A-C61886B5A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617" y="220035"/>
            <a:ext cx="10515600" cy="53428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Expenditure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71A2CF5-F71D-9684-280B-D166B00D79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6830091"/>
              </p:ext>
            </p:extLst>
          </p:nvPr>
        </p:nvGraphicFramePr>
        <p:xfrm>
          <a:off x="584617" y="869430"/>
          <a:ext cx="9015830" cy="55013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44380">
                  <a:extLst>
                    <a:ext uri="{9D8B030D-6E8A-4147-A177-3AD203B41FA5}">
                      <a16:colId xmlns:a16="http://schemas.microsoft.com/office/drawing/2014/main" val="3102238000"/>
                    </a:ext>
                  </a:extLst>
                </a:gridCol>
                <a:gridCol w="4335534">
                  <a:extLst>
                    <a:ext uri="{9D8B030D-6E8A-4147-A177-3AD203B41FA5}">
                      <a16:colId xmlns:a16="http://schemas.microsoft.com/office/drawing/2014/main" val="3117053363"/>
                    </a:ext>
                  </a:extLst>
                </a:gridCol>
                <a:gridCol w="2208187">
                  <a:extLst>
                    <a:ext uri="{9D8B030D-6E8A-4147-A177-3AD203B41FA5}">
                      <a16:colId xmlns:a16="http://schemas.microsoft.com/office/drawing/2014/main" val="3852407567"/>
                    </a:ext>
                  </a:extLst>
                </a:gridCol>
                <a:gridCol w="1527729">
                  <a:extLst>
                    <a:ext uri="{9D8B030D-6E8A-4147-A177-3AD203B41FA5}">
                      <a16:colId xmlns:a16="http://schemas.microsoft.com/office/drawing/2014/main" val="2115858268"/>
                    </a:ext>
                  </a:extLst>
                </a:gridCol>
              </a:tblGrid>
              <a:tr h="70565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 NO</a:t>
                      </a:r>
                      <a:endParaRPr lang="en-US" sz="1800" b="1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NAME OF COMPONENTS</a:t>
                      </a:r>
                      <a:endParaRPr lang="en-US" sz="1800" b="1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SPECIFICATION</a:t>
                      </a:r>
                      <a:endParaRPr lang="en-US" sz="1800" b="1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QUANTITY</a:t>
                      </a:r>
                      <a:endParaRPr lang="en-US" sz="1800" b="1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2584408957"/>
                  </a:ext>
                </a:extLst>
              </a:tr>
              <a:tr h="40795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Microcontroller</a:t>
                      </a:r>
                      <a:endParaRPr lang="en-US" sz="18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ESP - 32 CAM</a:t>
                      </a:r>
                      <a:endParaRPr lang="en-US" sz="18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4161080558"/>
                  </a:ext>
                </a:extLst>
              </a:tr>
              <a:tr h="40795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Electronic door lock</a:t>
                      </a:r>
                      <a:endParaRPr lang="en-US" sz="18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12v</a:t>
                      </a:r>
                      <a:endParaRPr lang="en-US" sz="18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3983656887"/>
                  </a:ext>
                </a:extLst>
              </a:tr>
              <a:tr h="41846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Transistor </a:t>
                      </a:r>
                      <a:endParaRPr lang="en-US" sz="18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TIP122 NPN</a:t>
                      </a:r>
                      <a:endParaRPr lang="en-US" sz="18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1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1418226707"/>
                  </a:ext>
                </a:extLst>
              </a:tr>
              <a:tr h="40795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Voltage Regulator </a:t>
                      </a:r>
                      <a:endParaRPr lang="en-US" sz="18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7805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1754798106"/>
                  </a:ext>
                </a:extLst>
              </a:tr>
              <a:tr h="40795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Resistor </a:t>
                      </a:r>
                      <a:endParaRPr lang="en-US" sz="18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10k</a:t>
                      </a:r>
                      <a:endParaRPr lang="en-US" sz="18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3755304297"/>
                  </a:ext>
                </a:extLst>
              </a:tr>
              <a:tr h="40795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Resistor </a:t>
                      </a:r>
                      <a:endParaRPr lang="en-US" sz="18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220 ohm</a:t>
                      </a:r>
                      <a:endParaRPr lang="en-US" sz="18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258199008"/>
                  </a:ext>
                </a:extLst>
              </a:tr>
              <a:tr h="40795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Capacitor </a:t>
                      </a:r>
                      <a:endParaRPr lang="en-US" sz="18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220uF</a:t>
                      </a:r>
                      <a:endParaRPr lang="en-US" sz="18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2547463941"/>
                  </a:ext>
                </a:extLst>
              </a:tr>
              <a:tr h="40795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LED’s</a:t>
                      </a:r>
                      <a:endParaRPr lang="en-US" sz="18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5 - mm</a:t>
                      </a:r>
                      <a:endParaRPr lang="en-US" sz="18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4001668495"/>
                  </a:ext>
                </a:extLst>
              </a:tr>
              <a:tr h="40795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Diode</a:t>
                      </a:r>
                      <a:endParaRPr lang="en-US" sz="18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1N4007</a:t>
                      </a:r>
                      <a:endParaRPr lang="en-US" sz="18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2273674722"/>
                  </a:ext>
                </a:extLst>
              </a:tr>
              <a:tr h="40795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DC adaptor</a:t>
                      </a:r>
                      <a:endParaRPr lang="en-US" sz="18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12v</a:t>
                      </a:r>
                      <a:endParaRPr lang="en-US" sz="18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4168950557"/>
                  </a:ext>
                </a:extLst>
              </a:tr>
              <a:tr h="70565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USB serial interface board for programming  ESP 32 CAM</a:t>
                      </a:r>
                      <a:endParaRPr lang="en-US" sz="18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 Unicode MS"/>
                          <a:cs typeface="Times New Roman" panose="02020603050405020304" pitchFamily="18" charset="0"/>
                        </a:rPr>
                        <a:t>Base Board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123843641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A70397B-1911-ACCC-7C2D-05EDCB6355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662855"/>
              </p:ext>
            </p:extLst>
          </p:nvPr>
        </p:nvGraphicFramePr>
        <p:xfrm>
          <a:off x="9600447" y="869430"/>
          <a:ext cx="1822058" cy="55013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22058">
                  <a:extLst>
                    <a:ext uri="{9D8B030D-6E8A-4147-A177-3AD203B41FA5}">
                      <a16:colId xmlns:a16="http://schemas.microsoft.com/office/drawing/2014/main" val="1676164569"/>
                    </a:ext>
                  </a:extLst>
                </a:gridCol>
              </a:tblGrid>
              <a:tr h="69837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COST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1126486559"/>
                  </a:ext>
                </a:extLst>
              </a:tr>
              <a:tr h="40857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 Unicode MS"/>
                          <a:cs typeface="Times New Roman" panose="02020603050405020304" pitchFamily="18" charset="0"/>
                        </a:rPr>
                        <a:t>600/-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9377551"/>
                  </a:ext>
                </a:extLst>
              </a:tr>
              <a:tr h="40857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 Unicode MS"/>
                          <a:cs typeface="Times New Roman" panose="02020603050405020304" pitchFamily="18" charset="0"/>
                        </a:rPr>
                        <a:t>200/-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2705759"/>
                  </a:ext>
                </a:extLst>
              </a:tr>
              <a:tr h="41910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15/-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547296"/>
                  </a:ext>
                </a:extLst>
              </a:tr>
              <a:tr h="40857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 Unicode MS"/>
                          <a:cs typeface="Times New Roman" panose="02020603050405020304" pitchFamily="18" charset="0"/>
                        </a:rPr>
                        <a:t>20/-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7211288"/>
                  </a:ext>
                </a:extLst>
              </a:tr>
              <a:tr h="40857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 Unicode MS"/>
                          <a:cs typeface="Times New Roman" panose="02020603050405020304" pitchFamily="18" charset="0"/>
                        </a:rPr>
                        <a:t>10/-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4449379"/>
                  </a:ext>
                </a:extLst>
              </a:tr>
              <a:tr h="40857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 Unicode MS"/>
                          <a:cs typeface="Times New Roman" panose="02020603050405020304" pitchFamily="18" charset="0"/>
                        </a:rPr>
                        <a:t>10/-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9808529"/>
                  </a:ext>
                </a:extLst>
              </a:tr>
              <a:tr h="40857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 Unicode MS"/>
                          <a:cs typeface="Times New Roman" panose="02020603050405020304" pitchFamily="18" charset="0"/>
                        </a:rPr>
                        <a:t>20/-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8956075"/>
                  </a:ext>
                </a:extLst>
              </a:tr>
              <a:tr h="40857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 Unicode MS"/>
                          <a:cs typeface="Times New Roman" panose="02020603050405020304" pitchFamily="18" charset="0"/>
                        </a:rPr>
                        <a:t>10/-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8689848"/>
                  </a:ext>
                </a:extLst>
              </a:tr>
              <a:tr h="40857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 Unicode MS"/>
                          <a:cs typeface="Times New Roman" panose="02020603050405020304" pitchFamily="18" charset="0"/>
                        </a:rPr>
                        <a:t>10/-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511299"/>
                  </a:ext>
                </a:extLst>
              </a:tr>
              <a:tr h="40857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 Unicode MS"/>
                          <a:cs typeface="Times New Roman" panose="02020603050405020304" pitchFamily="18" charset="0"/>
                        </a:rPr>
                        <a:t>120/-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4213087"/>
                  </a:ext>
                </a:extLst>
              </a:tr>
              <a:tr h="7067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 Unicode MS"/>
                          <a:cs typeface="Times New Roman" panose="02020603050405020304" pitchFamily="18" charset="0"/>
                        </a:rPr>
                        <a:t>200/-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 Unicode MS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039582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FD96CCD-3C3C-2F6C-8737-2AD9C81B53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5541930"/>
              </p:ext>
            </p:extLst>
          </p:nvPr>
        </p:nvGraphicFramePr>
        <p:xfrm>
          <a:off x="584617" y="6390619"/>
          <a:ext cx="1083788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37887">
                  <a:extLst>
                    <a:ext uri="{9D8B030D-6E8A-4147-A177-3AD203B41FA5}">
                      <a16:colId xmlns:a16="http://schemas.microsoft.com/office/drawing/2014/main" val="35468349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               TOTAL                                                                                                                                                        1215/-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5816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5728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58707-9AA6-2716-9D01-0E309ACB6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7460" y="2737865"/>
            <a:ext cx="6357079" cy="13822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4211554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794</Words>
  <Application>Microsoft Office PowerPoint</Application>
  <PresentationFormat>Widescreen</PresentationFormat>
  <Paragraphs>151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Advanced home security with ESP-32</vt:lpstr>
      <vt:lpstr>Detailed block diagram </vt:lpstr>
      <vt:lpstr>Specifications</vt:lpstr>
      <vt:lpstr>Algorithm</vt:lpstr>
      <vt:lpstr>PowerPoint Presentation</vt:lpstr>
      <vt:lpstr>Plan and need for optimization</vt:lpstr>
      <vt:lpstr> Need for Optimization </vt:lpstr>
      <vt:lpstr>Project Expenditure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Rohit Shekdar</dc:creator>
  <cp:lastModifiedBy>Rohit Shekdar</cp:lastModifiedBy>
  <cp:revision>5</cp:revision>
  <dcterms:created xsi:type="dcterms:W3CDTF">2024-06-13T17:11:26Z</dcterms:created>
  <dcterms:modified xsi:type="dcterms:W3CDTF">2024-06-14T07:08:46Z</dcterms:modified>
</cp:coreProperties>
</file>