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46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90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09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36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5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4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8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1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5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5070-8F3E-45E5-98A1-AC1AD07552E4}" type="datetimeFigureOut">
              <a:rPr lang="es-ES" smtClean="0"/>
              <a:t>15/11/2016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0D4-73AD-437D-9477-6541786AC9E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2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31297" y="3909400"/>
            <a:ext cx="1241543" cy="814259"/>
            <a:chOff x="2341916" y="1163644"/>
            <a:chExt cx="1241543" cy="814259"/>
          </a:xfrm>
        </p:grpSpPr>
        <p:sp>
          <p:nvSpPr>
            <p:cNvPr id="7" name="TextBox 6"/>
            <p:cNvSpPr txBox="1"/>
            <p:nvPr/>
          </p:nvSpPr>
          <p:spPr>
            <a:xfrm>
              <a:off x="2341916" y="1723987"/>
              <a:ext cx="1241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Azure </a:t>
              </a:r>
              <a:r>
                <a:rPr lang="en-US" sz="1050" dirty="0" err="1"/>
                <a:t>IoT</a:t>
              </a:r>
              <a:r>
                <a:rPr lang="en-US" sz="1050" dirty="0"/>
                <a:t> Hub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9012" y="1163644"/>
              <a:ext cx="427350" cy="42768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451055" y="3804592"/>
            <a:ext cx="1241543" cy="857999"/>
            <a:chOff x="6032466" y="1119904"/>
            <a:chExt cx="1241543" cy="857999"/>
          </a:xfrm>
        </p:grpSpPr>
        <p:sp>
          <p:nvSpPr>
            <p:cNvPr id="9" name="TextBox 8"/>
            <p:cNvSpPr txBox="1"/>
            <p:nvPr/>
          </p:nvSpPr>
          <p:spPr>
            <a:xfrm>
              <a:off x="6032466" y="1723987"/>
              <a:ext cx="1241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Stream Analytics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880" y="1119904"/>
              <a:ext cx="660450" cy="51516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667928" y="5192826"/>
            <a:ext cx="798065" cy="764058"/>
            <a:chOff x="7877741" y="930364"/>
            <a:chExt cx="1241543" cy="1188639"/>
          </a:xfrm>
        </p:grpSpPr>
        <p:sp>
          <p:nvSpPr>
            <p:cNvPr id="12" name="TextBox 11"/>
            <p:cNvSpPr txBox="1"/>
            <p:nvPr/>
          </p:nvSpPr>
          <p:spPr>
            <a:xfrm>
              <a:off x="7877741" y="1723988"/>
              <a:ext cx="1241543" cy="39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ML Model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7999" y="930364"/>
              <a:ext cx="641025" cy="66096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361285" y="1556845"/>
            <a:ext cx="948075" cy="796248"/>
            <a:chOff x="1886465" y="2812805"/>
            <a:chExt cx="1303859" cy="10950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0756" y="2812805"/>
              <a:ext cx="835276" cy="7776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886465" y="3590405"/>
              <a:ext cx="1303859" cy="31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Uncompress</a:t>
              </a:r>
              <a:endParaRPr lang="en-US" sz="9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505324" y="3651570"/>
            <a:ext cx="1241543" cy="983604"/>
            <a:chOff x="2322776" y="3246801"/>
            <a:chExt cx="1241543" cy="983604"/>
          </a:xfrm>
        </p:grpSpPr>
        <p:sp>
          <p:nvSpPr>
            <p:cNvPr id="26" name="TextBox 25"/>
            <p:cNvSpPr txBox="1"/>
            <p:nvPr/>
          </p:nvSpPr>
          <p:spPr>
            <a:xfrm>
              <a:off x="2322776" y="3976489"/>
              <a:ext cx="1241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Dashboard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462" y="3246801"/>
              <a:ext cx="622173" cy="649224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024141" y="1529712"/>
            <a:ext cx="1241543" cy="823381"/>
            <a:chOff x="6730339" y="1004648"/>
            <a:chExt cx="1241543" cy="82338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6165" y="1004648"/>
              <a:ext cx="660450" cy="5637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730339" y="1574113"/>
              <a:ext cx="1241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Input Blob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32295" y="3745314"/>
            <a:ext cx="437274" cy="437271"/>
            <a:chOff x="4338163" y="4043945"/>
            <a:chExt cx="507812" cy="507808"/>
          </a:xfrm>
        </p:grpSpPr>
        <p:grpSp>
          <p:nvGrpSpPr>
            <p:cNvPr id="58" name="Group 57"/>
            <p:cNvGrpSpPr/>
            <p:nvPr/>
          </p:nvGrpSpPr>
          <p:grpSpPr>
            <a:xfrm>
              <a:off x="4384442" y="4136486"/>
              <a:ext cx="187050" cy="197720"/>
              <a:chOff x="9313863" y="4010026"/>
              <a:chExt cx="473075" cy="500063"/>
            </a:xfrm>
          </p:grpSpPr>
          <p:sp>
            <p:nvSpPr>
              <p:cNvPr id="34" name="Freeform 5"/>
              <p:cNvSpPr>
                <a:spLocks/>
              </p:cNvSpPr>
              <p:nvPr/>
            </p:nvSpPr>
            <p:spPr bwMode="auto">
              <a:xfrm>
                <a:off x="9313863" y="4010026"/>
                <a:ext cx="473075" cy="500063"/>
              </a:xfrm>
              <a:custGeom>
                <a:avLst/>
                <a:gdLst>
                  <a:gd name="T0" fmla="*/ 286 w 298"/>
                  <a:gd name="T1" fmla="*/ 46 h 315"/>
                  <a:gd name="T2" fmla="*/ 253 w 298"/>
                  <a:gd name="T3" fmla="*/ 13 h 315"/>
                  <a:gd name="T4" fmla="*/ 238 w 298"/>
                  <a:gd name="T5" fmla="*/ 0 h 315"/>
                  <a:gd name="T6" fmla="*/ 236 w 298"/>
                  <a:gd name="T7" fmla="*/ 0 h 315"/>
                  <a:gd name="T8" fmla="*/ 0 w 298"/>
                  <a:gd name="T9" fmla="*/ 0 h 315"/>
                  <a:gd name="T10" fmla="*/ 0 w 298"/>
                  <a:gd name="T11" fmla="*/ 315 h 315"/>
                  <a:gd name="T12" fmla="*/ 298 w 298"/>
                  <a:gd name="T13" fmla="*/ 315 h 315"/>
                  <a:gd name="T14" fmla="*/ 298 w 298"/>
                  <a:gd name="T15" fmla="*/ 63 h 315"/>
                  <a:gd name="T16" fmla="*/ 298 w 298"/>
                  <a:gd name="T17" fmla="*/ 60 h 315"/>
                  <a:gd name="T18" fmla="*/ 286 w 298"/>
                  <a:gd name="T19" fmla="*/ 4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8" h="315">
                    <a:moveTo>
                      <a:pt x="286" y="46"/>
                    </a:moveTo>
                    <a:lnTo>
                      <a:pt x="253" y="13"/>
                    </a:lnTo>
                    <a:lnTo>
                      <a:pt x="238" y="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98" y="315"/>
                    </a:lnTo>
                    <a:lnTo>
                      <a:pt x="298" y="63"/>
                    </a:lnTo>
                    <a:lnTo>
                      <a:pt x="298" y="60"/>
                    </a:lnTo>
                    <a:lnTo>
                      <a:pt x="286" y="46"/>
                    </a:lnTo>
                    <a:close/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9313863" y="4010026"/>
                <a:ext cx="473075" cy="500063"/>
              </a:xfrm>
              <a:custGeom>
                <a:avLst/>
                <a:gdLst>
                  <a:gd name="T0" fmla="*/ 286 w 298"/>
                  <a:gd name="T1" fmla="*/ 46 h 315"/>
                  <a:gd name="T2" fmla="*/ 253 w 298"/>
                  <a:gd name="T3" fmla="*/ 13 h 315"/>
                  <a:gd name="T4" fmla="*/ 238 w 298"/>
                  <a:gd name="T5" fmla="*/ 0 h 315"/>
                  <a:gd name="T6" fmla="*/ 236 w 298"/>
                  <a:gd name="T7" fmla="*/ 0 h 315"/>
                  <a:gd name="T8" fmla="*/ 0 w 298"/>
                  <a:gd name="T9" fmla="*/ 0 h 315"/>
                  <a:gd name="T10" fmla="*/ 0 w 298"/>
                  <a:gd name="T11" fmla="*/ 315 h 315"/>
                  <a:gd name="T12" fmla="*/ 298 w 298"/>
                  <a:gd name="T13" fmla="*/ 315 h 315"/>
                  <a:gd name="T14" fmla="*/ 298 w 298"/>
                  <a:gd name="T15" fmla="*/ 63 h 315"/>
                  <a:gd name="T16" fmla="*/ 298 w 298"/>
                  <a:gd name="T17" fmla="*/ 60 h 315"/>
                  <a:gd name="T18" fmla="*/ 286 w 298"/>
                  <a:gd name="T19" fmla="*/ 4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8" h="315">
                    <a:moveTo>
                      <a:pt x="286" y="46"/>
                    </a:moveTo>
                    <a:lnTo>
                      <a:pt x="253" y="13"/>
                    </a:lnTo>
                    <a:lnTo>
                      <a:pt x="238" y="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98" y="315"/>
                    </a:lnTo>
                    <a:lnTo>
                      <a:pt x="298" y="63"/>
                    </a:lnTo>
                    <a:lnTo>
                      <a:pt x="298" y="60"/>
                    </a:lnTo>
                    <a:lnTo>
                      <a:pt x="286" y="4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auto">
              <a:xfrm>
                <a:off x="9339263" y="4037013"/>
                <a:ext cx="422275" cy="446088"/>
              </a:xfrm>
              <a:custGeom>
                <a:avLst/>
                <a:gdLst>
                  <a:gd name="T0" fmla="*/ 216 w 266"/>
                  <a:gd name="T1" fmla="*/ 0 h 281"/>
                  <a:gd name="T2" fmla="*/ 0 w 266"/>
                  <a:gd name="T3" fmla="*/ 0 h 281"/>
                  <a:gd name="T4" fmla="*/ 0 w 266"/>
                  <a:gd name="T5" fmla="*/ 281 h 281"/>
                  <a:gd name="T6" fmla="*/ 266 w 266"/>
                  <a:gd name="T7" fmla="*/ 281 h 281"/>
                  <a:gd name="T8" fmla="*/ 266 w 266"/>
                  <a:gd name="T9" fmla="*/ 50 h 281"/>
                  <a:gd name="T10" fmla="*/ 216 w 266"/>
                  <a:gd name="T11" fmla="*/ 50 h 281"/>
                  <a:gd name="T12" fmla="*/ 216 w 26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81">
                    <a:moveTo>
                      <a:pt x="216" y="0"/>
                    </a:moveTo>
                    <a:lnTo>
                      <a:pt x="0" y="0"/>
                    </a:lnTo>
                    <a:lnTo>
                      <a:pt x="0" y="281"/>
                    </a:lnTo>
                    <a:lnTo>
                      <a:pt x="266" y="281"/>
                    </a:lnTo>
                    <a:lnTo>
                      <a:pt x="266" y="50"/>
                    </a:lnTo>
                    <a:lnTo>
                      <a:pt x="216" y="5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EF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9339263" y="4037013"/>
                <a:ext cx="422275" cy="446088"/>
              </a:xfrm>
              <a:custGeom>
                <a:avLst/>
                <a:gdLst>
                  <a:gd name="T0" fmla="*/ 216 w 266"/>
                  <a:gd name="T1" fmla="*/ 0 h 281"/>
                  <a:gd name="T2" fmla="*/ 0 w 266"/>
                  <a:gd name="T3" fmla="*/ 0 h 281"/>
                  <a:gd name="T4" fmla="*/ 0 w 266"/>
                  <a:gd name="T5" fmla="*/ 281 h 281"/>
                  <a:gd name="T6" fmla="*/ 266 w 266"/>
                  <a:gd name="T7" fmla="*/ 281 h 281"/>
                  <a:gd name="T8" fmla="*/ 266 w 266"/>
                  <a:gd name="T9" fmla="*/ 50 h 281"/>
                  <a:gd name="T10" fmla="*/ 216 w 266"/>
                  <a:gd name="T11" fmla="*/ 50 h 281"/>
                  <a:gd name="T12" fmla="*/ 216 w 26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81">
                    <a:moveTo>
                      <a:pt x="216" y="0"/>
                    </a:moveTo>
                    <a:lnTo>
                      <a:pt x="0" y="0"/>
                    </a:lnTo>
                    <a:lnTo>
                      <a:pt x="0" y="281"/>
                    </a:lnTo>
                    <a:lnTo>
                      <a:pt x="266" y="281"/>
                    </a:lnTo>
                    <a:lnTo>
                      <a:pt x="266" y="50"/>
                    </a:lnTo>
                    <a:lnTo>
                      <a:pt x="216" y="50"/>
                    </a:lnTo>
                    <a:lnTo>
                      <a:pt x="2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9405938" y="4356101"/>
                <a:ext cx="187325" cy="22225"/>
              </a:xfrm>
              <a:custGeom>
                <a:avLst/>
                <a:gdLst>
                  <a:gd name="T0" fmla="*/ 0 w 57"/>
                  <a:gd name="T1" fmla="*/ 3 h 7"/>
                  <a:gd name="T2" fmla="*/ 4 w 57"/>
                  <a:gd name="T3" fmla="*/ 0 h 7"/>
                  <a:gd name="T4" fmla="*/ 53 w 57"/>
                  <a:gd name="T5" fmla="*/ 0 h 7"/>
                  <a:gd name="T6" fmla="*/ 57 w 57"/>
                  <a:gd name="T7" fmla="*/ 3 h 7"/>
                  <a:gd name="T8" fmla="*/ 53 w 57"/>
                  <a:gd name="T9" fmla="*/ 7 h 7"/>
                  <a:gd name="T10" fmla="*/ 4 w 57"/>
                  <a:gd name="T11" fmla="*/ 7 h 7"/>
                  <a:gd name="T12" fmla="*/ 0 w 57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7">
                    <a:moveTo>
                      <a:pt x="0" y="3"/>
                    </a:moveTo>
                    <a:cubicBezTo>
                      <a:pt x="0" y="1"/>
                      <a:pt x="2" y="0"/>
                      <a:pt x="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3"/>
                    </a:cubicBezTo>
                    <a:cubicBezTo>
                      <a:pt x="57" y="5"/>
                      <a:pt x="55" y="7"/>
                      <a:pt x="5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9405938" y="4273551"/>
                <a:ext cx="292100" cy="23813"/>
              </a:xfrm>
              <a:custGeom>
                <a:avLst/>
                <a:gdLst>
                  <a:gd name="T0" fmla="*/ 0 w 89"/>
                  <a:gd name="T1" fmla="*/ 4 h 7"/>
                  <a:gd name="T2" fmla="*/ 4 w 89"/>
                  <a:gd name="T3" fmla="*/ 0 h 7"/>
                  <a:gd name="T4" fmla="*/ 86 w 89"/>
                  <a:gd name="T5" fmla="*/ 0 h 7"/>
                  <a:gd name="T6" fmla="*/ 89 w 89"/>
                  <a:gd name="T7" fmla="*/ 4 h 7"/>
                  <a:gd name="T8" fmla="*/ 86 w 89"/>
                  <a:gd name="T9" fmla="*/ 7 h 7"/>
                  <a:gd name="T10" fmla="*/ 4 w 89"/>
                  <a:gd name="T11" fmla="*/ 7 h 7"/>
                  <a:gd name="T12" fmla="*/ 0 w 89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7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8" y="0"/>
                      <a:pt x="89" y="2"/>
                      <a:pt x="89" y="4"/>
                    </a:cubicBezTo>
                    <a:cubicBezTo>
                      <a:pt x="89" y="6"/>
                      <a:pt x="88" y="7"/>
                      <a:pt x="8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9405938" y="4197351"/>
                <a:ext cx="292100" cy="23813"/>
              </a:xfrm>
              <a:custGeom>
                <a:avLst/>
                <a:gdLst>
                  <a:gd name="T0" fmla="*/ 0 w 89"/>
                  <a:gd name="T1" fmla="*/ 3 h 7"/>
                  <a:gd name="T2" fmla="*/ 4 w 89"/>
                  <a:gd name="T3" fmla="*/ 0 h 7"/>
                  <a:gd name="T4" fmla="*/ 86 w 89"/>
                  <a:gd name="T5" fmla="*/ 0 h 7"/>
                  <a:gd name="T6" fmla="*/ 89 w 89"/>
                  <a:gd name="T7" fmla="*/ 3 h 7"/>
                  <a:gd name="T8" fmla="*/ 86 w 89"/>
                  <a:gd name="T9" fmla="*/ 7 h 7"/>
                  <a:gd name="T10" fmla="*/ 4 w 89"/>
                  <a:gd name="T11" fmla="*/ 7 h 7"/>
                  <a:gd name="T12" fmla="*/ 0 w 89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7">
                    <a:moveTo>
                      <a:pt x="0" y="3"/>
                    </a:moveTo>
                    <a:cubicBezTo>
                      <a:pt x="0" y="1"/>
                      <a:pt x="2" y="0"/>
                      <a:pt x="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8" y="0"/>
                      <a:pt x="89" y="1"/>
                      <a:pt x="89" y="3"/>
                    </a:cubicBezTo>
                    <a:cubicBezTo>
                      <a:pt x="89" y="5"/>
                      <a:pt x="88" y="7"/>
                      <a:pt x="8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163" y="4043945"/>
              <a:ext cx="507812" cy="50780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96623" y="5107515"/>
            <a:ext cx="1764266" cy="891960"/>
            <a:chOff x="335366" y="4701278"/>
            <a:chExt cx="1764266" cy="891960"/>
          </a:xfrm>
        </p:grpSpPr>
        <p:sp>
          <p:nvSpPr>
            <p:cNvPr id="67" name="Freeform 73"/>
            <p:cNvSpPr>
              <a:spLocks noEditPoints="1"/>
            </p:cNvSpPr>
            <p:nvPr/>
          </p:nvSpPr>
          <p:spPr bwMode="auto">
            <a:xfrm>
              <a:off x="925407" y="4701278"/>
              <a:ext cx="584185" cy="584183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366" y="5285461"/>
              <a:ext cx="1764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Environment Sensors </a:t>
              </a:r>
              <a:endParaRPr lang="es-E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2410" y="3541210"/>
            <a:ext cx="1172693" cy="1256493"/>
            <a:chOff x="654397" y="3176089"/>
            <a:chExt cx="1172693" cy="1256493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3728" y="3176089"/>
              <a:ext cx="467544" cy="88008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54397" y="4063250"/>
              <a:ext cx="1172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 Control</a:t>
              </a:r>
              <a:endParaRPr lang="es-ES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502" y="140090"/>
            <a:ext cx="1063388" cy="839002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59844" y="1453672"/>
            <a:ext cx="2501283" cy="1396516"/>
            <a:chOff x="149956" y="1885858"/>
            <a:chExt cx="2501283" cy="1396516"/>
          </a:xfrm>
        </p:grpSpPr>
        <p:grpSp>
          <p:nvGrpSpPr>
            <p:cNvPr id="47" name="Group 46"/>
            <p:cNvGrpSpPr/>
            <p:nvPr/>
          </p:nvGrpSpPr>
          <p:grpSpPr>
            <a:xfrm>
              <a:off x="149956" y="1885858"/>
              <a:ext cx="1819729" cy="1396516"/>
              <a:chOff x="4379857" y="1949268"/>
              <a:chExt cx="1819729" cy="1396516"/>
            </a:xfrm>
          </p:grpSpPr>
          <p:pic>
            <p:nvPicPr>
              <p:cNvPr id="48" name="Picture 47" descr="Original file ‎ (1,212 × 909 pixels, file size: 282 KB, MIME type ...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4933" y="1949268"/>
                <a:ext cx="1369579" cy="1027184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4379857" y="2976452"/>
                <a:ext cx="1819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Molding machine</a:t>
                </a:r>
                <a:endParaRPr lang="es-ES" dirty="0"/>
              </a:p>
            </p:txBody>
          </p:sp>
        </p:grpSp>
        <p:pic>
          <p:nvPicPr>
            <p:cNvPr id="50" name="Picture 49" descr="... should the theme and layout look like? - Robotics Meta Stack Exchange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44371" y="1996016"/>
              <a:ext cx="806868" cy="806868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620303" y="3627227"/>
            <a:ext cx="1261884" cy="825957"/>
            <a:chOff x="2045299" y="4100508"/>
            <a:chExt cx="1543361" cy="1010196"/>
          </a:xfrm>
        </p:grpSpPr>
        <p:pic>
          <p:nvPicPr>
            <p:cNvPr id="54" name="Picture 53" descr="File:Gear - Noun project 7137.svg - Wikimedia Common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865" y="4100508"/>
              <a:ext cx="690231" cy="69023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045299" y="4790739"/>
              <a:ext cx="1543361" cy="319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Integration Service</a:t>
              </a:r>
              <a:endParaRPr lang="es-E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88000" y="43345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{}</a:t>
            </a:r>
            <a:endParaRPr lang="es-E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850556" y="4258728"/>
            <a:ext cx="1422748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stCxn id="67" idx="30"/>
            <a:endCxn id="64" idx="1"/>
          </p:cNvCxnSpPr>
          <p:nvPr/>
        </p:nvCxnSpPr>
        <p:spPr>
          <a:xfrm flipV="1">
            <a:off x="716758" y="3981251"/>
            <a:ext cx="4983" cy="1425437"/>
          </a:xfrm>
          <a:prstGeom prst="bentConnector5">
            <a:avLst>
              <a:gd name="adj1" fmla="val -11978728"/>
              <a:gd name="adj2" fmla="val 82479"/>
              <a:gd name="adj3" fmla="val -11984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/>
          <p:cNvCxnSpPr>
            <a:stCxn id="48" idx="1"/>
            <a:endCxn id="64" idx="0"/>
          </p:cNvCxnSpPr>
          <p:nvPr/>
        </p:nvCxnSpPr>
        <p:spPr>
          <a:xfrm rot="10800000" flipH="1" flipV="1">
            <a:off x="384919" y="1967264"/>
            <a:ext cx="570593" cy="1573946"/>
          </a:xfrm>
          <a:prstGeom prst="bentConnector4">
            <a:avLst>
              <a:gd name="adj1" fmla="val -47186"/>
              <a:gd name="adj2" fmla="val 66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392738" y="4179384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{}</a:t>
            </a:r>
            <a:endParaRPr lang="es-ES" sz="1100" dirty="0"/>
          </a:p>
        </p:txBody>
      </p:sp>
      <p:cxnSp>
        <p:nvCxnSpPr>
          <p:cNvPr id="157" name="Straight Arrow Connector 156"/>
          <p:cNvCxnSpPr>
            <a:endCxn id="29" idx="2"/>
          </p:cNvCxnSpPr>
          <p:nvPr/>
        </p:nvCxnSpPr>
        <p:spPr>
          <a:xfrm flipV="1">
            <a:off x="4644913" y="2353093"/>
            <a:ext cx="0" cy="145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125849" y="1866159"/>
            <a:ext cx="23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6309359" y="1529712"/>
            <a:ext cx="1241543" cy="823381"/>
            <a:chOff x="6730339" y="1004648"/>
            <a:chExt cx="1241543" cy="823381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6165" y="1004648"/>
              <a:ext cx="660450" cy="563760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6730339" y="1574113"/>
              <a:ext cx="1241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Data Blob</a:t>
              </a:r>
            </a:p>
          </p:txBody>
        </p:sp>
      </p:grpSp>
      <p:cxnSp>
        <p:nvCxnSpPr>
          <p:cNvPr id="164" name="Straight Arrow Connector 163"/>
          <p:cNvCxnSpPr/>
          <p:nvPr/>
        </p:nvCxnSpPr>
        <p:spPr>
          <a:xfrm>
            <a:off x="6273600" y="1866159"/>
            <a:ext cx="23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5092050" y="1355470"/>
            <a:ext cx="332848" cy="332846"/>
            <a:chOff x="4338163" y="4043945"/>
            <a:chExt cx="507812" cy="507808"/>
          </a:xfrm>
        </p:grpSpPr>
        <p:grpSp>
          <p:nvGrpSpPr>
            <p:cNvPr id="193" name="Group 192"/>
            <p:cNvGrpSpPr/>
            <p:nvPr/>
          </p:nvGrpSpPr>
          <p:grpSpPr>
            <a:xfrm>
              <a:off x="4384442" y="4136486"/>
              <a:ext cx="187050" cy="197720"/>
              <a:chOff x="9313863" y="4010026"/>
              <a:chExt cx="473075" cy="500063"/>
            </a:xfrm>
          </p:grpSpPr>
          <p:sp>
            <p:nvSpPr>
              <p:cNvPr id="195" name="Freeform 5"/>
              <p:cNvSpPr>
                <a:spLocks/>
              </p:cNvSpPr>
              <p:nvPr/>
            </p:nvSpPr>
            <p:spPr bwMode="auto">
              <a:xfrm>
                <a:off x="9313863" y="4010026"/>
                <a:ext cx="473075" cy="500063"/>
              </a:xfrm>
              <a:custGeom>
                <a:avLst/>
                <a:gdLst>
                  <a:gd name="T0" fmla="*/ 286 w 298"/>
                  <a:gd name="T1" fmla="*/ 46 h 315"/>
                  <a:gd name="T2" fmla="*/ 253 w 298"/>
                  <a:gd name="T3" fmla="*/ 13 h 315"/>
                  <a:gd name="T4" fmla="*/ 238 w 298"/>
                  <a:gd name="T5" fmla="*/ 0 h 315"/>
                  <a:gd name="T6" fmla="*/ 236 w 298"/>
                  <a:gd name="T7" fmla="*/ 0 h 315"/>
                  <a:gd name="T8" fmla="*/ 0 w 298"/>
                  <a:gd name="T9" fmla="*/ 0 h 315"/>
                  <a:gd name="T10" fmla="*/ 0 w 298"/>
                  <a:gd name="T11" fmla="*/ 315 h 315"/>
                  <a:gd name="T12" fmla="*/ 298 w 298"/>
                  <a:gd name="T13" fmla="*/ 315 h 315"/>
                  <a:gd name="T14" fmla="*/ 298 w 298"/>
                  <a:gd name="T15" fmla="*/ 63 h 315"/>
                  <a:gd name="T16" fmla="*/ 298 w 298"/>
                  <a:gd name="T17" fmla="*/ 60 h 315"/>
                  <a:gd name="T18" fmla="*/ 286 w 298"/>
                  <a:gd name="T19" fmla="*/ 4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8" h="315">
                    <a:moveTo>
                      <a:pt x="286" y="46"/>
                    </a:moveTo>
                    <a:lnTo>
                      <a:pt x="253" y="13"/>
                    </a:lnTo>
                    <a:lnTo>
                      <a:pt x="238" y="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98" y="315"/>
                    </a:lnTo>
                    <a:lnTo>
                      <a:pt x="298" y="63"/>
                    </a:lnTo>
                    <a:lnTo>
                      <a:pt x="298" y="60"/>
                    </a:lnTo>
                    <a:lnTo>
                      <a:pt x="286" y="46"/>
                    </a:lnTo>
                    <a:close/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6"/>
              <p:cNvSpPr>
                <a:spLocks/>
              </p:cNvSpPr>
              <p:nvPr/>
            </p:nvSpPr>
            <p:spPr bwMode="auto">
              <a:xfrm>
                <a:off x="9313863" y="4010026"/>
                <a:ext cx="473075" cy="500063"/>
              </a:xfrm>
              <a:custGeom>
                <a:avLst/>
                <a:gdLst>
                  <a:gd name="T0" fmla="*/ 286 w 298"/>
                  <a:gd name="T1" fmla="*/ 46 h 315"/>
                  <a:gd name="T2" fmla="*/ 253 w 298"/>
                  <a:gd name="T3" fmla="*/ 13 h 315"/>
                  <a:gd name="T4" fmla="*/ 238 w 298"/>
                  <a:gd name="T5" fmla="*/ 0 h 315"/>
                  <a:gd name="T6" fmla="*/ 236 w 298"/>
                  <a:gd name="T7" fmla="*/ 0 h 315"/>
                  <a:gd name="T8" fmla="*/ 0 w 298"/>
                  <a:gd name="T9" fmla="*/ 0 h 315"/>
                  <a:gd name="T10" fmla="*/ 0 w 298"/>
                  <a:gd name="T11" fmla="*/ 315 h 315"/>
                  <a:gd name="T12" fmla="*/ 298 w 298"/>
                  <a:gd name="T13" fmla="*/ 315 h 315"/>
                  <a:gd name="T14" fmla="*/ 298 w 298"/>
                  <a:gd name="T15" fmla="*/ 63 h 315"/>
                  <a:gd name="T16" fmla="*/ 298 w 298"/>
                  <a:gd name="T17" fmla="*/ 60 h 315"/>
                  <a:gd name="T18" fmla="*/ 286 w 298"/>
                  <a:gd name="T19" fmla="*/ 4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8" h="315">
                    <a:moveTo>
                      <a:pt x="286" y="46"/>
                    </a:moveTo>
                    <a:lnTo>
                      <a:pt x="253" y="13"/>
                    </a:lnTo>
                    <a:lnTo>
                      <a:pt x="238" y="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315"/>
                    </a:lnTo>
                    <a:lnTo>
                      <a:pt x="298" y="315"/>
                    </a:lnTo>
                    <a:lnTo>
                      <a:pt x="298" y="63"/>
                    </a:lnTo>
                    <a:lnTo>
                      <a:pt x="298" y="60"/>
                    </a:lnTo>
                    <a:lnTo>
                      <a:pt x="286" y="4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9339263" y="4037013"/>
                <a:ext cx="422275" cy="446088"/>
              </a:xfrm>
              <a:custGeom>
                <a:avLst/>
                <a:gdLst>
                  <a:gd name="T0" fmla="*/ 216 w 266"/>
                  <a:gd name="T1" fmla="*/ 0 h 281"/>
                  <a:gd name="T2" fmla="*/ 0 w 266"/>
                  <a:gd name="T3" fmla="*/ 0 h 281"/>
                  <a:gd name="T4" fmla="*/ 0 w 266"/>
                  <a:gd name="T5" fmla="*/ 281 h 281"/>
                  <a:gd name="T6" fmla="*/ 266 w 266"/>
                  <a:gd name="T7" fmla="*/ 281 h 281"/>
                  <a:gd name="T8" fmla="*/ 266 w 266"/>
                  <a:gd name="T9" fmla="*/ 50 h 281"/>
                  <a:gd name="T10" fmla="*/ 216 w 266"/>
                  <a:gd name="T11" fmla="*/ 50 h 281"/>
                  <a:gd name="T12" fmla="*/ 216 w 26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81">
                    <a:moveTo>
                      <a:pt x="216" y="0"/>
                    </a:moveTo>
                    <a:lnTo>
                      <a:pt x="0" y="0"/>
                    </a:lnTo>
                    <a:lnTo>
                      <a:pt x="0" y="281"/>
                    </a:lnTo>
                    <a:lnTo>
                      <a:pt x="266" y="281"/>
                    </a:lnTo>
                    <a:lnTo>
                      <a:pt x="266" y="50"/>
                    </a:lnTo>
                    <a:lnTo>
                      <a:pt x="216" y="5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EF0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Freeform 8"/>
              <p:cNvSpPr>
                <a:spLocks/>
              </p:cNvSpPr>
              <p:nvPr/>
            </p:nvSpPr>
            <p:spPr bwMode="auto">
              <a:xfrm>
                <a:off x="9339263" y="4037013"/>
                <a:ext cx="422275" cy="446088"/>
              </a:xfrm>
              <a:custGeom>
                <a:avLst/>
                <a:gdLst>
                  <a:gd name="T0" fmla="*/ 216 w 266"/>
                  <a:gd name="T1" fmla="*/ 0 h 281"/>
                  <a:gd name="T2" fmla="*/ 0 w 266"/>
                  <a:gd name="T3" fmla="*/ 0 h 281"/>
                  <a:gd name="T4" fmla="*/ 0 w 266"/>
                  <a:gd name="T5" fmla="*/ 281 h 281"/>
                  <a:gd name="T6" fmla="*/ 266 w 266"/>
                  <a:gd name="T7" fmla="*/ 281 h 281"/>
                  <a:gd name="T8" fmla="*/ 266 w 266"/>
                  <a:gd name="T9" fmla="*/ 50 h 281"/>
                  <a:gd name="T10" fmla="*/ 216 w 266"/>
                  <a:gd name="T11" fmla="*/ 50 h 281"/>
                  <a:gd name="T12" fmla="*/ 216 w 26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81">
                    <a:moveTo>
                      <a:pt x="216" y="0"/>
                    </a:moveTo>
                    <a:lnTo>
                      <a:pt x="0" y="0"/>
                    </a:lnTo>
                    <a:lnTo>
                      <a:pt x="0" y="281"/>
                    </a:lnTo>
                    <a:lnTo>
                      <a:pt x="266" y="281"/>
                    </a:lnTo>
                    <a:lnTo>
                      <a:pt x="266" y="50"/>
                    </a:lnTo>
                    <a:lnTo>
                      <a:pt x="216" y="50"/>
                    </a:lnTo>
                    <a:lnTo>
                      <a:pt x="2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Freeform 9"/>
              <p:cNvSpPr>
                <a:spLocks/>
              </p:cNvSpPr>
              <p:nvPr/>
            </p:nvSpPr>
            <p:spPr bwMode="auto">
              <a:xfrm>
                <a:off x="9405938" y="4356101"/>
                <a:ext cx="187325" cy="22225"/>
              </a:xfrm>
              <a:custGeom>
                <a:avLst/>
                <a:gdLst>
                  <a:gd name="T0" fmla="*/ 0 w 57"/>
                  <a:gd name="T1" fmla="*/ 3 h 7"/>
                  <a:gd name="T2" fmla="*/ 4 w 57"/>
                  <a:gd name="T3" fmla="*/ 0 h 7"/>
                  <a:gd name="T4" fmla="*/ 53 w 57"/>
                  <a:gd name="T5" fmla="*/ 0 h 7"/>
                  <a:gd name="T6" fmla="*/ 57 w 57"/>
                  <a:gd name="T7" fmla="*/ 3 h 7"/>
                  <a:gd name="T8" fmla="*/ 53 w 57"/>
                  <a:gd name="T9" fmla="*/ 7 h 7"/>
                  <a:gd name="T10" fmla="*/ 4 w 57"/>
                  <a:gd name="T11" fmla="*/ 7 h 7"/>
                  <a:gd name="T12" fmla="*/ 0 w 57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7">
                    <a:moveTo>
                      <a:pt x="0" y="3"/>
                    </a:moveTo>
                    <a:cubicBezTo>
                      <a:pt x="0" y="1"/>
                      <a:pt x="2" y="0"/>
                      <a:pt x="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3"/>
                    </a:cubicBezTo>
                    <a:cubicBezTo>
                      <a:pt x="57" y="5"/>
                      <a:pt x="55" y="7"/>
                      <a:pt x="5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10"/>
              <p:cNvSpPr>
                <a:spLocks/>
              </p:cNvSpPr>
              <p:nvPr/>
            </p:nvSpPr>
            <p:spPr bwMode="auto">
              <a:xfrm>
                <a:off x="9405938" y="4273551"/>
                <a:ext cx="292100" cy="23813"/>
              </a:xfrm>
              <a:custGeom>
                <a:avLst/>
                <a:gdLst>
                  <a:gd name="T0" fmla="*/ 0 w 89"/>
                  <a:gd name="T1" fmla="*/ 4 h 7"/>
                  <a:gd name="T2" fmla="*/ 4 w 89"/>
                  <a:gd name="T3" fmla="*/ 0 h 7"/>
                  <a:gd name="T4" fmla="*/ 86 w 89"/>
                  <a:gd name="T5" fmla="*/ 0 h 7"/>
                  <a:gd name="T6" fmla="*/ 89 w 89"/>
                  <a:gd name="T7" fmla="*/ 4 h 7"/>
                  <a:gd name="T8" fmla="*/ 86 w 89"/>
                  <a:gd name="T9" fmla="*/ 7 h 7"/>
                  <a:gd name="T10" fmla="*/ 4 w 89"/>
                  <a:gd name="T11" fmla="*/ 7 h 7"/>
                  <a:gd name="T12" fmla="*/ 0 w 89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7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8" y="0"/>
                      <a:pt x="89" y="2"/>
                      <a:pt x="89" y="4"/>
                    </a:cubicBezTo>
                    <a:cubicBezTo>
                      <a:pt x="89" y="6"/>
                      <a:pt x="88" y="7"/>
                      <a:pt x="8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11"/>
              <p:cNvSpPr>
                <a:spLocks/>
              </p:cNvSpPr>
              <p:nvPr/>
            </p:nvSpPr>
            <p:spPr bwMode="auto">
              <a:xfrm>
                <a:off x="9405938" y="4197351"/>
                <a:ext cx="292100" cy="23813"/>
              </a:xfrm>
              <a:custGeom>
                <a:avLst/>
                <a:gdLst>
                  <a:gd name="T0" fmla="*/ 0 w 89"/>
                  <a:gd name="T1" fmla="*/ 3 h 7"/>
                  <a:gd name="T2" fmla="*/ 4 w 89"/>
                  <a:gd name="T3" fmla="*/ 0 h 7"/>
                  <a:gd name="T4" fmla="*/ 86 w 89"/>
                  <a:gd name="T5" fmla="*/ 0 h 7"/>
                  <a:gd name="T6" fmla="*/ 89 w 89"/>
                  <a:gd name="T7" fmla="*/ 3 h 7"/>
                  <a:gd name="T8" fmla="*/ 86 w 89"/>
                  <a:gd name="T9" fmla="*/ 7 h 7"/>
                  <a:gd name="T10" fmla="*/ 4 w 89"/>
                  <a:gd name="T11" fmla="*/ 7 h 7"/>
                  <a:gd name="T12" fmla="*/ 0 w 89"/>
                  <a:gd name="T1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7">
                    <a:moveTo>
                      <a:pt x="0" y="3"/>
                    </a:moveTo>
                    <a:cubicBezTo>
                      <a:pt x="0" y="1"/>
                      <a:pt x="2" y="0"/>
                      <a:pt x="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8" y="0"/>
                      <a:pt x="89" y="1"/>
                      <a:pt x="89" y="3"/>
                    </a:cubicBezTo>
                    <a:cubicBezTo>
                      <a:pt x="89" y="5"/>
                      <a:pt x="88" y="7"/>
                      <a:pt x="8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</a:path>
                </a:pathLst>
              </a:custGeom>
              <a:solidFill>
                <a:srgbClr val="59B4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163" y="4043945"/>
              <a:ext cx="507812" cy="507808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7638933" y="1487507"/>
            <a:ext cx="948075" cy="934748"/>
            <a:chOff x="1886465" y="2812805"/>
            <a:chExt cx="1303859" cy="1285532"/>
          </a:xfrm>
        </p:grpSpPr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0756" y="2812805"/>
              <a:ext cx="835276" cy="777600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1886465" y="3590405"/>
              <a:ext cx="1303859" cy="50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Calculate Characteristics</a:t>
              </a:r>
            </a:p>
          </p:txBody>
        </p:sp>
      </p:grpSp>
      <p:cxnSp>
        <p:nvCxnSpPr>
          <p:cNvPr id="205" name="Straight Arrow Connector 204"/>
          <p:cNvCxnSpPr/>
          <p:nvPr/>
        </p:nvCxnSpPr>
        <p:spPr>
          <a:xfrm>
            <a:off x="7403497" y="1866159"/>
            <a:ext cx="23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3916" y="5917993"/>
            <a:ext cx="660450" cy="505440"/>
          </a:xfrm>
          <a:prstGeom prst="rect">
            <a:avLst/>
          </a:prstGeom>
        </p:spPr>
      </p:pic>
      <p:sp>
        <p:nvSpPr>
          <p:cNvPr id="207" name="Freeform 5"/>
          <p:cNvSpPr>
            <a:spLocks noEditPoints="1"/>
          </p:cNvSpPr>
          <p:nvPr/>
        </p:nvSpPr>
        <p:spPr bwMode="auto">
          <a:xfrm>
            <a:off x="5885261" y="40330"/>
            <a:ext cx="1484927" cy="877932"/>
          </a:xfrm>
          <a:custGeom>
            <a:avLst/>
            <a:gdLst>
              <a:gd name="T0" fmla="*/ 443 w 538"/>
              <a:gd name="T1" fmla="*/ 316 h 316"/>
              <a:gd name="T2" fmla="*/ 95 w 538"/>
              <a:gd name="T3" fmla="*/ 316 h 316"/>
              <a:gd name="T4" fmla="*/ 0 w 538"/>
              <a:gd name="T5" fmla="*/ 220 h 316"/>
              <a:gd name="T6" fmla="*/ 95 w 538"/>
              <a:gd name="T7" fmla="*/ 125 h 316"/>
              <a:gd name="T8" fmla="*/ 118 w 538"/>
              <a:gd name="T9" fmla="*/ 128 h 316"/>
              <a:gd name="T10" fmla="*/ 211 w 538"/>
              <a:gd name="T11" fmla="*/ 50 h 316"/>
              <a:gd name="T12" fmla="*/ 268 w 538"/>
              <a:gd name="T13" fmla="*/ 69 h 316"/>
              <a:gd name="T14" fmla="*/ 360 w 538"/>
              <a:gd name="T15" fmla="*/ 0 h 316"/>
              <a:gd name="T16" fmla="*/ 452 w 538"/>
              <a:gd name="T17" fmla="*/ 96 h 316"/>
              <a:gd name="T18" fmla="*/ 449 w 538"/>
              <a:gd name="T19" fmla="*/ 125 h 316"/>
              <a:gd name="T20" fmla="*/ 538 w 538"/>
              <a:gd name="T21" fmla="*/ 220 h 316"/>
              <a:gd name="T22" fmla="*/ 443 w 538"/>
              <a:gd name="T23" fmla="*/ 316 h 316"/>
              <a:gd name="T24" fmla="*/ 95 w 538"/>
              <a:gd name="T25" fmla="*/ 143 h 316"/>
              <a:gd name="T26" fmla="*/ 19 w 538"/>
              <a:gd name="T27" fmla="*/ 220 h 316"/>
              <a:gd name="T28" fmla="*/ 95 w 538"/>
              <a:gd name="T29" fmla="*/ 298 h 316"/>
              <a:gd name="T30" fmla="*/ 443 w 538"/>
              <a:gd name="T31" fmla="*/ 298 h 316"/>
              <a:gd name="T32" fmla="*/ 520 w 538"/>
              <a:gd name="T33" fmla="*/ 220 h 316"/>
              <a:gd name="T34" fmla="*/ 442 w 538"/>
              <a:gd name="T35" fmla="*/ 143 h 316"/>
              <a:gd name="T36" fmla="*/ 442 w 538"/>
              <a:gd name="T37" fmla="*/ 143 h 316"/>
              <a:gd name="T38" fmla="*/ 431 w 538"/>
              <a:gd name="T39" fmla="*/ 143 h 316"/>
              <a:gd name="T40" fmla="*/ 428 w 538"/>
              <a:gd name="T41" fmla="*/ 133 h 316"/>
              <a:gd name="T42" fmla="*/ 434 w 538"/>
              <a:gd name="T43" fmla="*/ 96 h 316"/>
              <a:gd name="T44" fmla="*/ 360 w 538"/>
              <a:gd name="T45" fmla="*/ 19 h 316"/>
              <a:gd name="T46" fmla="*/ 283 w 538"/>
              <a:gd name="T47" fmla="*/ 88 h 316"/>
              <a:gd name="T48" fmla="*/ 277 w 538"/>
              <a:gd name="T49" fmla="*/ 95 h 316"/>
              <a:gd name="T50" fmla="*/ 267 w 538"/>
              <a:gd name="T51" fmla="*/ 93 h 316"/>
              <a:gd name="T52" fmla="*/ 211 w 538"/>
              <a:gd name="T53" fmla="*/ 68 h 316"/>
              <a:gd name="T54" fmla="*/ 135 w 538"/>
              <a:gd name="T55" fmla="*/ 141 h 316"/>
              <a:gd name="T56" fmla="*/ 130 w 538"/>
              <a:gd name="T57" fmla="*/ 149 h 316"/>
              <a:gd name="T58" fmla="*/ 121 w 538"/>
              <a:gd name="T59" fmla="*/ 149 h 316"/>
              <a:gd name="T60" fmla="*/ 95 w 538"/>
              <a:gd name="T61" fmla="*/ 14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8" h="316">
                <a:moveTo>
                  <a:pt x="443" y="316"/>
                </a:moveTo>
                <a:cubicBezTo>
                  <a:pt x="95" y="316"/>
                  <a:pt x="95" y="316"/>
                  <a:pt x="95" y="316"/>
                </a:cubicBezTo>
                <a:cubicBezTo>
                  <a:pt x="44" y="316"/>
                  <a:pt x="0" y="272"/>
                  <a:pt x="0" y="220"/>
                </a:cubicBezTo>
                <a:cubicBezTo>
                  <a:pt x="0" y="168"/>
                  <a:pt x="44" y="125"/>
                  <a:pt x="95" y="125"/>
                </a:cubicBezTo>
                <a:cubicBezTo>
                  <a:pt x="103" y="125"/>
                  <a:pt x="111" y="126"/>
                  <a:pt x="118" y="128"/>
                </a:cubicBezTo>
                <a:cubicBezTo>
                  <a:pt x="126" y="82"/>
                  <a:pt x="164" y="50"/>
                  <a:pt x="211" y="50"/>
                </a:cubicBezTo>
                <a:cubicBezTo>
                  <a:pt x="233" y="50"/>
                  <a:pt x="252" y="56"/>
                  <a:pt x="268" y="69"/>
                </a:cubicBezTo>
                <a:cubicBezTo>
                  <a:pt x="280" y="29"/>
                  <a:pt x="318" y="0"/>
                  <a:pt x="360" y="0"/>
                </a:cubicBezTo>
                <a:cubicBezTo>
                  <a:pt x="411" y="0"/>
                  <a:pt x="452" y="43"/>
                  <a:pt x="452" y="96"/>
                </a:cubicBezTo>
                <a:cubicBezTo>
                  <a:pt x="452" y="106"/>
                  <a:pt x="451" y="116"/>
                  <a:pt x="449" y="125"/>
                </a:cubicBezTo>
                <a:cubicBezTo>
                  <a:pt x="499" y="128"/>
                  <a:pt x="538" y="170"/>
                  <a:pt x="538" y="220"/>
                </a:cubicBezTo>
                <a:cubicBezTo>
                  <a:pt x="538" y="273"/>
                  <a:pt x="495" y="316"/>
                  <a:pt x="443" y="316"/>
                </a:cubicBezTo>
                <a:close/>
                <a:moveTo>
                  <a:pt x="95" y="143"/>
                </a:moveTo>
                <a:cubicBezTo>
                  <a:pt x="54" y="143"/>
                  <a:pt x="19" y="178"/>
                  <a:pt x="19" y="220"/>
                </a:cubicBezTo>
                <a:cubicBezTo>
                  <a:pt x="19" y="262"/>
                  <a:pt x="54" y="298"/>
                  <a:pt x="95" y="298"/>
                </a:cubicBezTo>
                <a:cubicBezTo>
                  <a:pt x="443" y="298"/>
                  <a:pt x="443" y="298"/>
                  <a:pt x="443" y="298"/>
                </a:cubicBezTo>
                <a:cubicBezTo>
                  <a:pt x="485" y="298"/>
                  <a:pt x="520" y="263"/>
                  <a:pt x="520" y="220"/>
                </a:cubicBezTo>
                <a:cubicBezTo>
                  <a:pt x="520" y="177"/>
                  <a:pt x="485" y="143"/>
                  <a:pt x="442" y="143"/>
                </a:cubicBezTo>
                <a:cubicBezTo>
                  <a:pt x="442" y="143"/>
                  <a:pt x="442" y="143"/>
                  <a:pt x="442" y="143"/>
                </a:cubicBezTo>
                <a:cubicBezTo>
                  <a:pt x="439" y="145"/>
                  <a:pt x="435" y="146"/>
                  <a:pt x="431" y="143"/>
                </a:cubicBezTo>
                <a:cubicBezTo>
                  <a:pt x="428" y="141"/>
                  <a:pt x="426" y="137"/>
                  <a:pt x="428" y="133"/>
                </a:cubicBezTo>
                <a:cubicBezTo>
                  <a:pt x="432" y="122"/>
                  <a:pt x="434" y="109"/>
                  <a:pt x="434" y="96"/>
                </a:cubicBezTo>
                <a:cubicBezTo>
                  <a:pt x="434" y="53"/>
                  <a:pt x="401" y="19"/>
                  <a:pt x="360" y="19"/>
                </a:cubicBezTo>
                <a:cubicBezTo>
                  <a:pt x="321" y="19"/>
                  <a:pt x="287" y="49"/>
                  <a:pt x="283" y="88"/>
                </a:cubicBezTo>
                <a:cubicBezTo>
                  <a:pt x="283" y="91"/>
                  <a:pt x="280" y="94"/>
                  <a:pt x="277" y="95"/>
                </a:cubicBezTo>
                <a:cubicBezTo>
                  <a:pt x="273" y="97"/>
                  <a:pt x="269" y="96"/>
                  <a:pt x="267" y="93"/>
                </a:cubicBezTo>
                <a:cubicBezTo>
                  <a:pt x="252" y="76"/>
                  <a:pt x="234" y="68"/>
                  <a:pt x="211" y="68"/>
                </a:cubicBezTo>
                <a:cubicBezTo>
                  <a:pt x="170" y="68"/>
                  <a:pt x="137" y="99"/>
                  <a:pt x="135" y="141"/>
                </a:cubicBezTo>
                <a:cubicBezTo>
                  <a:pt x="134" y="144"/>
                  <a:pt x="133" y="147"/>
                  <a:pt x="130" y="149"/>
                </a:cubicBezTo>
                <a:cubicBezTo>
                  <a:pt x="127" y="150"/>
                  <a:pt x="124" y="150"/>
                  <a:pt x="121" y="149"/>
                </a:cubicBezTo>
                <a:cubicBezTo>
                  <a:pt x="113" y="145"/>
                  <a:pt x="105" y="143"/>
                  <a:pt x="95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4146" y="1561340"/>
            <a:ext cx="662132" cy="566928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8504440" y="2122261"/>
            <a:ext cx="1241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Characteristics Table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8504440" y="1866159"/>
            <a:ext cx="235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9" idx="2"/>
          </p:cNvCxnSpPr>
          <p:nvPr/>
        </p:nvCxnSpPr>
        <p:spPr>
          <a:xfrm flipV="1">
            <a:off x="7071826" y="4662591"/>
            <a:ext cx="1" cy="41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4980417" y="4077783"/>
            <a:ext cx="1624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/>
          <p:cNvCxnSpPr>
            <a:stCxn id="209" idx="2"/>
            <a:endCxn id="10" idx="0"/>
          </p:cNvCxnSpPr>
          <p:nvPr/>
        </p:nvCxnSpPr>
        <p:spPr>
          <a:xfrm rot="5400000">
            <a:off x="7433537" y="2112916"/>
            <a:ext cx="1266833" cy="2116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0" idx="3"/>
          </p:cNvCxnSpPr>
          <p:nvPr/>
        </p:nvCxnSpPr>
        <p:spPr>
          <a:xfrm flipV="1">
            <a:off x="7338919" y="4054366"/>
            <a:ext cx="2275166" cy="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1330230" y="3595236"/>
            <a:ext cx="408570" cy="605658"/>
            <a:chOff x="1330230" y="3595236"/>
            <a:chExt cx="408570" cy="605658"/>
          </a:xfrm>
        </p:grpSpPr>
        <p:sp>
          <p:nvSpPr>
            <p:cNvPr id="87" name="TextBox 86"/>
            <p:cNvSpPr txBox="1"/>
            <p:nvPr/>
          </p:nvSpPr>
          <p:spPr>
            <a:xfrm>
              <a:off x="1361230" y="395467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csv</a:t>
              </a:r>
              <a:endParaRPr lang="es-ES" dirty="0"/>
            </a:p>
          </p:txBody>
        </p:sp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30230" y="3595236"/>
              <a:ext cx="408570" cy="427757"/>
            </a:xfrm>
            <a:prstGeom prst="rect">
              <a:avLst/>
            </a:prstGeom>
          </p:spPr>
        </p:pic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89263" y="1374702"/>
            <a:ext cx="278060" cy="291118"/>
          </a:xfrm>
          <a:prstGeom prst="rect">
            <a:avLst/>
          </a:prstGeom>
        </p:spPr>
      </p:pic>
      <p:cxnSp>
        <p:nvCxnSpPr>
          <p:cNvPr id="236" name="Connector: Elbow 235"/>
          <p:cNvCxnSpPr>
            <a:stCxn id="55" idx="2"/>
            <a:endCxn id="206" idx="1"/>
          </p:cNvCxnSpPr>
          <p:nvPr/>
        </p:nvCxnSpPr>
        <p:spPr>
          <a:xfrm rot="16200000" flipH="1">
            <a:off x="2113816" y="4590612"/>
            <a:ext cx="1717529" cy="144267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904162" y="6238767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  <a:endParaRPr lang="es-ES" dirty="0"/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70824" y="5887248"/>
            <a:ext cx="662132" cy="566928"/>
          </a:xfrm>
          <a:prstGeom prst="rect">
            <a:avLst/>
          </a:prstGeom>
        </p:spPr>
      </p:pic>
      <p:cxnSp>
        <p:nvCxnSpPr>
          <p:cNvPr id="241" name="Straight Arrow Connector 240"/>
          <p:cNvCxnSpPr/>
          <p:nvPr/>
        </p:nvCxnSpPr>
        <p:spPr>
          <a:xfrm flipV="1">
            <a:off x="4438393" y="6169223"/>
            <a:ext cx="480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4678660" y="6424811"/>
            <a:ext cx="1241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Characteristics and Defective</a:t>
            </a:r>
          </a:p>
        </p:txBody>
      </p:sp>
      <p:cxnSp>
        <p:nvCxnSpPr>
          <p:cNvPr id="246" name="Connector: Elbow 245"/>
          <p:cNvCxnSpPr>
            <a:stCxn id="239" idx="3"/>
            <a:endCxn id="12" idx="2"/>
          </p:cNvCxnSpPr>
          <p:nvPr/>
        </p:nvCxnSpPr>
        <p:spPr>
          <a:xfrm flipV="1">
            <a:off x="5632956" y="5956884"/>
            <a:ext cx="1434005" cy="213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5443243" y="4794702"/>
            <a:ext cx="948075" cy="796248"/>
            <a:chOff x="1886465" y="2812805"/>
            <a:chExt cx="1303859" cy="1095057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0756" y="2812805"/>
              <a:ext cx="835276" cy="777600"/>
            </a:xfrm>
            <a:prstGeom prst="rect">
              <a:avLst/>
            </a:prstGeom>
          </p:spPr>
        </p:pic>
        <p:sp>
          <p:nvSpPr>
            <p:cNvPr id="249" name="TextBox 248"/>
            <p:cNvSpPr txBox="1"/>
            <p:nvPr/>
          </p:nvSpPr>
          <p:spPr>
            <a:xfrm>
              <a:off x="1886465" y="3590405"/>
              <a:ext cx="1303859" cy="31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Send Event</a:t>
              </a:r>
            </a:p>
          </p:txBody>
        </p:sp>
      </p:grpSp>
      <p:cxnSp>
        <p:nvCxnSpPr>
          <p:cNvPr id="251" name="Straight Arrow Connector 250"/>
          <p:cNvCxnSpPr/>
          <p:nvPr/>
        </p:nvCxnSpPr>
        <p:spPr>
          <a:xfrm flipH="1">
            <a:off x="6273600" y="4428371"/>
            <a:ext cx="331585" cy="41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 flipV="1">
            <a:off x="5058271" y="4535633"/>
            <a:ext cx="574685" cy="38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 flipH="1">
            <a:off x="2831968" y="4374082"/>
            <a:ext cx="144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: Elbow 257"/>
          <p:cNvCxnSpPr>
            <a:stCxn id="10" idx="3"/>
            <a:endCxn id="242" idx="3"/>
          </p:cNvCxnSpPr>
          <p:nvPr/>
        </p:nvCxnSpPr>
        <p:spPr>
          <a:xfrm flipH="1">
            <a:off x="5920203" y="4062172"/>
            <a:ext cx="1418716" cy="2570388"/>
          </a:xfrm>
          <a:prstGeom prst="bentConnector3">
            <a:avLst>
              <a:gd name="adj1" fmla="val -93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1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Servera Bondroit</dc:creator>
  <cp:lastModifiedBy>Juan Manuel Servera Bondroit</cp:lastModifiedBy>
  <cp:revision>16</cp:revision>
  <dcterms:created xsi:type="dcterms:W3CDTF">2016-11-15T11:55:34Z</dcterms:created>
  <dcterms:modified xsi:type="dcterms:W3CDTF">2016-11-15T16:41:14Z</dcterms:modified>
</cp:coreProperties>
</file>