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handoutMasterIdLst>
    <p:handoutMasterId r:id="rId19"/>
  </p:handoutMasterIdLst>
  <p:sldIdLst>
    <p:sldId id="256" r:id="rId5"/>
    <p:sldId id="271" r:id="rId6"/>
    <p:sldId id="279" r:id="rId7"/>
    <p:sldId id="281" r:id="rId8"/>
    <p:sldId id="280" r:id="rId9"/>
    <p:sldId id="257" r:id="rId10"/>
    <p:sldId id="275" r:id="rId11"/>
    <p:sldId id="276" r:id="rId12"/>
    <p:sldId id="283" r:id="rId13"/>
    <p:sldId id="284" r:id="rId14"/>
    <p:sldId id="285" r:id="rId15"/>
    <p:sldId id="286"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 id="283"/>
          </p14:sldIdLst>
        </p14:section>
        <p14:section name="Learn More" id="{2CC34DB2-6590-42C0-AD4B-A04C6060184E}">
          <p14:sldIdLst>
            <p14:sldId id="284"/>
            <p14:sldId id="285"/>
            <p14:sldId id="286"/>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41" autoAdjust="0"/>
  </p:normalViewPr>
  <p:slideViewPr>
    <p:cSldViewPr snapToGrid="0">
      <p:cViewPr varScale="1">
        <p:scale>
          <a:sx n="78" d="100"/>
          <a:sy n="78" d="100"/>
        </p:scale>
        <p:origin x="878"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7/28/2024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7/28/2024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7/28/2024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datasets/noordeen/insurance-premium-predic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rohitshrimangle02@gmai.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www.kaggle.com/datasets/noordeen/insurance-premium-prediction" TargetMode="External"/><Relationship Id="rId4" Type="http://schemas.openxmlformats.org/officeDocument/2006/relationships/hyperlink" Target="https://www.linkedin.com/in/rohit-shrimangle-b7a92524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Insurance Premium Prediction</a:t>
            </a:r>
          </a:p>
        </p:txBody>
      </p:sp>
      <p:pic>
        <p:nvPicPr>
          <p:cNvPr id="15" name="Graphic 14" descr="Heartbeat with solid fill">
            <a:extLst>
              <a:ext uri="{FF2B5EF4-FFF2-40B4-BE49-F238E27FC236}">
                <a16:creationId xmlns:a16="http://schemas.microsoft.com/office/drawing/2014/main" id="{D9B508DA-F997-5F69-2CF4-29D382B00C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2579" y="2637524"/>
            <a:ext cx="1311442" cy="914400"/>
          </a:xfrm>
          <a:prstGeom prst="rect">
            <a:avLst/>
          </a:prstGeom>
        </p:spPr>
      </p:pic>
      <p:pic>
        <p:nvPicPr>
          <p:cNvPr id="17" name="Graphic 16" descr="Heartbeat with solid fill">
            <a:extLst>
              <a:ext uri="{FF2B5EF4-FFF2-40B4-BE49-F238E27FC236}">
                <a16:creationId xmlns:a16="http://schemas.microsoft.com/office/drawing/2014/main" id="{0DCF6D41-53E4-DBF5-C0F0-E0854523FA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81199" y="2637524"/>
            <a:ext cx="1311441" cy="914400"/>
          </a:xfrm>
          <a:prstGeom prst="rect">
            <a:avLst/>
          </a:prstGeom>
        </p:spPr>
      </p:pic>
      <p:pic>
        <p:nvPicPr>
          <p:cNvPr id="19" name="Graphic 18" descr="Bullseye with solid fill">
            <a:extLst>
              <a:ext uri="{FF2B5EF4-FFF2-40B4-BE49-F238E27FC236}">
                <a16:creationId xmlns:a16="http://schemas.microsoft.com/office/drawing/2014/main" id="{2B35FA04-7AFD-77BD-DAC3-9117C7873E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58463" y="1900924"/>
            <a:ext cx="914400" cy="914400"/>
          </a:xfrm>
          <a:prstGeom prst="rect">
            <a:avLst/>
          </a:prstGeom>
        </p:spPr>
      </p:pic>
      <p:pic>
        <p:nvPicPr>
          <p:cNvPr id="4" name="Picture 3">
            <a:extLst>
              <a:ext uri="{FF2B5EF4-FFF2-40B4-BE49-F238E27FC236}">
                <a16:creationId xmlns:a16="http://schemas.microsoft.com/office/drawing/2014/main" id="{55442301-E70C-85AD-480C-205803C0A8F5}"/>
              </a:ext>
            </a:extLst>
          </p:cNvPr>
          <p:cNvPicPr>
            <a:picLocks noChangeAspect="1"/>
          </p:cNvPicPr>
          <p:nvPr/>
        </p:nvPicPr>
        <p:blipFill>
          <a:blip r:embed="rId7"/>
          <a:stretch>
            <a:fillRect/>
          </a:stretch>
        </p:blipFill>
        <p:spPr>
          <a:xfrm>
            <a:off x="9188991" y="5332383"/>
            <a:ext cx="2495898" cy="990738"/>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80DDC1-660D-3F04-2813-912686309FC3}"/>
              </a:ext>
            </a:extLst>
          </p:cNvPr>
          <p:cNvSpPr>
            <a:spLocks noGrp="1"/>
          </p:cNvSpPr>
          <p:nvPr>
            <p:ph type="title"/>
          </p:nvPr>
        </p:nvSpPr>
        <p:spPr/>
        <p:txBody>
          <a:bodyPr/>
          <a:lstStyle/>
          <a:p>
            <a:r>
              <a:rPr lang="en-IN" dirty="0"/>
              <a:t>Questions &amp; Answers</a:t>
            </a:r>
          </a:p>
        </p:txBody>
      </p:sp>
      <p:sp>
        <p:nvSpPr>
          <p:cNvPr id="5" name="Content Placeholder 4">
            <a:extLst>
              <a:ext uri="{FF2B5EF4-FFF2-40B4-BE49-F238E27FC236}">
                <a16:creationId xmlns:a16="http://schemas.microsoft.com/office/drawing/2014/main" id="{66BF62D8-67F9-DA76-82E9-F01AFF2369E2}"/>
              </a:ext>
            </a:extLst>
          </p:cNvPr>
          <p:cNvSpPr>
            <a:spLocks noGrp="1"/>
          </p:cNvSpPr>
          <p:nvPr>
            <p:ph sz="quarter" idx="10"/>
          </p:nvPr>
        </p:nvSpPr>
        <p:spPr>
          <a:xfrm>
            <a:off x="539495" y="1435608"/>
            <a:ext cx="10850399" cy="4532055"/>
          </a:xfrm>
        </p:spPr>
        <p:txBody>
          <a:bodyPr>
            <a:normAutofit fontScale="32500" lnSpcReduction="20000"/>
          </a:bodyPr>
          <a:lstStyle/>
          <a:p>
            <a:pPr marL="457200" indent="-457200">
              <a:buAutoNum type="arabicPeriod"/>
            </a:pPr>
            <a:r>
              <a:rPr lang="en-IN" sz="6200" dirty="0"/>
              <a:t>What is the source of data?</a:t>
            </a:r>
          </a:p>
          <a:p>
            <a:r>
              <a:rPr lang="en-IN" sz="6200" dirty="0"/>
              <a:t>         </a:t>
            </a:r>
            <a:r>
              <a:rPr lang="en-IN" sz="6200" dirty="0">
                <a:hlinkClick r:id="rId2"/>
              </a:rPr>
              <a:t>https://www.kaggle.com/datasets/noordeen/insurance-premium-prediction</a:t>
            </a:r>
            <a:endParaRPr lang="en-IN" sz="6200" dirty="0"/>
          </a:p>
          <a:p>
            <a:r>
              <a:rPr lang="en-IN" sz="6200" dirty="0"/>
              <a:t>2. What is the data type of data?</a:t>
            </a:r>
          </a:p>
          <a:p>
            <a:r>
              <a:rPr lang="en-IN" sz="6200" dirty="0"/>
              <a:t>      The data is the combination of numerical, string and categorical values.</a:t>
            </a:r>
          </a:p>
          <a:p>
            <a:r>
              <a:rPr lang="en-IN" sz="6200" dirty="0"/>
              <a:t>3. How logs are managed?</a:t>
            </a:r>
          </a:p>
          <a:p>
            <a:r>
              <a:rPr lang="en-IN" sz="6200" dirty="0"/>
              <a:t>    We are using different logs and we store them in local system as well as on </a:t>
            </a:r>
            <a:r>
              <a:rPr lang="en-IN" sz="6200" dirty="0" err="1"/>
              <a:t>MLFlow</a:t>
            </a:r>
            <a:r>
              <a:rPr lang="en-IN" sz="6200" dirty="0"/>
              <a:t>.</a:t>
            </a:r>
            <a:endParaRPr lang="en-IN" sz="2000" dirty="0"/>
          </a:p>
          <a:p>
            <a:r>
              <a:rPr lang="en-IN" sz="2000" dirty="0"/>
              <a:t>       </a:t>
            </a:r>
          </a:p>
        </p:txBody>
      </p:sp>
    </p:spTree>
    <p:extLst>
      <p:ext uri="{BB962C8B-B14F-4D97-AF65-F5344CB8AC3E}">
        <p14:creationId xmlns:p14="http://schemas.microsoft.com/office/powerpoint/2010/main" val="710164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DF27-A9F8-C371-D31B-442FB11D4F90}"/>
              </a:ext>
            </a:extLst>
          </p:cNvPr>
          <p:cNvSpPr>
            <a:spLocks noGrp="1"/>
          </p:cNvSpPr>
          <p:nvPr>
            <p:ph type="title"/>
          </p:nvPr>
        </p:nvSpPr>
        <p:spPr/>
        <p:txBody>
          <a:bodyPr/>
          <a:lstStyle/>
          <a:p>
            <a:r>
              <a:rPr lang="en-IN" dirty="0"/>
              <a:t>Questions &amp; Answers</a:t>
            </a:r>
          </a:p>
        </p:txBody>
      </p:sp>
      <p:sp>
        <p:nvSpPr>
          <p:cNvPr id="5" name="TextBox 4">
            <a:extLst>
              <a:ext uri="{FF2B5EF4-FFF2-40B4-BE49-F238E27FC236}">
                <a16:creationId xmlns:a16="http://schemas.microsoft.com/office/drawing/2014/main" id="{C1A72FBC-DA78-35AC-BB9A-CEB7909255B5}"/>
              </a:ext>
            </a:extLst>
          </p:cNvPr>
          <p:cNvSpPr txBox="1"/>
          <p:nvPr/>
        </p:nvSpPr>
        <p:spPr>
          <a:xfrm>
            <a:off x="521207" y="1636295"/>
            <a:ext cx="11414119" cy="3729226"/>
          </a:xfrm>
          <a:prstGeom prst="rect">
            <a:avLst/>
          </a:prstGeom>
          <a:noFill/>
        </p:spPr>
        <p:txBody>
          <a:bodyPr wrap="square" rtlCol="0">
            <a:spAutoFit/>
          </a:bodyPr>
          <a:lstStyle/>
          <a:p>
            <a:pPr marL="0" lvl="0" indent="0" algn="l" rtl="0">
              <a:spcBef>
                <a:spcPts val="960"/>
              </a:spcBef>
              <a:spcAft>
                <a:spcPts val="0"/>
              </a:spcAft>
              <a:buSzPts val="1440"/>
              <a:buNone/>
            </a:pPr>
            <a:r>
              <a:rPr lang="en-IN" dirty="0"/>
              <a:t>4. </a:t>
            </a:r>
            <a:r>
              <a:rPr lang="en-US" sz="2000" dirty="0">
                <a:solidFill>
                  <a:schemeClr val="tx1">
                    <a:lumMod val="75000"/>
                    <a:lumOff val="25000"/>
                  </a:schemeClr>
                </a:solidFill>
                <a:ea typeface="Times New Roman"/>
                <a:cs typeface="Times New Roman"/>
                <a:sym typeface="Times New Roman"/>
              </a:rPr>
              <a:t>What techniques were you using for data pre-processing?</a:t>
            </a:r>
            <a:endParaRPr lang="en-US" sz="2000" dirty="0">
              <a:solidFill>
                <a:schemeClr val="tx1">
                  <a:lumMod val="75000"/>
                  <a:lumOff val="25000"/>
                </a:schemeClr>
              </a:solidFill>
            </a:endParaRPr>
          </a:p>
          <a:p>
            <a:pPr marL="742950" lvl="1" indent="-285750" algn="l" rtl="0">
              <a:spcBef>
                <a:spcPts val="960"/>
              </a:spcBef>
              <a:spcAft>
                <a:spcPts val="0"/>
              </a:spcAft>
              <a:buSzPts val="1440"/>
              <a:buFont typeface="Wingdings" panose="05000000000000000000" pitchFamily="2" charset="2"/>
              <a:buChar char="Ø"/>
            </a:pPr>
            <a:r>
              <a:rPr lang="en-US" sz="2000" dirty="0">
                <a:solidFill>
                  <a:schemeClr val="tx1">
                    <a:lumMod val="75000"/>
                    <a:lumOff val="25000"/>
                  </a:schemeClr>
                </a:solidFill>
                <a:ea typeface="Times New Roman"/>
                <a:cs typeface="Times New Roman"/>
                <a:sym typeface="Times New Roman"/>
              </a:rPr>
              <a:t>Removing unwanted attributes</a:t>
            </a:r>
            <a:endParaRPr lang="en-US" sz="2000" dirty="0">
              <a:solidFill>
                <a:schemeClr val="tx1">
                  <a:lumMod val="75000"/>
                  <a:lumOff val="25000"/>
                </a:schemeClr>
              </a:solidFill>
            </a:endParaRPr>
          </a:p>
          <a:p>
            <a:pPr marL="742950" lvl="1" indent="-285750" algn="l" rtl="0">
              <a:spcBef>
                <a:spcPts val="960"/>
              </a:spcBef>
              <a:spcAft>
                <a:spcPts val="0"/>
              </a:spcAft>
              <a:buSzPts val="1440"/>
              <a:buFont typeface="Wingdings" panose="05000000000000000000" pitchFamily="2" charset="2"/>
              <a:buChar char="Ø"/>
            </a:pPr>
            <a:r>
              <a:rPr lang="en-US" sz="2000" dirty="0">
                <a:solidFill>
                  <a:schemeClr val="tx1">
                    <a:lumMod val="75000"/>
                    <a:lumOff val="25000"/>
                  </a:schemeClr>
                </a:solidFill>
                <a:ea typeface="Times New Roman"/>
                <a:cs typeface="Times New Roman"/>
                <a:sym typeface="Times New Roman"/>
              </a:rPr>
              <a:t>Visualizing  relation of independent variables with each other and output variables</a:t>
            </a:r>
            <a:endParaRPr lang="en-US" sz="2000" dirty="0">
              <a:solidFill>
                <a:schemeClr val="tx1">
                  <a:lumMod val="75000"/>
                  <a:lumOff val="25000"/>
                </a:schemeClr>
              </a:solidFill>
            </a:endParaRPr>
          </a:p>
          <a:p>
            <a:pPr marL="742950" lvl="1" indent="-285750" algn="l" rtl="0">
              <a:spcBef>
                <a:spcPts val="960"/>
              </a:spcBef>
              <a:spcAft>
                <a:spcPts val="0"/>
              </a:spcAft>
              <a:buSzPts val="1440"/>
              <a:buFont typeface="Wingdings" panose="05000000000000000000" pitchFamily="2" charset="2"/>
              <a:buChar char="Ø"/>
            </a:pPr>
            <a:r>
              <a:rPr lang="en-US" sz="2000" dirty="0">
                <a:solidFill>
                  <a:schemeClr val="tx1">
                    <a:lumMod val="75000"/>
                    <a:lumOff val="25000"/>
                  </a:schemeClr>
                </a:solidFill>
                <a:ea typeface="Times New Roman"/>
                <a:cs typeface="Times New Roman"/>
                <a:sym typeface="Times New Roman"/>
              </a:rPr>
              <a:t>Checking and changing Distribution of continuous values</a:t>
            </a:r>
            <a:endParaRPr lang="en-US" sz="2000" dirty="0">
              <a:solidFill>
                <a:schemeClr val="tx1">
                  <a:lumMod val="75000"/>
                  <a:lumOff val="25000"/>
                </a:schemeClr>
              </a:solidFill>
            </a:endParaRPr>
          </a:p>
          <a:p>
            <a:pPr marL="742950" lvl="1" indent="-285750" algn="l" rtl="0">
              <a:spcBef>
                <a:spcPts val="960"/>
              </a:spcBef>
              <a:spcAft>
                <a:spcPts val="0"/>
              </a:spcAft>
              <a:buSzPts val="1440"/>
              <a:buFont typeface="Wingdings" panose="05000000000000000000" pitchFamily="2" charset="2"/>
              <a:buChar char="Ø"/>
            </a:pPr>
            <a:r>
              <a:rPr lang="en-US" sz="2000" dirty="0">
                <a:solidFill>
                  <a:schemeClr val="tx1">
                    <a:lumMod val="75000"/>
                    <a:lumOff val="25000"/>
                  </a:schemeClr>
                </a:solidFill>
                <a:ea typeface="Times New Roman"/>
                <a:cs typeface="Times New Roman"/>
                <a:sym typeface="Times New Roman"/>
              </a:rPr>
              <a:t>Removing outliers</a:t>
            </a:r>
            <a:endParaRPr lang="en-US" sz="2000" dirty="0">
              <a:solidFill>
                <a:schemeClr val="tx1">
                  <a:lumMod val="75000"/>
                  <a:lumOff val="25000"/>
                </a:schemeClr>
              </a:solidFill>
            </a:endParaRPr>
          </a:p>
          <a:p>
            <a:pPr marL="742950" lvl="1" indent="-285750" algn="l" rtl="0">
              <a:spcBef>
                <a:spcPts val="960"/>
              </a:spcBef>
              <a:spcAft>
                <a:spcPts val="0"/>
              </a:spcAft>
              <a:buSzPts val="1440"/>
              <a:buFont typeface="Wingdings" panose="05000000000000000000" pitchFamily="2" charset="2"/>
              <a:buChar char="Ø"/>
            </a:pPr>
            <a:r>
              <a:rPr lang="en-US" sz="2000" dirty="0">
                <a:solidFill>
                  <a:schemeClr val="tx1">
                    <a:lumMod val="75000"/>
                    <a:lumOff val="25000"/>
                  </a:schemeClr>
                </a:solidFill>
                <a:ea typeface="Times New Roman"/>
                <a:cs typeface="Times New Roman"/>
                <a:sym typeface="Times New Roman"/>
              </a:rPr>
              <a:t>Cleaning data and imputing if null values are present. </a:t>
            </a:r>
            <a:endParaRPr lang="en-US" sz="2000" dirty="0">
              <a:solidFill>
                <a:schemeClr val="tx1">
                  <a:lumMod val="75000"/>
                  <a:lumOff val="25000"/>
                </a:schemeClr>
              </a:solidFill>
            </a:endParaRPr>
          </a:p>
          <a:p>
            <a:pPr marL="742950" lvl="1" indent="-285750" algn="l" rtl="0">
              <a:spcBef>
                <a:spcPts val="960"/>
              </a:spcBef>
              <a:spcAft>
                <a:spcPts val="0"/>
              </a:spcAft>
              <a:buSzPts val="1440"/>
              <a:buFont typeface="Wingdings" panose="05000000000000000000" pitchFamily="2" charset="2"/>
              <a:buChar char="Ø"/>
            </a:pPr>
            <a:r>
              <a:rPr lang="en-US" sz="2000" dirty="0">
                <a:solidFill>
                  <a:schemeClr val="tx1">
                    <a:lumMod val="75000"/>
                    <a:lumOff val="25000"/>
                  </a:schemeClr>
                </a:solidFill>
                <a:ea typeface="Times New Roman"/>
                <a:cs typeface="Times New Roman"/>
                <a:sym typeface="Times New Roman"/>
              </a:rPr>
              <a:t>Converting categorical data into numeric values.</a:t>
            </a:r>
            <a:endParaRPr lang="en-US" sz="2000" dirty="0">
              <a:solidFill>
                <a:schemeClr val="tx1">
                  <a:lumMod val="75000"/>
                  <a:lumOff val="25000"/>
                </a:schemeClr>
              </a:solidFill>
            </a:endParaRPr>
          </a:p>
          <a:p>
            <a:pPr marL="742950" lvl="1" indent="-285750" algn="l" rtl="0">
              <a:spcBef>
                <a:spcPts val="960"/>
              </a:spcBef>
              <a:spcAft>
                <a:spcPts val="0"/>
              </a:spcAft>
              <a:buSzPts val="1440"/>
              <a:buFont typeface="Wingdings" panose="05000000000000000000" pitchFamily="2" charset="2"/>
              <a:buChar char="Ø"/>
            </a:pPr>
            <a:r>
              <a:rPr lang="en-US" sz="2000" dirty="0">
                <a:solidFill>
                  <a:schemeClr val="tx1">
                    <a:lumMod val="75000"/>
                    <a:lumOff val="25000"/>
                  </a:schemeClr>
                </a:solidFill>
                <a:ea typeface="Times New Roman"/>
                <a:cs typeface="Times New Roman"/>
                <a:sym typeface="Times New Roman"/>
              </a:rPr>
              <a:t>Scaling the data</a:t>
            </a:r>
            <a:endParaRPr lang="en-US" sz="2000" dirty="0">
              <a:solidFill>
                <a:schemeClr val="tx1">
                  <a:lumMod val="75000"/>
                  <a:lumOff val="25000"/>
                </a:schemeClr>
              </a:solidFill>
            </a:endParaRPr>
          </a:p>
          <a:p>
            <a:endParaRPr lang="en-IN" dirty="0">
              <a:solidFill>
                <a:schemeClr val="tx1">
                  <a:lumMod val="75000"/>
                  <a:lumOff val="25000"/>
                </a:schemeClr>
              </a:solidFill>
            </a:endParaRPr>
          </a:p>
        </p:txBody>
      </p:sp>
    </p:spTree>
    <p:extLst>
      <p:ext uri="{BB962C8B-B14F-4D97-AF65-F5344CB8AC3E}">
        <p14:creationId xmlns:p14="http://schemas.microsoft.com/office/powerpoint/2010/main" val="4111780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46654-9F80-5289-78A1-5F1E1E74529E}"/>
              </a:ext>
            </a:extLst>
          </p:cNvPr>
          <p:cNvSpPr>
            <a:spLocks noGrp="1"/>
          </p:cNvSpPr>
          <p:nvPr>
            <p:ph type="title"/>
          </p:nvPr>
        </p:nvSpPr>
        <p:spPr/>
        <p:txBody>
          <a:bodyPr/>
          <a:lstStyle/>
          <a:p>
            <a:r>
              <a:rPr lang="en-IN" dirty="0"/>
              <a:t>Questions &amp; Answers</a:t>
            </a:r>
          </a:p>
        </p:txBody>
      </p:sp>
      <p:sp>
        <p:nvSpPr>
          <p:cNvPr id="5" name="TextBox 4">
            <a:extLst>
              <a:ext uri="{FF2B5EF4-FFF2-40B4-BE49-F238E27FC236}">
                <a16:creationId xmlns:a16="http://schemas.microsoft.com/office/drawing/2014/main" id="{E94ADFB6-D601-DC5E-7AF7-CA9AF3AFA1AA}"/>
              </a:ext>
            </a:extLst>
          </p:cNvPr>
          <p:cNvSpPr txBox="1"/>
          <p:nvPr/>
        </p:nvSpPr>
        <p:spPr>
          <a:xfrm>
            <a:off x="641684" y="1668379"/>
            <a:ext cx="11085095" cy="2246769"/>
          </a:xfrm>
          <a:prstGeom prst="rect">
            <a:avLst/>
          </a:prstGeom>
          <a:noFill/>
        </p:spPr>
        <p:txBody>
          <a:bodyPr wrap="square" rtlCol="0">
            <a:spAutoFit/>
          </a:bodyPr>
          <a:lstStyle/>
          <a:p>
            <a:pPr lvl="0" algn="l" rtl="0">
              <a:spcBef>
                <a:spcPts val="0"/>
              </a:spcBef>
              <a:spcAft>
                <a:spcPts val="0"/>
              </a:spcAft>
              <a:buSzPts val="1440"/>
            </a:pPr>
            <a:r>
              <a:rPr lang="en-US" sz="2000" dirty="0">
                <a:solidFill>
                  <a:schemeClr val="tx1">
                    <a:lumMod val="75000"/>
                    <a:lumOff val="25000"/>
                  </a:schemeClr>
                </a:solidFill>
                <a:ea typeface="Times New Roman"/>
                <a:cs typeface="Times New Roman"/>
                <a:sym typeface="Times New Roman"/>
              </a:rPr>
              <a:t>5. What are the different stages of deployment?</a:t>
            </a:r>
            <a:endParaRPr lang="en-US" sz="2000" dirty="0">
              <a:solidFill>
                <a:schemeClr val="tx1">
                  <a:lumMod val="75000"/>
                  <a:lumOff val="25000"/>
                </a:schemeClr>
              </a:solidFill>
            </a:endParaRPr>
          </a:p>
          <a:p>
            <a:endParaRPr lang="en-IN" sz="2000" dirty="0"/>
          </a:p>
          <a:p>
            <a:pPr marL="285750" indent="-285750">
              <a:buFont typeface="Wingdings" panose="05000000000000000000" pitchFamily="2" charset="2"/>
              <a:buChar char="Ø"/>
            </a:pPr>
            <a:r>
              <a:rPr lang="en-IN" sz="2000" dirty="0">
                <a:solidFill>
                  <a:schemeClr val="tx1">
                    <a:lumMod val="75000"/>
                    <a:lumOff val="25000"/>
                  </a:schemeClr>
                </a:solidFill>
              </a:rPr>
              <a:t>When the model is ready we deploy it on AWS, GCP, Azure or Render. Here I have deployed this model Render.</a:t>
            </a:r>
          </a:p>
          <a:p>
            <a:endParaRPr lang="en-IN" sz="2000" dirty="0">
              <a:solidFill>
                <a:schemeClr val="tx1">
                  <a:lumMod val="75000"/>
                  <a:lumOff val="25000"/>
                </a:schemeClr>
              </a:solidFill>
            </a:endParaRPr>
          </a:p>
          <a:p>
            <a:pPr marL="285750" indent="-285750">
              <a:buFont typeface="Wingdings" panose="05000000000000000000" pitchFamily="2" charset="2"/>
              <a:buChar char="Ø"/>
            </a:pPr>
            <a:r>
              <a:rPr lang="en-IN" sz="2000" dirty="0">
                <a:solidFill>
                  <a:schemeClr val="tx1">
                    <a:lumMod val="75000"/>
                    <a:lumOff val="25000"/>
                  </a:schemeClr>
                </a:solidFill>
              </a:rPr>
              <a:t>Once it gets deployed we get a URL and we can access the URL  which redirect us on the prediction model where we can perform the prediction.</a:t>
            </a:r>
          </a:p>
        </p:txBody>
      </p:sp>
    </p:spTree>
    <p:extLst>
      <p:ext uri="{BB962C8B-B14F-4D97-AF65-F5344CB8AC3E}">
        <p14:creationId xmlns:p14="http://schemas.microsoft.com/office/powerpoint/2010/main" val="2566080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dirty="0">
                <a:latin typeface="Segoe UI Light" panose="020B0502040204020203" pitchFamily="34" charset="0"/>
                <a:cs typeface="Segoe UI Light" panose="020B0502040204020203" pitchFamily="34" charset="0"/>
              </a:rPr>
              <a:t>More questions about Insurance Premium Prediction?</a:t>
            </a:r>
          </a:p>
        </p:txBody>
      </p:sp>
      <p:sp>
        <p:nvSpPr>
          <p:cNvPr id="3" name="TextBox 2">
            <a:extLst>
              <a:ext uri="{FF2B5EF4-FFF2-40B4-BE49-F238E27FC236}">
                <a16:creationId xmlns:a16="http://schemas.microsoft.com/office/drawing/2014/main" id="{D20974F0-90A2-EE4D-BCAB-63FF9B971876}"/>
              </a:ext>
            </a:extLst>
          </p:cNvPr>
          <p:cNvSpPr txBox="1"/>
          <p:nvPr/>
        </p:nvSpPr>
        <p:spPr>
          <a:xfrm>
            <a:off x="288757" y="3299178"/>
            <a:ext cx="11373853" cy="369332"/>
          </a:xfrm>
          <a:prstGeom prst="rect">
            <a:avLst/>
          </a:prstGeom>
          <a:noFill/>
        </p:spPr>
        <p:txBody>
          <a:bodyPr wrap="square" rtlCol="0">
            <a:spAutoFit/>
          </a:bodyPr>
          <a:lstStyle/>
          <a:p>
            <a:r>
              <a:rPr lang="en-IN" dirty="0">
                <a:hlinkClick r:id="rId3"/>
              </a:rPr>
              <a:t>mailto:rohitshrimangle02@gmai.com</a:t>
            </a:r>
            <a:endParaRPr lang="en-IN" dirty="0"/>
          </a:p>
        </p:txBody>
      </p:sp>
      <p:sp>
        <p:nvSpPr>
          <p:cNvPr id="6" name="TextBox 5">
            <a:extLst>
              <a:ext uri="{FF2B5EF4-FFF2-40B4-BE49-F238E27FC236}">
                <a16:creationId xmlns:a16="http://schemas.microsoft.com/office/drawing/2014/main" id="{6FB3AA0F-105B-C0CD-52F1-3D045A99F03F}"/>
              </a:ext>
            </a:extLst>
          </p:cNvPr>
          <p:cNvSpPr txBox="1"/>
          <p:nvPr/>
        </p:nvSpPr>
        <p:spPr>
          <a:xfrm>
            <a:off x="288757" y="3824558"/>
            <a:ext cx="11502189" cy="369332"/>
          </a:xfrm>
          <a:prstGeom prst="rect">
            <a:avLst/>
          </a:prstGeom>
          <a:noFill/>
        </p:spPr>
        <p:txBody>
          <a:bodyPr wrap="square" rtlCol="0">
            <a:spAutoFit/>
          </a:bodyPr>
          <a:lstStyle/>
          <a:p>
            <a:r>
              <a:rPr lang="en-IN" dirty="0">
                <a:hlinkClick r:id="rId4"/>
              </a:rPr>
              <a:t>https://www.linkedin.com/in/rohit-shrimangle-b7a925242/</a:t>
            </a:r>
            <a:endParaRPr lang="en-IN" dirty="0"/>
          </a:p>
        </p:txBody>
      </p:sp>
      <p:sp>
        <p:nvSpPr>
          <p:cNvPr id="13" name="TextBox 12">
            <a:extLst>
              <a:ext uri="{FF2B5EF4-FFF2-40B4-BE49-F238E27FC236}">
                <a16:creationId xmlns:a16="http://schemas.microsoft.com/office/drawing/2014/main" id="{50BD8B60-30AB-4C90-5491-1C20BEAB09F3}"/>
              </a:ext>
            </a:extLst>
          </p:cNvPr>
          <p:cNvSpPr txBox="1"/>
          <p:nvPr/>
        </p:nvSpPr>
        <p:spPr>
          <a:xfrm>
            <a:off x="288757" y="4349938"/>
            <a:ext cx="10339297" cy="369332"/>
          </a:xfrm>
          <a:prstGeom prst="rect">
            <a:avLst/>
          </a:prstGeom>
          <a:noFill/>
        </p:spPr>
        <p:txBody>
          <a:bodyPr wrap="square" rtlCol="0">
            <a:spAutoFit/>
          </a:bodyPr>
          <a:lstStyle/>
          <a:p>
            <a:r>
              <a:rPr lang="en-IN" dirty="0">
                <a:hlinkClick r:id="rId5"/>
              </a:rPr>
              <a:t>https://www.kaggle.com/datasets/noordeen/insurance-premium-prediction</a:t>
            </a:r>
            <a:endParaRPr lang="en-IN" dirty="0"/>
          </a:p>
        </p:txBody>
      </p:sp>
      <p:sp>
        <p:nvSpPr>
          <p:cNvPr id="14" name="TextBox 13">
            <a:extLst>
              <a:ext uri="{FF2B5EF4-FFF2-40B4-BE49-F238E27FC236}">
                <a16:creationId xmlns:a16="http://schemas.microsoft.com/office/drawing/2014/main" id="{ACE95142-42F0-661A-3F2E-41C0C564F917}"/>
              </a:ext>
            </a:extLst>
          </p:cNvPr>
          <p:cNvSpPr txBox="1"/>
          <p:nvPr/>
        </p:nvSpPr>
        <p:spPr>
          <a:xfrm>
            <a:off x="288757" y="2743020"/>
            <a:ext cx="2623045" cy="400110"/>
          </a:xfrm>
          <a:prstGeom prst="rect">
            <a:avLst/>
          </a:prstGeom>
          <a:noFill/>
        </p:spPr>
        <p:txBody>
          <a:bodyPr wrap="square" rtlCol="0">
            <a:spAutoFit/>
          </a:bodyPr>
          <a:lstStyle/>
          <a:p>
            <a:r>
              <a:rPr lang="en-IN" sz="2000" dirty="0"/>
              <a:t>Contact On Below:</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Objective</a:t>
            </a:r>
          </a:p>
        </p:txBody>
      </p:sp>
      <p:sp>
        <p:nvSpPr>
          <p:cNvPr id="3" name="TextBox 2">
            <a:extLst>
              <a:ext uri="{FF2B5EF4-FFF2-40B4-BE49-F238E27FC236}">
                <a16:creationId xmlns:a16="http://schemas.microsoft.com/office/drawing/2014/main" id="{F535C894-E772-6B36-14BB-523092C28B06}"/>
              </a:ext>
            </a:extLst>
          </p:cNvPr>
          <p:cNvSpPr txBox="1"/>
          <p:nvPr/>
        </p:nvSpPr>
        <p:spPr>
          <a:xfrm>
            <a:off x="673767" y="1620252"/>
            <a:ext cx="10459453" cy="1631216"/>
          </a:xfrm>
          <a:prstGeom prst="rect">
            <a:avLst/>
          </a:prstGeom>
          <a:noFill/>
        </p:spPr>
        <p:txBody>
          <a:bodyPr wrap="square" rtlCol="0">
            <a:spAutoFit/>
          </a:bodyPr>
          <a:lstStyle/>
          <a:p>
            <a:r>
              <a:rPr lang="en-US" sz="2000" b="0" i="0" dirty="0">
                <a:solidFill>
                  <a:srgbClr val="3C4043"/>
                </a:solidFill>
                <a:effectLst/>
                <a:highlight>
                  <a:srgbClr val="F8F9FA"/>
                </a:highlight>
                <a:latin typeface="Inter"/>
              </a:rPr>
              <a:t>The purposes of this predictive model is to look into different features to observe their relationship, and plot a multiple linear regression based on several features of individual such as age, physical/family condition and location against their existing medical expense to be used for predicting future medical expenses of individuals that help medical insurance to make decision on charging the premium.</a:t>
            </a:r>
            <a:endParaRPr lang="en-IN" sz="2000" dirty="0"/>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Benefits</a:t>
            </a:r>
          </a:p>
        </p:txBody>
      </p:sp>
      <p:sp>
        <p:nvSpPr>
          <p:cNvPr id="2" name="TextBox 1">
            <a:extLst>
              <a:ext uri="{FF2B5EF4-FFF2-40B4-BE49-F238E27FC236}">
                <a16:creationId xmlns:a16="http://schemas.microsoft.com/office/drawing/2014/main" id="{2116CF5C-9CF2-D591-6709-8F943A2412C8}"/>
              </a:ext>
            </a:extLst>
          </p:cNvPr>
          <p:cNvSpPr txBox="1"/>
          <p:nvPr/>
        </p:nvSpPr>
        <p:spPr>
          <a:xfrm>
            <a:off x="673768" y="1620253"/>
            <a:ext cx="9994232" cy="4401205"/>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Personalized Premiums: It allows insurers to offer personalized premiums based on individual risk factors, making insurance more affordable for low-risk individuals.</a:t>
            </a:r>
          </a:p>
          <a:p>
            <a:pPr marL="285750" indent="-285750">
              <a:buFont typeface="Wingdings" panose="05000000000000000000" pitchFamily="2" charset="2"/>
              <a:buChar char="Ø"/>
            </a:pPr>
            <a:r>
              <a:rPr lang="en-US" sz="2000" dirty="0"/>
              <a:t>Risk Management: Insurers can better manage risk by accurately predicting the likelihood of claims, leading to more stable financial planning and reserves.</a:t>
            </a:r>
          </a:p>
          <a:p>
            <a:pPr marL="285750" indent="-285750">
              <a:buFont typeface="Wingdings" panose="05000000000000000000" pitchFamily="2" charset="2"/>
              <a:buChar char="Ø"/>
            </a:pPr>
            <a:r>
              <a:rPr lang="en-US" sz="2000" dirty="0"/>
              <a:t>Customer Satisfaction: Customers receive fairer pricing, which enhances trust and satisfaction with the insurance provider.</a:t>
            </a:r>
          </a:p>
          <a:p>
            <a:pPr marL="285750" indent="-285750">
              <a:buFont typeface="Wingdings" panose="05000000000000000000" pitchFamily="2" charset="2"/>
              <a:buChar char="Ø"/>
            </a:pPr>
            <a:r>
              <a:rPr lang="en-US" sz="2000" dirty="0"/>
              <a:t>Competitive Advantage: Insurers with accurate price prediction models can offer more competitive rates, attracting more customers and increasing market share.</a:t>
            </a:r>
          </a:p>
          <a:p>
            <a:pPr marL="285750" indent="-285750">
              <a:buFont typeface="Wingdings" panose="05000000000000000000" pitchFamily="2" charset="2"/>
              <a:buChar char="Ø"/>
            </a:pPr>
            <a:r>
              <a:rPr lang="en-US" sz="2000" dirty="0"/>
              <a:t>Operational Efficiency: Automating the pricing process reduces manual work, leading to faster policy issuance and lower administrative costs.</a:t>
            </a:r>
          </a:p>
          <a:p>
            <a:pPr marL="285750" indent="-285750">
              <a:buFont typeface="Wingdings" panose="05000000000000000000" pitchFamily="2" charset="2"/>
              <a:buChar char="Ø"/>
            </a:pPr>
            <a:r>
              <a:rPr lang="en-US" sz="2000" dirty="0"/>
              <a:t>Regulatory Compliance: Ensures that pricing strategies comply with regulatory standards by providing transparent and justifiable premium calculations.</a:t>
            </a:r>
          </a:p>
          <a:p>
            <a:pPr marL="285750" indent="-285750">
              <a:buFont typeface="Wingdings" panose="05000000000000000000" pitchFamily="2" charset="2"/>
              <a:buChar char="Ø"/>
            </a:pPr>
            <a:r>
              <a:rPr lang="en-US" sz="2000" dirty="0"/>
              <a:t>Market Insights: Helps insurers understand market trends and customer behavior, enabling them to develop better products and services.</a:t>
            </a:r>
            <a:endParaRPr lang="en-IN" sz="2000" dirty="0"/>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Data Sharing Agreement</a:t>
            </a:r>
          </a:p>
        </p:txBody>
      </p:sp>
      <p:sp>
        <p:nvSpPr>
          <p:cNvPr id="4" name="Content Placeholder 3">
            <a:extLst>
              <a:ext uri="{FF2B5EF4-FFF2-40B4-BE49-F238E27FC236}">
                <a16:creationId xmlns:a16="http://schemas.microsoft.com/office/drawing/2014/main" id="{E753B462-B1D9-97B6-17F2-687C84E84BD7}"/>
              </a:ext>
            </a:extLst>
          </p:cNvPr>
          <p:cNvSpPr>
            <a:spLocks noGrp="1"/>
          </p:cNvSpPr>
          <p:nvPr>
            <p:ph sz="quarter" idx="10"/>
          </p:nvPr>
        </p:nvSpPr>
        <p:spPr>
          <a:xfrm>
            <a:off x="539495" y="1435608"/>
            <a:ext cx="10529557" cy="3977640"/>
          </a:xfrm>
        </p:spPr>
        <p:txBody>
          <a:bodyPr>
            <a:normAutofit/>
          </a:bodyPr>
          <a:lstStyle/>
          <a:p>
            <a:pPr marL="171450" indent="-171450">
              <a:buFont typeface="Wingdings" panose="05000000000000000000" pitchFamily="2" charset="2"/>
              <a:buChar char="Ø"/>
            </a:pPr>
            <a:r>
              <a:rPr lang="en-IN" sz="2000" dirty="0"/>
              <a:t>Data File (ex insurance.csv)</a:t>
            </a:r>
          </a:p>
          <a:p>
            <a:pPr marL="171450" indent="-171450">
              <a:buFont typeface="Wingdings" panose="05000000000000000000" pitchFamily="2" charset="2"/>
              <a:buChar char="Ø"/>
            </a:pPr>
            <a:r>
              <a:rPr lang="en-US" sz="2200" b="0" i="0" dirty="0">
                <a:solidFill>
                  <a:srgbClr val="3C4043"/>
                </a:solidFill>
                <a:effectLst/>
                <a:highlight>
                  <a:srgbClr val="F8F9FA"/>
                </a:highlight>
                <a:latin typeface="Inter"/>
              </a:rPr>
              <a:t>The insurance.csv dataset contains 1338 observations (rows) and 7 features (columns). </a:t>
            </a:r>
          </a:p>
          <a:p>
            <a:pPr marL="171450" indent="-171450">
              <a:buFont typeface="Wingdings" panose="05000000000000000000" pitchFamily="2" charset="2"/>
              <a:buChar char="Ø"/>
            </a:pPr>
            <a:r>
              <a:rPr lang="en-US" sz="2200" b="0" i="0" dirty="0">
                <a:solidFill>
                  <a:srgbClr val="3C4043"/>
                </a:solidFill>
                <a:effectLst/>
                <a:highlight>
                  <a:srgbClr val="F8F9FA"/>
                </a:highlight>
                <a:latin typeface="Inter"/>
              </a:rPr>
              <a:t>The dataset contains 4 numerical features (age, bmi, children and expenses) and 3 nominal features (sex, smoker and region) that were converted into factors with numerical value designated for each level.</a:t>
            </a:r>
            <a:endParaRPr lang="en-IN" sz="2200" dirty="0"/>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Architecture</a:t>
            </a:r>
            <a:endParaRPr lang="en-US" dirty="0">
              <a:latin typeface="Segoe UI Light" panose="020B0502040204020203" pitchFamily="34" charset="0"/>
              <a:cs typeface="Segoe UI Light" panose="020B0502040204020203" pitchFamily="34" charset="0"/>
            </a:endParaRPr>
          </a:p>
        </p:txBody>
      </p:sp>
      <p:pic>
        <p:nvPicPr>
          <p:cNvPr id="7" name="Picture 6">
            <a:extLst>
              <a:ext uri="{FF2B5EF4-FFF2-40B4-BE49-F238E27FC236}">
                <a16:creationId xmlns:a16="http://schemas.microsoft.com/office/drawing/2014/main" id="{829238F4-36CF-3BEA-2601-AD89051187BE}"/>
              </a:ext>
            </a:extLst>
          </p:cNvPr>
          <p:cNvPicPr>
            <a:picLocks noChangeAspect="1"/>
          </p:cNvPicPr>
          <p:nvPr/>
        </p:nvPicPr>
        <p:blipFill>
          <a:blip r:embed="rId2"/>
          <a:stretch>
            <a:fillRect/>
          </a:stretch>
        </p:blipFill>
        <p:spPr>
          <a:xfrm>
            <a:off x="521207" y="1490355"/>
            <a:ext cx="9440940" cy="5118992"/>
          </a:xfrm>
          <a:prstGeom prst="rect">
            <a:avLst/>
          </a:prstGeom>
        </p:spPr>
      </p:pic>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Data Ingestion and Data Transformation</a:t>
            </a:r>
          </a:p>
        </p:txBody>
      </p:sp>
      <p:sp>
        <p:nvSpPr>
          <p:cNvPr id="3" name="TextBox 2">
            <a:extLst>
              <a:ext uri="{FF2B5EF4-FFF2-40B4-BE49-F238E27FC236}">
                <a16:creationId xmlns:a16="http://schemas.microsoft.com/office/drawing/2014/main" id="{11902D24-B941-54F8-368C-D8FE04732787}"/>
              </a:ext>
            </a:extLst>
          </p:cNvPr>
          <p:cNvSpPr txBox="1"/>
          <p:nvPr/>
        </p:nvSpPr>
        <p:spPr>
          <a:xfrm>
            <a:off x="521207" y="1491916"/>
            <a:ext cx="11398077" cy="1785104"/>
          </a:xfrm>
          <a:prstGeom prst="rect">
            <a:avLst/>
          </a:prstGeom>
          <a:noFill/>
        </p:spPr>
        <p:txBody>
          <a:bodyPr wrap="square" rtlCol="0">
            <a:spAutoFit/>
          </a:bodyPr>
          <a:lstStyle/>
          <a:p>
            <a:pPr marL="285750" indent="-285750">
              <a:buFont typeface="Wingdings" panose="05000000000000000000" pitchFamily="2" charset="2"/>
              <a:buChar char="Ø"/>
            </a:pPr>
            <a:r>
              <a:rPr lang="en-US" dirty="0"/>
              <a:t>Data ingestion involves gathering and importing data for use in the project. This component handles collecting health data from various sources and storing it in a structured format.</a:t>
            </a:r>
          </a:p>
          <a:p>
            <a:endParaRPr lang="en-US" dirty="0"/>
          </a:p>
          <a:p>
            <a:pPr marL="285750" indent="-285750">
              <a:buFont typeface="Wingdings" panose="05000000000000000000" pitchFamily="2" charset="2"/>
              <a:buChar char="Ø"/>
            </a:pPr>
            <a:r>
              <a:rPr lang="en-US" dirty="0"/>
              <a:t>Data transformation processes the raw data into a format suitable for analysis and modeling. This includes data cleaning, normalization, and feature engineering to enhance the predictive power of the model.</a:t>
            </a:r>
          </a:p>
          <a:p>
            <a:endParaRPr lang="en-IN" sz="2000" dirty="0"/>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Model Trainer and Training Pipeline</a:t>
            </a:r>
            <a:endParaRPr lang="en-US" dirty="0">
              <a:latin typeface="Segoe UI Light" panose="020B0502040204020203" pitchFamily="34" charset="0"/>
              <a:cs typeface="Segoe UI Light" panose="020B0502040204020203" pitchFamily="34" charset="0"/>
            </a:endParaRPr>
          </a:p>
        </p:txBody>
      </p:sp>
      <p:sp>
        <p:nvSpPr>
          <p:cNvPr id="8" name="TextBox 7">
            <a:extLst>
              <a:ext uri="{FF2B5EF4-FFF2-40B4-BE49-F238E27FC236}">
                <a16:creationId xmlns:a16="http://schemas.microsoft.com/office/drawing/2014/main" id="{C90F7C0F-E8DD-154B-A34A-D5C55178AB12}"/>
              </a:ext>
            </a:extLst>
          </p:cNvPr>
          <p:cNvSpPr txBox="1"/>
          <p:nvPr/>
        </p:nvSpPr>
        <p:spPr>
          <a:xfrm>
            <a:off x="521207" y="1397675"/>
            <a:ext cx="10459453" cy="2523768"/>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The model trainer component is responsible for training machine learning models on the transformed data. It involves selecting appropriate algorithms, tuning hyperparameters, and validating model performance.</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 training pipeline automates the workflow of data ingestion, data transformation, model training, and validation. It ensures that the entire process is repeatable and scalable.</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atin typeface="Segoe UI Light" panose="020B0502040204020203" pitchFamily="34" charset="0"/>
                <a:cs typeface="Segoe UI Light" panose="020B0502040204020203" pitchFamily="34" charset="0"/>
              </a:rPr>
              <a:t>Model Selection</a:t>
            </a:r>
            <a:endParaRPr lang="en-US" dirty="0">
              <a:latin typeface="Segoe UI Light" panose="020B0502040204020203" pitchFamily="34" charset="0"/>
              <a:cs typeface="Segoe UI Light" panose="020B0502040204020203" pitchFamily="34" charset="0"/>
            </a:endParaRPr>
          </a:p>
        </p:txBody>
      </p:sp>
      <p:sp>
        <p:nvSpPr>
          <p:cNvPr id="12" name="TextBox 11">
            <a:extLst>
              <a:ext uri="{FF2B5EF4-FFF2-40B4-BE49-F238E27FC236}">
                <a16:creationId xmlns:a16="http://schemas.microsoft.com/office/drawing/2014/main" id="{C9814EC5-22F8-B742-E944-4EBE4563B075}"/>
              </a:ext>
            </a:extLst>
          </p:cNvPr>
          <p:cNvSpPr txBox="1"/>
          <p:nvPr/>
        </p:nvSpPr>
        <p:spPr>
          <a:xfrm>
            <a:off x="521207" y="1427747"/>
            <a:ext cx="11462246" cy="1938992"/>
          </a:xfrm>
          <a:prstGeom prst="rect">
            <a:avLst/>
          </a:prstGeom>
          <a:noFill/>
        </p:spPr>
        <p:txBody>
          <a:bodyPr wrap="square" rtlCol="0">
            <a:spAutoFit/>
          </a:bodyPr>
          <a:lstStyle/>
          <a:p>
            <a:r>
              <a:rPr lang="en-US" sz="2000" dirty="0"/>
              <a:t>For predicting insurance premiums based on individual health data, </a:t>
            </a:r>
            <a:r>
              <a:rPr lang="en-US" sz="2000" b="1" dirty="0"/>
              <a:t>Linear</a:t>
            </a:r>
            <a:r>
              <a:rPr lang="en-US" sz="2000" dirty="0"/>
              <a:t> </a:t>
            </a:r>
            <a:r>
              <a:rPr lang="en-US" sz="2000" b="1" dirty="0"/>
              <a:t>Regression</a:t>
            </a:r>
            <a:r>
              <a:rPr lang="en-US" sz="2000" dirty="0"/>
              <a:t> is identified as the most suitable model. Gradient Boosting Regression is an ensemble learning technique that builds models sequentially, each new model correcting errors made by previous models. It offers high accuracy, handles complex data relationships well, and is less prone to overfitting compared to other models. Scikit-Learns Linear Regression  is utilized for this purpose, providing robust and interpretable predictions.</a:t>
            </a:r>
            <a:endParaRPr lang="en-IN" sz="2000" dirty="0"/>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9DCC-AF93-C6F2-88B4-E48C47D037DA}"/>
              </a:ext>
            </a:extLst>
          </p:cNvPr>
          <p:cNvSpPr>
            <a:spLocks noGrp="1"/>
          </p:cNvSpPr>
          <p:nvPr>
            <p:ph type="title"/>
          </p:nvPr>
        </p:nvSpPr>
        <p:spPr/>
        <p:txBody>
          <a:bodyPr/>
          <a:lstStyle/>
          <a:p>
            <a:r>
              <a:rPr lang="en-IN" dirty="0"/>
              <a:t>Predictions</a:t>
            </a:r>
          </a:p>
        </p:txBody>
      </p:sp>
      <p:sp>
        <p:nvSpPr>
          <p:cNvPr id="3" name="Content Placeholder 2">
            <a:extLst>
              <a:ext uri="{FF2B5EF4-FFF2-40B4-BE49-F238E27FC236}">
                <a16:creationId xmlns:a16="http://schemas.microsoft.com/office/drawing/2014/main" id="{3B504F65-3116-74F3-5480-88D30EBB296C}"/>
              </a:ext>
            </a:extLst>
          </p:cNvPr>
          <p:cNvSpPr>
            <a:spLocks noGrp="1"/>
          </p:cNvSpPr>
          <p:nvPr>
            <p:ph sz="quarter" idx="10"/>
          </p:nvPr>
        </p:nvSpPr>
        <p:spPr>
          <a:xfrm>
            <a:off x="539495" y="1435608"/>
            <a:ext cx="10818315" cy="3977640"/>
          </a:xfrm>
        </p:spPr>
        <p:txBody>
          <a:bodyPr>
            <a:normAutofit/>
          </a:bodyPr>
          <a:lstStyle/>
          <a:p>
            <a:pPr marL="171450" indent="-171450">
              <a:buFont typeface="Wingdings" panose="05000000000000000000" pitchFamily="2" charset="2"/>
              <a:buChar char="Ø"/>
            </a:pPr>
            <a:r>
              <a:rPr lang="en-IN" sz="2000" dirty="0"/>
              <a:t>The testing files are shared in the batches and we perform the same validation operations, data transformation and data insertion on them.</a:t>
            </a:r>
          </a:p>
          <a:p>
            <a:pPr marL="171450" indent="-171450">
              <a:buFont typeface="Wingdings" panose="05000000000000000000" pitchFamily="2" charset="2"/>
              <a:buChar char="Ø"/>
            </a:pPr>
            <a:r>
              <a:rPr lang="en-US" sz="2000" dirty="0">
                <a:ea typeface="Times New Roman"/>
                <a:cs typeface="Times New Roman"/>
                <a:sym typeface="Times New Roman"/>
              </a:rPr>
              <a:t>The accumulated data from db is exported in csv format for  prediction</a:t>
            </a:r>
            <a:endParaRPr lang="en-US" sz="2000" dirty="0">
              <a:sym typeface="Times New Roman"/>
            </a:endParaRPr>
          </a:p>
          <a:p>
            <a:pPr marL="171450" indent="-171450">
              <a:buFont typeface="Wingdings" panose="05000000000000000000" pitchFamily="2" charset="2"/>
              <a:buChar char="Ø"/>
            </a:pPr>
            <a:r>
              <a:rPr lang="en-US" sz="2000" dirty="0">
                <a:ea typeface="Times New Roman"/>
                <a:cs typeface="Times New Roman"/>
                <a:sym typeface="Times New Roman"/>
              </a:rPr>
              <a:t>We perform data pre-processing techniques on it.</a:t>
            </a:r>
          </a:p>
          <a:p>
            <a:pPr marL="171450" indent="-171450">
              <a:buFont typeface="Wingdings" panose="05000000000000000000" pitchFamily="2" charset="2"/>
              <a:buChar char="Ø"/>
            </a:pPr>
            <a:r>
              <a:rPr lang="en-US" sz="2000" dirty="0">
                <a:ea typeface="Times New Roman"/>
                <a:cs typeface="Times New Roman"/>
                <a:sym typeface="Times New Roman"/>
              </a:rPr>
              <a:t>Once the prediction is done. The predictions are saved in csv format and shared.</a:t>
            </a:r>
            <a:endParaRPr lang="en-US" sz="2000" dirty="0"/>
          </a:p>
          <a:p>
            <a:pPr marL="171450" indent="-171450">
              <a:buFont typeface="Wingdings" panose="05000000000000000000" pitchFamily="2" charset="2"/>
              <a:buChar char="Ø"/>
            </a:pPr>
            <a:endParaRPr lang="en-IN" sz="2000" dirty="0"/>
          </a:p>
        </p:txBody>
      </p:sp>
    </p:spTree>
    <p:extLst>
      <p:ext uri="{BB962C8B-B14F-4D97-AF65-F5344CB8AC3E}">
        <p14:creationId xmlns:p14="http://schemas.microsoft.com/office/powerpoint/2010/main" val="2440634355"/>
      </p:ext>
    </p:extLst>
  </p:cSld>
  <p:clrMapOvr>
    <a:masterClrMapping/>
  </p:clrMapOvr>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2.xml><?xml version="1.0" encoding="utf-8"?>
<ds:datastoreItem xmlns:ds="http://schemas.openxmlformats.org/officeDocument/2006/customXml" ds:itemID="{5A3EE4EA-81C0-48D0-BEBD-A2EFD6B38B42}">
  <ds:schemaRefs>
    <ds:schemaRef ds:uri="http://schemas.openxmlformats.org/package/2006/metadata/core-properties"/>
    <ds:schemaRef ds:uri="http://schemas.microsoft.com/office/2006/documentManagement/types"/>
    <ds:schemaRef ds:uri="71af3243-3dd4-4a8d-8c0d-dd76da1f02a5"/>
    <ds:schemaRef ds:uri="230e9df3-be65-4c73-a93b-d1236ebd677e"/>
    <ds:schemaRef ds:uri="http://schemas.microsoft.com/sharepoint/v3"/>
    <ds:schemaRef ds:uri="http://schemas.microsoft.com/office/2006/metadata/properties"/>
    <ds:schemaRef ds:uri="http://purl.org/dc/elements/1.1/"/>
    <ds:schemaRef ds:uri="http://schemas.microsoft.com/office/infopath/2007/PartnerControls"/>
    <ds:schemaRef ds:uri="http://purl.org/dc/dcmitype/"/>
    <ds:schemaRef ds:uri="16c05727-aa75-4e4a-9b5f-8a80a1165891"/>
    <ds:schemaRef ds:uri="http://www.w3.org/XML/1998/namespace"/>
    <ds:schemaRef ds:uri="http://purl.org/dc/terms/"/>
  </ds:schemaRefs>
</ds:datastoreItem>
</file>

<file path=customXml/itemProps3.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{B2B7BE6E-4560-412E-BEC8-7E09ECB8412B}tf10001108_win32</Template>
  <TotalTime>118</TotalTime>
  <Words>810</Words>
  <Application>Microsoft Office PowerPoint</Application>
  <PresentationFormat>Widescreen</PresentationFormat>
  <Paragraphs>61</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Inter</vt:lpstr>
      <vt:lpstr>Segoe UI</vt:lpstr>
      <vt:lpstr>Segoe UI Light</vt:lpstr>
      <vt:lpstr>Times New Roman</vt:lpstr>
      <vt:lpstr>Wingdings</vt:lpstr>
      <vt:lpstr>Custom</vt:lpstr>
      <vt:lpstr>Insurance Premium Prediction</vt:lpstr>
      <vt:lpstr>Objective</vt:lpstr>
      <vt:lpstr>Benefits</vt:lpstr>
      <vt:lpstr>Data Sharing Agreement</vt:lpstr>
      <vt:lpstr>Architecture</vt:lpstr>
      <vt:lpstr>Data Ingestion and Data Transformation</vt:lpstr>
      <vt:lpstr>Model Trainer and Training Pipeline</vt:lpstr>
      <vt:lpstr>Model Selection</vt:lpstr>
      <vt:lpstr>Predictions</vt:lpstr>
      <vt:lpstr>Questions &amp; Answers</vt:lpstr>
      <vt:lpstr>Questions &amp; Answers</vt:lpstr>
      <vt:lpstr>Questions &amp; Answers</vt:lpstr>
      <vt:lpstr>More questions about Insurance Premium 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 Shrimangle</dc:creator>
  <cp:keywords/>
  <cp:lastModifiedBy>Rohit Shrimangle</cp:lastModifiedBy>
  <cp:revision>5</cp:revision>
  <dcterms:created xsi:type="dcterms:W3CDTF">2024-07-28T06:36:24Z</dcterms:created>
  <dcterms:modified xsi:type="dcterms:W3CDTF">2024-07-28T14:20:39Z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