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564" y="-96"/>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B7956DA4-9C9E-41D9-8BC9-1D933F5A57B4}" type="datetimeFigureOut">
              <a:rPr lang="en-IN" smtClean="0"/>
              <a:t>09-06-2024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E52FD9C7-EBC2-4B97-B306-F99A21CF037E}" type="slidenum">
              <a:rPr lang="en-IN" smtClean="0"/>
              <a:t>‹#›</a:t>
            </a:fld>
            <a:endParaRPr lang="en-IN"/>
          </a:p>
        </p:txBody>
      </p:sp>
    </p:spTree>
    <p:extLst>
      <p:ext uri="{BB962C8B-B14F-4D97-AF65-F5344CB8AC3E}">
        <p14:creationId xmlns:p14="http://schemas.microsoft.com/office/powerpoint/2010/main" val="2049662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video we just watched highlights the importance of recognizing the sacrifices our parents make to provide for the family.
• It reminds us of the significance of gathering together during important cultural celebrations like Chinese New Year - these are precious moments to cherish our family bonds.
• The story underscores the values of gratitude, respect, and familial love. It encourages us to deeply appreciate and honor the connections we have with our loved ones.
• The key lesson is to cultivate a renewed sense of appreciation for our family - to cherish these relationships and the support they provide.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5" name="Text 2"/>
          <p:cNvSpPr/>
          <p:nvPr/>
        </p:nvSpPr>
        <p:spPr>
          <a:xfrm>
            <a:off x="833199" y="2649736"/>
            <a:ext cx="7477601" cy="958215"/>
          </a:xfrm>
          <a:prstGeom prst="rect">
            <a:avLst/>
          </a:prstGeom>
          <a:noFill/>
          <a:ln/>
        </p:spPr>
        <p:txBody>
          <a:bodyPr wrap="none" rtlCol="0" anchor="t"/>
          <a:lstStyle/>
          <a:p>
            <a:pPr marL="0" indent="0">
              <a:lnSpc>
                <a:spcPts val="7545"/>
              </a:lnSpc>
              <a:buNone/>
            </a:pPr>
            <a:r>
              <a:rPr lang="en-US" sz="6036" dirty="0">
                <a:solidFill>
                  <a:srgbClr val="F2F2F3"/>
                </a:solidFill>
                <a:latin typeface="Poppins" pitchFamily="34" charset="0"/>
                <a:ea typeface="Poppins" pitchFamily="34" charset="-122"/>
                <a:cs typeface="Poppins" pitchFamily="34" charset="-120"/>
              </a:rPr>
              <a:t>Garbage Man</a:t>
            </a:r>
            <a:endParaRPr lang="en-US" sz="6036" dirty="0"/>
          </a:p>
        </p:txBody>
      </p:sp>
      <p:sp>
        <p:nvSpPr>
          <p:cNvPr id="6" name="Text 3"/>
          <p:cNvSpPr/>
          <p:nvPr/>
        </p:nvSpPr>
        <p:spPr>
          <a:xfrm>
            <a:off x="833199" y="3941207"/>
            <a:ext cx="6482001" cy="999768"/>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A young student's heartwarming tribute to his hardworking mother, </a:t>
            </a:r>
            <a:r>
              <a:rPr lang="en-US" sz="1750" dirty="0" smtClean="0">
                <a:solidFill>
                  <a:srgbClr val="E5E0DF"/>
                </a:solidFill>
                <a:latin typeface="Roboto" pitchFamily="34" charset="0"/>
                <a:ea typeface="Roboto" pitchFamily="34" charset="-122"/>
                <a:cs typeface="Roboto" pitchFamily="34" charset="-120"/>
              </a:rPr>
              <a:t>a </a:t>
            </a:r>
            <a:r>
              <a:rPr lang="en-US" sz="1750" dirty="0">
                <a:solidFill>
                  <a:srgbClr val="E5E0DF"/>
                </a:solidFill>
                <a:latin typeface="Roboto" pitchFamily="34" charset="0"/>
                <a:ea typeface="Roboto" pitchFamily="34" charset="-122"/>
                <a:cs typeface="Roboto" pitchFamily="34" charset="-120"/>
              </a:rPr>
              <a:t>street cleaner, through his imaginative superhero creation </a:t>
            </a:r>
            <a:r>
              <a:rPr lang="en-US" sz="1750" dirty="0" smtClean="0">
                <a:solidFill>
                  <a:srgbClr val="E5E0DF"/>
                </a:solidFill>
                <a:latin typeface="Roboto" pitchFamily="34" charset="0"/>
                <a:ea typeface="Roboto" pitchFamily="34" charset="-122"/>
                <a:cs typeface="Roboto" pitchFamily="34" charset="-120"/>
              </a:rPr>
              <a:t>“</a:t>
            </a:r>
          </a:p>
          <a:p>
            <a:pPr marL="0" indent="0">
              <a:lnSpc>
                <a:spcPts val="2624"/>
              </a:lnSpc>
              <a:buNone/>
            </a:pPr>
            <a:r>
              <a:rPr lang="en-US" sz="1750" dirty="0" smtClean="0">
                <a:solidFill>
                  <a:srgbClr val="E5E0DF"/>
                </a:solidFill>
                <a:latin typeface="Roboto" pitchFamily="34" charset="0"/>
                <a:ea typeface="Roboto" pitchFamily="34" charset="-122"/>
                <a:cs typeface="Roboto" pitchFamily="34" charset="-120"/>
              </a:rPr>
              <a:t>Garbage </a:t>
            </a:r>
            <a:r>
              <a:rPr lang="en-US" sz="1750" dirty="0">
                <a:solidFill>
                  <a:srgbClr val="E5E0DF"/>
                </a:solidFill>
                <a:latin typeface="Roboto" pitchFamily="34" charset="0"/>
                <a:ea typeface="Roboto" pitchFamily="34" charset="-122"/>
                <a:cs typeface="Roboto" pitchFamily="34" charset="-120"/>
              </a:rPr>
              <a:t>Man" - a hero dedicated to keeping the streets spotless.</a:t>
            </a:r>
            <a:endParaRPr lang="en-US" sz="1750" dirty="0"/>
          </a:p>
        </p:txBody>
      </p:sp>
      <p:sp>
        <p:nvSpPr>
          <p:cNvPr id="9" name="Text 5"/>
          <p:cNvSpPr/>
          <p:nvPr/>
        </p:nvSpPr>
        <p:spPr>
          <a:xfrm>
            <a:off x="833199" y="5976950"/>
            <a:ext cx="2393275" cy="388858"/>
          </a:xfrm>
          <a:prstGeom prst="rect">
            <a:avLst/>
          </a:prstGeom>
          <a:noFill/>
          <a:ln/>
        </p:spPr>
        <p:txBody>
          <a:bodyPr wrap="none" rtlCol="0" anchor="t"/>
          <a:lstStyle/>
          <a:p>
            <a:pPr marL="0" indent="0" algn="l">
              <a:lnSpc>
                <a:spcPts val="3062"/>
              </a:lnSpc>
              <a:buNone/>
            </a:pPr>
            <a:r>
              <a:rPr lang="en-US" sz="2187" b="1" dirty="0">
                <a:solidFill>
                  <a:srgbClr val="E5E0DF"/>
                </a:solidFill>
                <a:latin typeface="Roboto" pitchFamily="34" charset="0"/>
                <a:ea typeface="Roboto" pitchFamily="34" charset="-122"/>
                <a:cs typeface="Roboto" pitchFamily="34" charset="-120"/>
              </a:rPr>
              <a:t>by ROHIT Saraswat</a:t>
            </a:r>
            <a:endParaRPr lang="en-US" sz="2187"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904" r="16995"/>
          <a:stretch/>
        </p:blipFill>
        <p:spPr bwMode="auto">
          <a:xfrm>
            <a:off x="7539789" y="0"/>
            <a:ext cx="7090611" cy="8196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5" name="Text 2"/>
          <p:cNvSpPr/>
          <p:nvPr/>
        </p:nvSpPr>
        <p:spPr>
          <a:xfrm>
            <a:off x="4490799" y="1043226"/>
            <a:ext cx="55549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Conclusion</a:t>
            </a:r>
            <a:endParaRPr lang="en-US" sz="4374" dirty="0"/>
          </a:p>
        </p:txBody>
      </p:sp>
      <p:sp>
        <p:nvSpPr>
          <p:cNvPr id="6" name="Shape 3"/>
          <p:cNvSpPr/>
          <p:nvPr/>
        </p:nvSpPr>
        <p:spPr>
          <a:xfrm>
            <a:off x="4490799" y="2070854"/>
            <a:ext cx="4542115" cy="2953464"/>
          </a:xfrm>
          <a:prstGeom prst="roundRect">
            <a:avLst>
              <a:gd name="adj" fmla="val 3386"/>
            </a:avLst>
          </a:prstGeom>
          <a:solidFill>
            <a:srgbClr val="3D3D42"/>
          </a:solidFill>
          <a:ln w="7620">
            <a:solidFill>
              <a:srgbClr val="56565B"/>
            </a:solidFill>
            <a:prstDash val="solid"/>
          </a:ln>
        </p:spPr>
      </p:sp>
      <p:sp>
        <p:nvSpPr>
          <p:cNvPr id="7" name="Text 4"/>
          <p:cNvSpPr/>
          <p:nvPr/>
        </p:nvSpPr>
        <p:spPr>
          <a:xfrm>
            <a:off x="4720590" y="2300645"/>
            <a:ext cx="4082534" cy="694373"/>
          </a:xfrm>
          <a:prstGeom prst="rect">
            <a:avLst/>
          </a:prstGeom>
          <a:noFill/>
          <a:ln/>
        </p:spPr>
        <p:txBody>
          <a:bodyPr wrap="squar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Admiration for Everyday Heroes</a:t>
            </a:r>
            <a:endParaRPr lang="en-US" sz="2187" dirty="0"/>
          </a:p>
        </p:txBody>
      </p:sp>
      <p:sp>
        <p:nvSpPr>
          <p:cNvPr id="8" name="Text 5"/>
          <p:cNvSpPr/>
          <p:nvPr/>
        </p:nvSpPr>
        <p:spPr>
          <a:xfrm>
            <a:off x="4720590" y="3128248"/>
            <a:ext cx="4082534" cy="1666280"/>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These stories inspire us to recognize and appreciate the invaluable contributions of the unsung heroes around us, whether they are family members, community workers, or essential personnel.</a:t>
            </a:r>
            <a:endParaRPr lang="en-US" sz="1750" dirty="0"/>
          </a:p>
        </p:txBody>
      </p:sp>
      <p:sp>
        <p:nvSpPr>
          <p:cNvPr id="9" name="Shape 6"/>
          <p:cNvSpPr/>
          <p:nvPr/>
        </p:nvSpPr>
        <p:spPr>
          <a:xfrm>
            <a:off x="9255085" y="2070854"/>
            <a:ext cx="4542115" cy="2953464"/>
          </a:xfrm>
          <a:prstGeom prst="roundRect">
            <a:avLst>
              <a:gd name="adj" fmla="val 3386"/>
            </a:avLst>
          </a:prstGeom>
          <a:solidFill>
            <a:srgbClr val="3D3D42"/>
          </a:solidFill>
          <a:ln w="7620">
            <a:solidFill>
              <a:srgbClr val="56565B"/>
            </a:solidFill>
            <a:prstDash val="solid"/>
          </a:ln>
        </p:spPr>
      </p:sp>
      <p:sp>
        <p:nvSpPr>
          <p:cNvPr id="10" name="Text 7"/>
          <p:cNvSpPr/>
          <p:nvPr/>
        </p:nvSpPr>
        <p:spPr>
          <a:xfrm>
            <a:off x="9484876" y="2300645"/>
            <a:ext cx="4082534" cy="694373"/>
          </a:xfrm>
          <a:prstGeom prst="rect">
            <a:avLst/>
          </a:prstGeom>
          <a:noFill/>
          <a:ln/>
        </p:spPr>
        <p:txBody>
          <a:bodyPr wrap="squar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The Power of Empathy and Gratitude</a:t>
            </a:r>
            <a:endParaRPr lang="en-US" sz="2187" dirty="0"/>
          </a:p>
        </p:txBody>
      </p:sp>
      <p:sp>
        <p:nvSpPr>
          <p:cNvPr id="11" name="Text 8"/>
          <p:cNvSpPr/>
          <p:nvPr/>
        </p:nvSpPr>
        <p:spPr>
          <a:xfrm>
            <a:off x="9484876" y="3128248"/>
            <a:ext cx="4082534" cy="1666280"/>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By highlighting the importance of empathy, respect, and gratitude, the films encourage viewers to cultivate a deeper understanding and appreciation for the people who make a difference in our lives.</a:t>
            </a:r>
            <a:endParaRPr lang="en-US" sz="1750" dirty="0"/>
          </a:p>
        </p:txBody>
      </p:sp>
      <p:sp>
        <p:nvSpPr>
          <p:cNvPr id="12" name="Shape 9"/>
          <p:cNvSpPr/>
          <p:nvPr/>
        </p:nvSpPr>
        <p:spPr>
          <a:xfrm>
            <a:off x="4490799" y="5246489"/>
            <a:ext cx="9306401" cy="1939766"/>
          </a:xfrm>
          <a:prstGeom prst="roundRect">
            <a:avLst>
              <a:gd name="adj" fmla="val 5155"/>
            </a:avLst>
          </a:prstGeom>
          <a:solidFill>
            <a:srgbClr val="3D3D42"/>
          </a:solidFill>
          <a:ln w="7620">
            <a:solidFill>
              <a:srgbClr val="56565B"/>
            </a:solidFill>
            <a:prstDash val="solid"/>
          </a:ln>
        </p:spPr>
      </p:sp>
      <p:sp>
        <p:nvSpPr>
          <p:cNvPr id="13" name="Text 10"/>
          <p:cNvSpPr/>
          <p:nvPr/>
        </p:nvSpPr>
        <p:spPr>
          <a:xfrm>
            <a:off x="4720590" y="5476280"/>
            <a:ext cx="6122551"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Celebrating the Extraordinary in the Ordinary</a:t>
            </a:r>
            <a:endParaRPr lang="en-US" sz="2187" dirty="0"/>
          </a:p>
        </p:txBody>
      </p:sp>
      <p:sp>
        <p:nvSpPr>
          <p:cNvPr id="14" name="Text 11"/>
          <p:cNvSpPr/>
          <p:nvPr/>
        </p:nvSpPr>
        <p:spPr>
          <a:xfrm>
            <a:off x="4720590" y="5956697"/>
            <a:ext cx="8846820" cy="999768"/>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These heartwarming tales remind us that the most extraordinary acts often come from the most ordinary people, whose tireless efforts and selfless dedication make our communities and families stronger.</a:t>
            </a:r>
            <a:endParaRPr lang="en-US" sz="175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4246536" cy="822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909643"/>
            <a:ext cx="7708821"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Characters in Garbage Man</a:t>
            </a:r>
            <a:endParaRPr lang="en-US" sz="4374" dirty="0"/>
          </a:p>
        </p:txBody>
      </p:sp>
      <p:pic>
        <p:nvPicPr>
          <p:cNvPr id="5" name="Image 0" descr="preencoded.png"/>
          <p:cNvPicPr>
            <a:picLocks noChangeAspect="1"/>
          </p:cNvPicPr>
          <p:nvPr/>
        </p:nvPicPr>
        <p:blipFill>
          <a:blip r:embed="rId3"/>
          <a:stretch>
            <a:fillRect/>
          </a:stretch>
        </p:blipFill>
        <p:spPr>
          <a:xfrm>
            <a:off x="2037993" y="3048357"/>
            <a:ext cx="555427" cy="555427"/>
          </a:xfrm>
          <a:prstGeom prst="rect">
            <a:avLst/>
          </a:prstGeom>
        </p:spPr>
      </p:pic>
      <p:sp>
        <p:nvSpPr>
          <p:cNvPr id="6" name="Text 3"/>
          <p:cNvSpPr/>
          <p:nvPr/>
        </p:nvSpPr>
        <p:spPr>
          <a:xfrm>
            <a:off x="2037993" y="3825954"/>
            <a:ext cx="2388632"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Pornchai</a:t>
            </a:r>
            <a:endParaRPr lang="en-US" sz="2187" dirty="0"/>
          </a:p>
        </p:txBody>
      </p:sp>
      <p:sp>
        <p:nvSpPr>
          <p:cNvPr id="7" name="Text 4"/>
          <p:cNvSpPr/>
          <p:nvPr/>
        </p:nvSpPr>
        <p:spPr>
          <a:xfrm>
            <a:off x="2037993" y="4306372"/>
            <a:ext cx="2388632" cy="1333024"/>
          </a:xfrm>
          <a:prstGeom prst="rect">
            <a:avLst/>
          </a:prstGeom>
          <a:noFill/>
          <a:ln/>
        </p:spPr>
        <p:txBody>
          <a:bodyPr wrap="square" rtlCol="0" anchor="t"/>
          <a:lstStyle/>
          <a:p>
            <a:pPr marL="0" indent="0" algn="l">
              <a:lnSpc>
                <a:spcPts val="2624"/>
              </a:lnSpc>
              <a:buNone/>
            </a:pPr>
            <a:r>
              <a:rPr lang="en-US" sz="1750" dirty="0">
                <a:solidFill>
                  <a:srgbClr val="E5E0DF"/>
                </a:solidFill>
                <a:latin typeface="Roboto" pitchFamily="34" charset="0"/>
                <a:ea typeface="Roboto" pitchFamily="34" charset="-122"/>
                <a:cs typeface="Roboto" pitchFamily="34" charset="-120"/>
              </a:rPr>
              <a:t>A young boy who admires his mother's hard work and sees her as his superhero.</a:t>
            </a:r>
            <a:endParaRPr lang="en-US" sz="1750" dirty="0"/>
          </a:p>
        </p:txBody>
      </p:sp>
      <p:pic>
        <p:nvPicPr>
          <p:cNvPr id="8" name="Image 1" descr="preencoded.png"/>
          <p:cNvPicPr>
            <a:picLocks noChangeAspect="1"/>
          </p:cNvPicPr>
          <p:nvPr/>
        </p:nvPicPr>
        <p:blipFill>
          <a:blip r:embed="rId4"/>
          <a:stretch>
            <a:fillRect/>
          </a:stretch>
        </p:blipFill>
        <p:spPr>
          <a:xfrm>
            <a:off x="4759881" y="3048357"/>
            <a:ext cx="555427" cy="555427"/>
          </a:xfrm>
          <a:prstGeom prst="rect">
            <a:avLst/>
          </a:prstGeom>
        </p:spPr>
      </p:pic>
      <p:sp>
        <p:nvSpPr>
          <p:cNvPr id="9" name="Text 5"/>
          <p:cNvSpPr/>
          <p:nvPr/>
        </p:nvSpPr>
        <p:spPr>
          <a:xfrm>
            <a:off x="4759881" y="3825954"/>
            <a:ext cx="2388632" cy="694373"/>
          </a:xfrm>
          <a:prstGeom prst="rect">
            <a:avLst/>
          </a:prstGeom>
          <a:noFill/>
          <a:ln/>
        </p:spPr>
        <p:txBody>
          <a:bodyPr wrap="squar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Pornchai's Mother</a:t>
            </a:r>
            <a:endParaRPr lang="en-US" sz="2187" dirty="0"/>
          </a:p>
        </p:txBody>
      </p:sp>
      <p:sp>
        <p:nvSpPr>
          <p:cNvPr id="10" name="Text 6"/>
          <p:cNvSpPr/>
          <p:nvPr/>
        </p:nvSpPr>
        <p:spPr>
          <a:xfrm>
            <a:off x="4759881" y="4653558"/>
            <a:ext cx="2388632" cy="1666280"/>
          </a:xfrm>
          <a:prstGeom prst="rect">
            <a:avLst/>
          </a:prstGeom>
          <a:noFill/>
          <a:ln/>
        </p:spPr>
        <p:txBody>
          <a:bodyPr wrap="square" rtlCol="0" anchor="t"/>
          <a:lstStyle/>
          <a:p>
            <a:pPr marL="0" indent="0" algn="l">
              <a:lnSpc>
                <a:spcPts val="2624"/>
              </a:lnSpc>
              <a:buNone/>
            </a:pPr>
            <a:r>
              <a:rPr lang="en-US" sz="1750" dirty="0">
                <a:solidFill>
                  <a:srgbClr val="E5E0DF"/>
                </a:solidFill>
                <a:latin typeface="Roboto" pitchFamily="34" charset="0"/>
                <a:ea typeface="Roboto" pitchFamily="34" charset="-122"/>
                <a:cs typeface="Roboto" pitchFamily="34" charset="-120"/>
              </a:rPr>
              <a:t>A dedicated street cleaner who inspires her son through her perseverance and compassion.</a:t>
            </a:r>
            <a:endParaRPr lang="en-US" sz="1750" dirty="0"/>
          </a:p>
        </p:txBody>
      </p:sp>
      <p:pic>
        <p:nvPicPr>
          <p:cNvPr id="11" name="Image 2" descr="preencoded.png"/>
          <p:cNvPicPr>
            <a:picLocks noChangeAspect="1"/>
          </p:cNvPicPr>
          <p:nvPr/>
        </p:nvPicPr>
        <p:blipFill>
          <a:blip r:embed="rId5"/>
          <a:stretch>
            <a:fillRect/>
          </a:stretch>
        </p:blipFill>
        <p:spPr>
          <a:xfrm>
            <a:off x="7481768" y="3048357"/>
            <a:ext cx="555427" cy="555427"/>
          </a:xfrm>
          <a:prstGeom prst="rect">
            <a:avLst/>
          </a:prstGeom>
        </p:spPr>
      </p:pic>
      <p:sp>
        <p:nvSpPr>
          <p:cNvPr id="12" name="Text 7"/>
          <p:cNvSpPr/>
          <p:nvPr/>
        </p:nvSpPr>
        <p:spPr>
          <a:xfrm>
            <a:off x="7481768" y="3825954"/>
            <a:ext cx="2388632"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The Teacher</a:t>
            </a:r>
            <a:endParaRPr lang="en-US" sz="2187" dirty="0"/>
          </a:p>
        </p:txBody>
      </p:sp>
      <p:sp>
        <p:nvSpPr>
          <p:cNvPr id="13" name="Text 8"/>
          <p:cNvSpPr/>
          <p:nvPr/>
        </p:nvSpPr>
        <p:spPr>
          <a:xfrm>
            <a:off x="7481768" y="4306372"/>
            <a:ext cx="2388632" cy="1666280"/>
          </a:xfrm>
          <a:prstGeom prst="rect">
            <a:avLst/>
          </a:prstGeom>
          <a:noFill/>
          <a:ln/>
        </p:spPr>
        <p:txBody>
          <a:bodyPr wrap="square" rtlCol="0" anchor="t"/>
          <a:lstStyle/>
          <a:p>
            <a:pPr marL="0" indent="0" algn="l">
              <a:lnSpc>
                <a:spcPts val="2624"/>
              </a:lnSpc>
              <a:buNone/>
            </a:pPr>
            <a:r>
              <a:rPr lang="en-US" sz="1750" dirty="0">
                <a:solidFill>
                  <a:srgbClr val="E5E0DF"/>
                </a:solidFill>
                <a:latin typeface="Roboto" pitchFamily="34" charset="0"/>
                <a:ea typeface="Roboto" pitchFamily="34" charset="-122"/>
                <a:cs typeface="Roboto" pitchFamily="34" charset="-120"/>
              </a:rPr>
              <a:t>Encourages students to empathize with all forms of labor through a thoughtful superhero assignment.</a:t>
            </a:r>
            <a:endParaRPr lang="en-US" sz="1750" dirty="0"/>
          </a:p>
        </p:txBody>
      </p:sp>
      <p:pic>
        <p:nvPicPr>
          <p:cNvPr id="14" name="Image 3" descr="preencoded.png"/>
          <p:cNvPicPr>
            <a:picLocks noChangeAspect="1"/>
          </p:cNvPicPr>
          <p:nvPr/>
        </p:nvPicPr>
        <p:blipFill>
          <a:blip r:embed="rId6"/>
          <a:stretch>
            <a:fillRect/>
          </a:stretch>
        </p:blipFill>
        <p:spPr>
          <a:xfrm>
            <a:off x="10203656" y="3048357"/>
            <a:ext cx="555427" cy="555427"/>
          </a:xfrm>
          <a:prstGeom prst="rect">
            <a:avLst/>
          </a:prstGeom>
        </p:spPr>
      </p:pic>
      <p:sp>
        <p:nvSpPr>
          <p:cNvPr id="15" name="Text 9"/>
          <p:cNvSpPr/>
          <p:nvPr/>
        </p:nvSpPr>
        <p:spPr>
          <a:xfrm>
            <a:off x="10203656" y="3825954"/>
            <a:ext cx="2388751" cy="694373"/>
          </a:xfrm>
          <a:prstGeom prst="rect">
            <a:avLst/>
          </a:prstGeom>
          <a:noFill/>
          <a:ln/>
        </p:spPr>
        <p:txBody>
          <a:bodyPr wrap="squar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Pornchai's Friends</a:t>
            </a:r>
            <a:endParaRPr lang="en-US" sz="2187" dirty="0"/>
          </a:p>
        </p:txBody>
      </p:sp>
      <p:sp>
        <p:nvSpPr>
          <p:cNvPr id="16" name="Text 10"/>
          <p:cNvSpPr/>
          <p:nvPr/>
        </p:nvSpPr>
        <p:spPr>
          <a:xfrm>
            <a:off x="10203656" y="4653558"/>
            <a:ext cx="2388751" cy="1666280"/>
          </a:xfrm>
          <a:prstGeom prst="rect">
            <a:avLst/>
          </a:prstGeom>
          <a:noFill/>
          <a:ln/>
        </p:spPr>
        <p:txBody>
          <a:bodyPr wrap="square" rtlCol="0" anchor="t"/>
          <a:lstStyle/>
          <a:p>
            <a:pPr marL="0" indent="0" algn="l">
              <a:lnSpc>
                <a:spcPts val="2624"/>
              </a:lnSpc>
              <a:buNone/>
            </a:pPr>
            <a:r>
              <a:rPr lang="en-US" sz="1750" dirty="0">
                <a:solidFill>
                  <a:srgbClr val="E5E0DF"/>
                </a:solidFill>
                <a:latin typeface="Roboto" pitchFamily="34" charset="0"/>
                <a:ea typeface="Roboto" pitchFamily="34" charset="-122"/>
                <a:cs typeface="Roboto" pitchFamily="34" charset="-120"/>
              </a:rPr>
              <a:t>Represent typical schoolchildren who provide a backdrop for Pornchai's unique perspective.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5" name="Text 2"/>
          <p:cNvSpPr/>
          <p:nvPr/>
        </p:nvSpPr>
        <p:spPr>
          <a:xfrm>
            <a:off x="5101709" y="1754856"/>
            <a:ext cx="7291149"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Lesson from Garbage Man</a:t>
            </a:r>
            <a:endParaRPr lang="en-US" sz="4374" dirty="0"/>
          </a:p>
        </p:txBody>
      </p:sp>
      <p:sp>
        <p:nvSpPr>
          <p:cNvPr id="6" name="Shape 3"/>
          <p:cNvSpPr/>
          <p:nvPr/>
        </p:nvSpPr>
        <p:spPr>
          <a:xfrm>
            <a:off x="5101709" y="3032396"/>
            <a:ext cx="388739" cy="388739"/>
          </a:xfrm>
          <a:prstGeom prst="roundRect">
            <a:avLst>
              <a:gd name="adj" fmla="val 25722"/>
            </a:avLst>
          </a:prstGeom>
          <a:solidFill>
            <a:srgbClr val="3D3D42"/>
          </a:solidFill>
          <a:ln w="7620">
            <a:solidFill>
              <a:srgbClr val="56565B"/>
            </a:solidFill>
            <a:prstDash val="solid"/>
          </a:ln>
        </p:spPr>
      </p:sp>
      <p:sp>
        <p:nvSpPr>
          <p:cNvPr id="7" name="Text 4"/>
          <p:cNvSpPr/>
          <p:nvPr/>
        </p:nvSpPr>
        <p:spPr>
          <a:xfrm>
            <a:off x="5712619" y="3032396"/>
            <a:ext cx="3552349"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Recognize Unsung Heroes</a:t>
            </a:r>
            <a:endParaRPr lang="en-US" sz="2187" dirty="0"/>
          </a:p>
        </p:txBody>
      </p:sp>
      <p:sp>
        <p:nvSpPr>
          <p:cNvPr id="8" name="Text 5"/>
          <p:cNvSpPr/>
          <p:nvPr/>
        </p:nvSpPr>
        <p:spPr>
          <a:xfrm>
            <a:off x="5712619" y="3512814"/>
            <a:ext cx="3931206" cy="1333024"/>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The film encourages us to appreciate the essential yet often overlooked workers who contribute to our daily lives, like garbage collectors.</a:t>
            </a:r>
            <a:endParaRPr lang="en-US" sz="1750" dirty="0"/>
          </a:p>
        </p:txBody>
      </p:sp>
      <p:sp>
        <p:nvSpPr>
          <p:cNvPr id="9" name="Shape 6"/>
          <p:cNvSpPr/>
          <p:nvPr/>
        </p:nvSpPr>
        <p:spPr>
          <a:xfrm>
            <a:off x="9865995" y="3032396"/>
            <a:ext cx="388739" cy="388739"/>
          </a:xfrm>
          <a:prstGeom prst="roundRect">
            <a:avLst>
              <a:gd name="adj" fmla="val 25722"/>
            </a:avLst>
          </a:prstGeom>
          <a:solidFill>
            <a:srgbClr val="3D3D42"/>
          </a:solidFill>
          <a:ln w="7620">
            <a:solidFill>
              <a:srgbClr val="56565B"/>
            </a:solidFill>
            <a:prstDash val="solid"/>
          </a:ln>
        </p:spPr>
      </p:sp>
      <p:sp>
        <p:nvSpPr>
          <p:cNvPr id="10" name="Text 7"/>
          <p:cNvSpPr/>
          <p:nvPr/>
        </p:nvSpPr>
        <p:spPr>
          <a:xfrm>
            <a:off x="10476905" y="3032396"/>
            <a:ext cx="2837974"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Inspire with Kindness</a:t>
            </a:r>
            <a:endParaRPr lang="en-US" sz="2187" dirty="0"/>
          </a:p>
        </p:txBody>
      </p:sp>
      <p:sp>
        <p:nvSpPr>
          <p:cNvPr id="11" name="Text 8"/>
          <p:cNvSpPr/>
          <p:nvPr/>
        </p:nvSpPr>
        <p:spPr>
          <a:xfrm>
            <a:off x="10476905" y="3512814"/>
            <a:ext cx="3931206" cy="1333024"/>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A simple act of kindness and admiration from a child can inspire heroism and make a lasting impact on someone's life.</a:t>
            </a:r>
            <a:endParaRPr lang="en-US" sz="1750" dirty="0"/>
          </a:p>
        </p:txBody>
      </p:sp>
      <p:sp>
        <p:nvSpPr>
          <p:cNvPr id="12" name="Shape 9"/>
          <p:cNvSpPr/>
          <p:nvPr/>
        </p:nvSpPr>
        <p:spPr>
          <a:xfrm>
            <a:off x="5101709" y="5317920"/>
            <a:ext cx="388739" cy="388739"/>
          </a:xfrm>
          <a:prstGeom prst="roundRect">
            <a:avLst>
              <a:gd name="adj" fmla="val 25722"/>
            </a:avLst>
          </a:prstGeom>
          <a:solidFill>
            <a:srgbClr val="3D3D42"/>
          </a:solidFill>
          <a:ln w="7620">
            <a:solidFill>
              <a:srgbClr val="56565B"/>
            </a:solidFill>
            <a:prstDash val="solid"/>
          </a:ln>
        </p:spPr>
      </p:sp>
      <p:sp>
        <p:nvSpPr>
          <p:cNvPr id="13" name="Text 10"/>
          <p:cNvSpPr/>
          <p:nvPr/>
        </p:nvSpPr>
        <p:spPr>
          <a:xfrm>
            <a:off x="5712619" y="5317920"/>
            <a:ext cx="4237315"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Find Meaning in Ordinary Tasks</a:t>
            </a:r>
            <a:endParaRPr lang="en-US" sz="2187" dirty="0"/>
          </a:p>
        </p:txBody>
      </p:sp>
      <p:sp>
        <p:nvSpPr>
          <p:cNvPr id="14" name="Text 11"/>
          <p:cNvSpPr/>
          <p:nvPr/>
        </p:nvSpPr>
        <p:spPr>
          <a:xfrm>
            <a:off x="5712619" y="5798337"/>
            <a:ext cx="8695492" cy="666512"/>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Even ordinary, everyday jobs can be sources of pride and purpose when viewed through the lens of service to the community.</a:t>
            </a:r>
            <a:endParaRPr lang="en-US" sz="1750"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64" r="62317"/>
          <a:stretch/>
        </p:blipFill>
        <p:spPr bwMode="auto">
          <a:xfrm>
            <a:off x="0" y="0"/>
            <a:ext cx="4936821" cy="822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5" name="Text 2"/>
          <p:cNvSpPr/>
          <p:nvPr/>
        </p:nvSpPr>
        <p:spPr>
          <a:xfrm>
            <a:off x="833199" y="2323386"/>
            <a:ext cx="7477601" cy="1916430"/>
          </a:xfrm>
          <a:prstGeom prst="rect">
            <a:avLst/>
          </a:prstGeom>
          <a:noFill/>
          <a:ln/>
        </p:spPr>
        <p:txBody>
          <a:bodyPr wrap="square" rtlCol="0" anchor="t"/>
          <a:lstStyle/>
          <a:p>
            <a:pPr marL="0" indent="0">
              <a:lnSpc>
                <a:spcPts val="7545"/>
              </a:lnSpc>
              <a:buNone/>
            </a:pPr>
            <a:r>
              <a:rPr lang="en-US" sz="6036" dirty="0">
                <a:solidFill>
                  <a:srgbClr val="F2F2F3"/>
                </a:solidFill>
                <a:latin typeface="Poppins" pitchFamily="34" charset="0"/>
                <a:ea typeface="Poppins" pitchFamily="34" charset="-122"/>
                <a:cs typeface="Poppins" pitchFamily="34" charset="-120"/>
              </a:rPr>
              <a:t>The Unsung Heroine</a:t>
            </a:r>
            <a:endParaRPr lang="en-US" sz="6036" dirty="0"/>
          </a:p>
        </p:txBody>
      </p:sp>
      <p:sp>
        <p:nvSpPr>
          <p:cNvPr id="6" name="Text 3"/>
          <p:cNvSpPr/>
          <p:nvPr/>
        </p:nvSpPr>
        <p:spPr>
          <a:xfrm>
            <a:off x="833199" y="4573072"/>
            <a:ext cx="7477601" cy="1333024"/>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This short film shines a light on the unrecognized labor of mothers and wives who juggle work, household chores, and childcare during difficult times. Their tireless efforts often go unnoticed, but this story reminds us to appreciate the strength and resilience of these unsung heroines.</a:t>
            </a:r>
            <a:endParaRPr lang="en-US" sz="175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93" r="17536"/>
          <a:stretch/>
        </p:blipFill>
        <p:spPr bwMode="auto">
          <a:xfrm>
            <a:off x="8710048" y="0"/>
            <a:ext cx="5920352" cy="822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5" name="Text 2"/>
          <p:cNvSpPr/>
          <p:nvPr/>
        </p:nvSpPr>
        <p:spPr>
          <a:xfrm>
            <a:off x="4490799" y="869633"/>
            <a:ext cx="93064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Characters in The Unsung Heroine</a:t>
            </a:r>
            <a:endParaRPr lang="en-US" sz="4374" dirty="0"/>
          </a:p>
        </p:txBody>
      </p:sp>
      <p:sp>
        <p:nvSpPr>
          <p:cNvPr id="6" name="Shape 3"/>
          <p:cNvSpPr/>
          <p:nvPr/>
        </p:nvSpPr>
        <p:spPr>
          <a:xfrm>
            <a:off x="4490799" y="2591633"/>
            <a:ext cx="4542115" cy="2606278"/>
          </a:xfrm>
          <a:prstGeom prst="roundRect">
            <a:avLst>
              <a:gd name="adj" fmla="val 3836"/>
            </a:avLst>
          </a:prstGeom>
          <a:solidFill>
            <a:srgbClr val="3D3D42"/>
          </a:solidFill>
          <a:ln w="7620">
            <a:solidFill>
              <a:srgbClr val="56565B"/>
            </a:solidFill>
            <a:prstDash val="solid"/>
          </a:ln>
        </p:spPr>
      </p:sp>
      <p:sp>
        <p:nvSpPr>
          <p:cNvPr id="7" name="Text 4"/>
          <p:cNvSpPr/>
          <p:nvPr/>
        </p:nvSpPr>
        <p:spPr>
          <a:xfrm>
            <a:off x="4720590" y="2821424"/>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The Little Girl</a:t>
            </a:r>
            <a:endParaRPr lang="en-US" sz="2187" dirty="0"/>
          </a:p>
        </p:txBody>
      </p:sp>
      <p:sp>
        <p:nvSpPr>
          <p:cNvPr id="8" name="Text 5"/>
          <p:cNvSpPr/>
          <p:nvPr/>
        </p:nvSpPr>
        <p:spPr>
          <a:xfrm>
            <a:off x="4720590" y="3301841"/>
            <a:ext cx="4082534" cy="1666280"/>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Observant and empathetic, the little girl notices her mother's tireless efforts to keep the household running during the lockdown. She is concerned for her mother's wellbeing.</a:t>
            </a:r>
            <a:endParaRPr lang="en-US" sz="1750" dirty="0"/>
          </a:p>
        </p:txBody>
      </p:sp>
      <p:sp>
        <p:nvSpPr>
          <p:cNvPr id="9" name="Shape 6"/>
          <p:cNvSpPr/>
          <p:nvPr/>
        </p:nvSpPr>
        <p:spPr>
          <a:xfrm>
            <a:off x="9255085" y="2591633"/>
            <a:ext cx="4542115" cy="2606278"/>
          </a:xfrm>
          <a:prstGeom prst="roundRect">
            <a:avLst>
              <a:gd name="adj" fmla="val 3836"/>
            </a:avLst>
          </a:prstGeom>
          <a:solidFill>
            <a:srgbClr val="3D3D42"/>
          </a:solidFill>
          <a:ln w="7620">
            <a:solidFill>
              <a:srgbClr val="56565B"/>
            </a:solidFill>
            <a:prstDash val="solid"/>
          </a:ln>
        </p:spPr>
      </p:sp>
      <p:sp>
        <p:nvSpPr>
          <p:cNvPr id="10" name="Text 7"/>
          <p:cNvSpPr/>
          <p:nvPr/>
        </p:nvSpPr>
        <p:spPr>
          <a:xfrm>
            <a:off x="9484876" y="2821424"/>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The Mother</a:t>
            </a:r>
            <a:endParaRPr lang="en-US" sz="2187" dirty="0"/>
          </a:p>
        </p:txBody>
      </p:sp>
      <p:sp>
        <p:nvSpPr>
          <p:cNvPr id="11" name="Text 8"/>
          <p:cNvSpPr/>
          <p:nvPr/>
        </p:nvSpPr>
        <p:spPr>
          <a:xfrm>
            <a:off x="9484876" y="3301841"/>
            <a:ext cx="4082534" cy="1666280"/>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A resilient and hardworking woman, the mother juggles multiple roles - caring for her family, maintaining the home, and even supporting her community during challenging times.</a:t>
            </a:r>
            <a:endParaRPr lang="en-US" sz="1750" dirty="0"/>
          </a:p>
        </p:txBody>
      </p:sp>
      <p:sp>
        <p:nvSpPr>
          <p:cNvPr id="12" name="Shape 9"/>
          <p:cNvSpPr/>
          <p:nvPr/>
        </p:nvSpPr>
        <p:spPr>
          <a:xfrm>
            <a:off x="4490799" y="5420082"/>
            <a:ext cx="9306401" cy="1939766"/>
          </a:xfrm>
          <a:prstGeom prst="roundRect">
            <a:avLst>
              <a:gd name="adj" fmla="val 5155"/>
            </a:avLst>
          </a:prstGeom>
          <a:solidFill>
            <a:srgbClr val="3D3D42"/>
          </a:solidFill>
          <a:ln w="7620">
            <a:solidFill>
              <a:srgbClr val="56565B"/>
            </a:solidFill>
            <a:prstDash val="solid"/>
          </a:ln>
        </p:spPr>
      </p:sp>
      <p:sp>
        <p:nvSpPr>
          <p:cNvPr id="13" name="Text 10"/>
          <p:cNvSpPr/>
          <p:nvPr/>
        </p:nvSpPr>
        <p:spPr>
          <a:xfrm>
            <a:off x="4720590" y="5649873"/>
            <a:ext cx="2777490" cy="347186"/>
          </a:xfrm>
          <a:prstGeom prst="rect">
            <a:avLst/>
          </a:prstGeom>
          <a:noFill/>
          <a:ln/>
        </p:spPr>
        <p:txBody>
          <a:bodyPr wrap="none" rtlCol="0" anchor="t"/>
          <a:lstStyle/>
          <a:p>
            <a:pPr marL="0" indent="0">
              <a:lnSpc>
                <a:spcPts val="2734"/>
              </a:lnSpc>
              <a:buNone/>
            </a:pPr>
            <a:r>
              <a:rPr lang="en-US" sz="2187" dirty="0">
                <a:solidFill>
                  <a:srgbClr val="E5E0DF"/>
                </a:solidFill>
                <a:latin typeface="Poppins" pitchFamily="34" charset="0"/>
                <a:ea typeface="Poppins" pitchFamily="34" charset="-122"/>
                <a:cs typeface="Poppins" pitchFamily="34" charset="-120"/>
              </a:rPr>
              <a:t>The Father</a:t>
            </a:r>
            <a:endParaRPr lang="en-US" sz="2187" dirty="0"/>
          </a:p>
        </p:txBody>
      </p:sp>
      <p:sp>
        <p:nvSpPr>
          <p:cNvPr id="14" name="Text 11"/>
          <p:cNvSpPr/>
          <p:nvPr/>
        </p:nvSpPr>
        <p:spPr>
          <a:xfrm>
            <a:off x="4720590" y="6130290"/>
            <a:ext cx="8846820" cy="999768"/>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Initially unaware of the true scope of his wife's responsibilities, the father gradually develops a deeper appreciation for her unwavering dedication and the sacrifices she makes to keep the family afloat.</a:t>
            </a:r>
            <a:endParaRPr lang="en-US" sz="1750"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252"/>
          <a:stretch/>
        </p:blipFill>
        <p:spPr bwMode="auto">
          <a:xfrm>
            <a:off x="0" y="-16525"/>
            <a:ext cx="4490799" cy="822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141214"/>
            <a:ext cx="5554980" cy="694373"/>
          </a:xfrm>
          <a:prstGeom prst="rect">
            <a:avLst/>
          </a:prstGeom>
          <a:noFill/>
          <a:ln/>
        </p:spPr>
        <p:txBody>
          <a:bodyPr wrap="non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The Unsung Heroine</a:t>
            </a:r>
            <a:endParaRPr lang="en-US" sz="4374" dirty="0"/>
          </a:p>
        </p:txBody>
      </p:sp>
      <p:pic>
        <p:nvPicPr>
          <p:cNvPr id="5" name="Image 0" descr="preencoded.png"/>
          <p:cNvPicPr>
            <a:picLocks noChangeAspect="1"/>
          </p:cNvPicPr>
          <p:nvPr/>
        </p:nvPicPr>
        <p:blipFill>
          <a:blip r:embed="rId3"/>
          <a:stretch>
            <a:fillRect/>
          </a:stretch>
        </p:blipFill>
        <p:spPr>
          <a:xfrm>
            <a:off x="2037993" y="2279928"/>
            <a:ext cx="3295888" cy="2036921"/>
          </a:xfrm>
          <a:prstGeom prst="rect">
            <a:avLst/>
          </a:prstGeom>
        </p:spPr>
      </p:pic>
      <p:sp>
        <p:nvSpPr>
          <p:cNvPr id="6" name="Text 3"/>
          <p:cNvSpPr/>
          <p:nvPr/>
        </p:nvSpPr>
        <p:spPr>
          <a:xfrm>
            <a:off x="2037993" y="4594503"/>
            <a:ext cx="3295888" cy="694373"/>
          </a:xfrm>
          <a:prstGeom prst="rect">
            <a:avLst/>
          </a:prstGeom>
          <a:noFill/>
          <a:ln/>
        </p:spPr>
        <p:txBody>
          <a:bodyPr wrap="squar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Household Management</a:t>
            </a:r>
            <a:endParaRPr lang="en-US" sz="2187" dirty="0"/>
          </a:p>
        </p:txBody>
      </p:sp>
      <p:sp>
        <p:nvSpPr>
          <p:cNvPr id="7" name="Text 4"/>
          <p:cNvSpPr/>
          <p:nvPr/>
        </p:nvSpPr>
        <p:spPr>
          <a:xfrm>
            <a:off x="2037993" y="5422106"/>
            <a:ext cx="3295888" cy="1666280"/>
          </a:xfrm>
          <a:prstGeom prst="rect">
            <a:avLst/>
          </a:prstGeom>
          <a:noFill/>
          <a:ln/>
        </p:spPr>
        <p:txBody>
          <a:bodyPr wrap="square" rtlCol="0" anchor="t"/>
          <a:lstStyle/>
          <a:p>
            <a:pPr marL="0" indent="0" algn="l">
              <a:lnSpc>
                <a:spcPts val="2624"/>
              </a:lnSpc>
              <a:buNone/>
            </a:pPr>
            <a:r>
              <a:rPr lang="en-US" sz="1750" dirty="0">
                <a:solidFill>
                  <a:srgbClr val="E5E0DF"/>
                </a:solidFill>
                <a:latin typeface="Roboto" pitchFamily="34" charset="0"/>
                <a:ea typeface="Roboto" pitchFamily="34" charset="-122"/>
                <a:cs typeface="Roboto" pitchFamily="34" charset="-120"/>
              </a:rPr>
              <a:t>The film sheds light on the often unseen labor that women perform to maintain a household, from cleaning and cooking to caring for family members.</a:t>
            </a:r>
            <a:endParaRPr lang="en-US" sz="1750" dirty="0"/>
          </a:p>
        </p:txBody>
      </p:sp>
      <p:pic>
        <p:nvPicPr>
          <p:cNvPr id="8" name="Image 1" descr="preencoded.png"/>
          <p:cNvPicPr>
            <a:picLocks noChangeAspect="1"/>
          </p:cNvPicPr>
          <p:nvPr/>
        </p:nvPicPr>
        <p:blipFill>
          <a:blip r:embed="rId4"/>
          <a:stretch>
            <a:fillRect/>
          </a:stretch>
        </p:blipFill>
        <p:spPr>
          <a:xfrm>
            <a:off x="5667137" y="2279928"/>
            <a:ext cx="3296007" cy="2037040"/>
          </a:xfrm>
          <a:prstGeom prst="rect">
            <a:avLst/>
          </a:prstGeom>
        </p:spPr>
      </p:pic>
      <p:sp>
        <p:nvSpPr>
          <p:cNvPr id="9" name="Text 5"/>
          <p:cNvSpPr/>
          <p:nvPr/>
        </p:nvSpPr>
        <p:spPr>
          <a:xfrm>
            <a:off x="5667137" y="4594622"/>
            <a:ext cx="2777490"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Tireless Efforts</a:t>
            </a:r>
            <a:endParaRPr lang="en-US" sz="2187" dirty="0"/>
          </a:p>
        </p:txBody>
      </p:sp>
      <p:sp>
        <p:nvSpPr>
          <p:cNvPr id="10" name="Text 6"/>
          <p:cNvSpPr/>
          <p:nvPr/>
        </p:nvSpPr>
        <p:spPr>
          <a:xfrm>
            <a:off x="5667137" y="5075039"/>
            <a:ext cx="3296007" cy="1666280"/>
          </a:xfrm>
          <a:prstGeom prst="rect">
            <a:avLst/>
          </a:prstGeom>
          <a:noFill/>
          <a:ln/>
        </p:spPr>
        <p:txBody>
          <a:bodyPr wrap="square" rtlCol="0" anchor="t"/>
          <a:lstStyle/>
          <a:p>
            <a:pPr marL="0" indent="0" algn="l">
              <a:lnSpc>
                <a:spcPts val="2624"/>
              </a:lnSpc>
              <a:buNone/>
            </a:pPr>
            <a:r>
              <a:rPr lang="en-US" sz="1750" dirty="0">
                <a:solidFill>
                  <a:srgbClr val="E5E0DF"/>
                </a:solidFill>
                <a:latin typeface="Roboto" pitchFamily="34" charset="0"/>
                <a:ea typeface="Roboto" pitchFamily="34" charset="-122"/>
                <a:cs typeface="Roboto" pitchFamily="34" charset="-120"/>
              </a:rPr>
              <a:t>It emphasizes the immense physical and emotional toll this work can take, especially during challenging times when families need extra support.</a:t>
            </a:r>
            <a:endParaRPr lang="en-US" sz="1750" dirty="0"/>
          </a:p>
        </p:txBody>
      </p:sp>
      <p:pic>
        <p:nvPicPr>
          <p:cNvPr id="11" name="Image 2" descr="preencoded.png"/>
          <p:cNvPicPr>
            <a:picLocks noChangeAspect="1"/>
          </p:cNvPicPr>
          <p:nvPr/>
        </p:nvPicPr>
        <p:blipFill>
          <a:blip r:embed="rId5"/>
          <a:stretch>
            <a:fillRect/>
          </a:stretch>
        </p:blipFill>
        <p:spPr>
          <a:xfrm>
            <a:off x="9296400" y="2279928"/>
            <a:ext cx="3296007" cy="2037040"/>
          </a:xfrm>
          <a:prstGeom prst="rect">
            <a:avLst/>
          </a:prstGeom>
        </p:spPr>
      </p:pic>
      <p:sp>
        <p:nvSpPr>
          <p:cNvPr id="12" name="Text 7"/>
          <p:cNvSpPr/>
          <p:nvPr/>
        </p:nvSpPr>
        <p:spPr>
          <a:xfrm>
            <a:off x="9296400" y="4594622"/>
            <a:ext cx="3137535" cy="347186"/>
          </a:xfrm>
          <a:prstGeom prst="rect">
            <a:avLst/>
          </a:prstGeom>
          <a:noFill/>
          <a:ln/>
        </p:spPr>
        <p:txBody>
          <a:bodyPr wrap="none" rtlCol="0" anchor="t"/>
          <a:lstStyle/>
          <a:p>
            <a:pPr marL="0" indent="0" algn="l">
              <a:lnSpc>
                <a:spcPts val="2734"/>
              </a:lnSpc>
              <a:buNone/>
            </a:pPr>
            <a:r>
              <a:rPr lang="en-US" sz="2187" dirty="0">
                <a:solidFill>
                  <a:srgbClr val="E5E0DF"/>
                </a:solidFill>
                <a:latin typeface="Poppins" pitchFamily="34" charset="0"/>
                <a:ea typeface="Poppins" pitchFamily="34" charset="-122"/>
                <a:cs typeface="Poppins" pitchFamily="34" charset="-120"/>
              </a:rPr>
              <a:t>Shared Responsibilities</a:t>
            </a:r>
            <a:endParaRPr lang="en-US" sz="2187" dirty="0"/>
          </a:p>
        </p:txBody>
      </p:sp>
      <p:sp>
        <p:nvSpPr>
          <p:cNvPr id="13" name="Text 8"/>
          <p:cNvSpPr/>
          <p:nvPr/>
        </p:nvSpPr>
        <p:spPr>
          <a:xfrm>
            <a:off x="9296400" y="5075039"/>
            <a:ext cx="3296007" cy="1666280"/>
          </a:xfrm>
          <a:prstGeom prst="rect">
            <a:avLst/>
          </a:prstGeom>
          <a:noFill/>
          <a:ln/>
        </p:spPr>
        <p:txBody>
          <a:bodyPr wrap="square" rtlCol="0" anchor="t"/>
          <a:lstStyle/>
          <a:p>
            <a:pPr marL="0" indent="0" algn="l">
              <a:lnSpc>
                <a:spcPts val="2624"/>
              </a:lnSpc>
              <a:buNone/>
            </a:pPr>
            <a:r>
              <a:rPr lang="en-US" sz="1750" dirty="0">
                <a:solidFill>
                  <a:srgbClr val="E5E0DF"/>
                </a:solidFill>
                <a:latin typeface="Roboto" pitchFamily="34" charset="0"/>
                <a:ea typeface="Roboto" pitchFamily="34" charset="-122"/>
                <a:cs typeface="Roboto" pitchFamily="34" charset="-120"/>
              </a:rPr>
              <a:t>The story serves as a reminder to appreciate these efforts and ensure the primary caregivers receive the support and rest they need.</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5" name="Text 2"/>
          <p:cNvSpPr/>
          <p:nvPr/>
        </p:nvSpPr>
        <p:spPr>
          <a:xfrm>
            <a:off x="833199" y="2802493"/>
            <a:ext cx="7477601" cy="958215"/>
          </a:xfrm>
          <a:prstGeom prst="rect">
            <a:avLst/>
          </a:prstGeom>
          <a:noFill/>
          <a:ln/>
        </p:spPr>
        <p:txBody>
          <a:bodyPr wrap="none" rtlCol="0" anchor="t"/>
          <a:lstStyle/>
          <a:p>
            <a:pPr marL="0" indent="0">
              <a:lnSpc>
                <a:spcPts val="7545"/>
              </a:lnSpc>
              <a:buNone/>
            </a:pPr>
            <a:r>
              <a:rPr lang="en-US" sz="6036" dirty="0">
                <a:solidFill>
                  <a:srgbClr val="F2F2F3"/>
                </a:solidFill>
                <a:latin typeface="Poppins" pitchFamily="34" charset="0"/>
                <a:ea typeface="Poppins" pitchFamily="34" charset="-122"/>
                <a:cs typeface="Poppins" pitchFamily="34" charset="-120"/>
              </a:rPr>
              <a:t>Reunion Dinner</a:t>
            </a:r>
            <a:endParaRPr lang="en-US" sz="6036" dirty="0"/>
          </a:p>
        </p:txBody>
      </p:sp>
      <p:sp>
        <p:nvSpPr>
          <p:cNvPr id="6" name="Text 3"/>
          <p:cNvSpPr/>
          <p:nvPr/>
        </p:nvSpPr>
        <p:spPr>
          <a:xfrm>
            <a:off x="833199" y="4093964"/>
            <a:ext cx="7477601" cy="1333024"/>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The final video in the series tells the story of the cherished Chinese New Year tradition of the reunion dinner. It portrays this gathering as a time to set aside the year's challenges and come together as a family, united by an enduring bond.</a:t>
            </a:r>
            <a:endParaRPr lang="en-US" sz="1750"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670" r="40385"/>
          <a:stretch/>
        </p:blipFill>
        <p:spPr bwMode="auto">
          <a:xfrm>
            <a:off x="8865031" y="0"/>
            <a:ext cx="5765369" cy="8266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5" name="Text 2"/>
          <p:cNvSpPr/>
          <p:nvPr/>
        </p:nvSpPr>
        <p:spPr>
          <a:xfrm>
            <a:off x="833199" y="1629132"/>
            <a:ext cx="7477601"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Reunion Dinner: Characters</a:t>
            </a:r>
            <a:endParaRPr lang="en-US" sz="4374" dirty="0"/>
          </a:p>
        </p:txBody>
      </p:sp>
      <p:sp>
        <p:nvSpPr>
          <p:cNvPr id="6" name="Text 3"/>
          <p:cNvSpPr/>
          <p:nvPr/>
        </p:nvSpPr>
        <p:spPr>
          <a:xfrm>
            <a:off x="833199" y="3351133"/>
            <a:ext cx="7477601" cy="2666048"/>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In "Reunion Dinner," the mother is portrayed as a resilient and dedicated figure, embodying selflessness as she tirelessly works to ensure her family's well-being. Her actions and sacrifices highlight the deep love and commitment parents have for their children. The children represent the younger generation, initially unaware of their parents' sacrifices. Through the story, they learn to appreciate and honor their parents' efforts, gaining a deeper understanding of family values and gratitude. This evolving perspective underscores the film's theme of familial appreciation and unity.</a:t>
            </a:r>
            <a:endParaRPr lang="en-US" sz="1750" dirty="0"/>
          </a:p>
        </p:txBody>
      </p:sp>
      <p:sp>
        <p:nvSpPr>
          <p:cNvPr id="7" name="Text 4"/>
          <p:cNvSpPr/>
          <p:nvPr/>
        </p:nvSpPr>
        <p:spPr>
          <a:xfrm>
            <a:off x="833199" y="6267093"/>
            <a:ext cx="7477601" cy="333256"/>
          </a:xfrm>
          <a:prstGeom prst="rect">
            <a:avLst/>
          </a:prstGeom>
          <a:noFill/>
          <a:ln/>
        </p:spPr>
        <p:txBody>
          <a:bodyPr wrap="none" rtlCol="0" anchor="t"/>
          <a:lstStyle/>
          <a:p>
            <a:pPr marL="0" indent="0">
              <a:lnSpc>
                <a:spcPts val="2624"/>
              </a:lnSpc>
              <a:buNone/>
            </a:pPr>
            <a:endParaRPr lang="en-US" sz="1750"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02" r="6121" b="5684"/>
          <a:stretch/>
        </p:blipFill>
        <p:spPr bwMode="auto">
          <a:xfrm>
            <a:off x="8310800" y="0"/>
            <a:ext cx="6319599" cy="822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2037993" y="1758315"/>
            <a:ext cx="10554414" cy="1388745"/>
          </a:xfrm>
          <a:prstGeom prst="rect">
            <a:avLst/>
          </a:prstGeom>
          <a:noFill/>
          <a:ln/>
        </p:spPr>
        <p:txBody>
          <a:bodyPr wrap="square" rtlCol="0" anchor="t"/>
          <a:lstStyle/>
          <a:p>
            <a:pPr marL="0" indent="0">
              <a:lnSpc>
                <a:spcPts val="5468"/>
              </a:lnSpc>
              <a:buNone/>
            </a:pPr>
            <a:r>
              <a:rPr lang="en-US" sz="4374" dirty="0">
                <a:solidFill>
                  <a:srgbClr val="F2F2F3"/>
                </a:solidFill>
                <a:latin typeface="Poppins" pitchFamily="34" charset="0"/>
                <a:ea typeface="Poppins" pitchFamily="34" charset="-122"/>
                <a:cs typeface="Poppins" pitchFamily="34" charset="-120"/>
              </a:rPr>
              <a:t>Reunion Dinner: Honoring Family Bonds</a:t>
            </a:r>
            <a:endParaRPr lang="en-US" sz="4374" dirty="0"/>
          </a:p>
        </p:txBody>
      </p:sp>
      <p:sp>
        <p:nvSpPr>
          <p:cNvPr id="5" name="Text 3"/>
          <p:cNvSpPr/>
          <p:nvPr/>
        </p:nvSpPr>
        <p:spPr>
          <a:xfrm>
            <a:off x="2037993" y="3702487"/>
            <a:ext cx="3170872"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Appreciating Sacrifices</a:t>
            </a:r>
            <a:endParaRPr lang="en-US" sz="2187" dirty="0"/>
          </a:p>
        </p:txBody>
      </p:sp>
      <p:sp>
        <p:nvSpPr>
          <p:cNvPr id="6" name="Text 4"/>
          <p:cNvSpPr/>
          <p:nvPr/>
        </p:nvSpPr>
        <p:spPr>
          <a:xfrm>
            <a:off x="2037993" y="4271843"/>
            <a:ext cx="5006221" cy="1999536"/>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The video teaches the younger generation to recognize and appreciate the sacrifices their parents make to provide for the family. It reminds viewers of the significance of gathering together during important cultural celebrations like Chinese New Year.</a:t>
            </a:r>
            <a:endParaRPr lang="en-US" sz="1750" dirty="0"/>
          </a:p>
        </p:txBody>
      </p:sp>
      <p:sp>
        <p:nvSpPr>
          <p:cNvPr id="7" name="Text 5"/>
          <p:cNvSpPr/>
          <p:nvPr/>
        </p:nvSpPr>
        <p:spPr>
          <a:xfrm>
            <a:off x="7593806" y="3702487"/>
            <a:ext cx="2777490" cy="347186"/>
          </a:xfrm>
          <a:prstGeom prst="rect">
            <a:avLst/>
          </a:prstGeom>
          <a:noFill/>
          <a:ln/>
        </p:spPr>
        <p:txBody>
          <a:bodyPr wrap="none" rtlCol="0" anchor="t"/>
          <a:lstStyle/>
          <a:p>
            <a:pPr marL="0" indent="0">
              <a:lnSpc>
                <a:spcPts val="2734"/>
              </a:lnSpc>
              <a:buNone/>
            </a:pPr>
            <a:r>
              <a:rPr lang="en-US" sz="2187" dirty="0">
                <a:solidFill>
                  <a:srgbClr val="F2F2F3"/>
                </a:solidFill>
                <a:latin typeface="Poppins" pitchFamily="34" charset="0"/>
                <a:ea typeface="Poppins" pitchFamily="34" charset="-122"/>
                <a:cs typeface="Poppins" pitchFamily="34" charset="-120"/>
              </a:rPr>
              <a:t>Cherishing Family</a:t>
            </a:r>
            <a:endParaRPr lang="en-US" sz="2187" dirty="0"/>
          </a:p>
        </p:txBody>
      </p:sp>
      <p:sp>
        <p:nvSpPr>
          <p:cNvPr id="8" name="Text 6"/>
          <p:cNvSpPr/>
          <p:nvPr/>
        </p:nvSpPr>
        <p:spPr>
          <a:xfrm>
            <a:off x="7593806" y="4271843"/>
            <a:ext cx="5006221" cy="1666280"/>
          </a:xfrm>
          <a:prstGeom prst="rect">
            <a:avLst/>
          </a:prstGeom>
          <a:noFill/>
          <a:ln/>
        </p:spPr>
        <p:txBody>
          <a:bodyPr wrap="square" rtlCol="0" anchor="t"/>
          <a:lstStyle/>
          <a:p>
            <a:pPr marL="0" indent="0">
              <a:lnSpc>
                <a:spcPts val="2624"/>
              </a:lnSpc>
              <a:buNone/>
            </a:pPr>
            <a:r>
              <a:rPr lang="en-US" sz="1750" dirty="0">
                <a:solidFill>
                  <a:srgbClr val="E5E0DF"/>
                </a:solidFill>
                <a:latin typeface="Roboto" pitchFamily="34" charset="0"/>
                <a:ea typeface="Roboto" pitchFamily="34" charset="-122"/>
                <a:cs typeface="Roboto" pitchFamily="34" charset="-120"/>
              </a:rPr>
              <a:t>The story underscores the values of gratitude, respect, and familial love, encouraging viewers to cherish and honor the deep bonds that connect them to their loved ones. It inspires a renewed sense of appreciation for one's family.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814</Words>
  <Application>Microsoft Office PowerPoint</Application>
  <PresentationFormat>Custom</PresentationFormat>
  <Paragraphs>63</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5</cp:revision>
  <dcterms:created xsi:type="dcterms:W3CDTF">2024-06-09T12:12:28Z</dcterms:created>
  <dcterms:modified xsi:type="dcterms:W3CDTF">2024-06-09T12:38:09Z</dcterms:modified>
</cp:coreProperties>
</file>