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68" r:id="rId5"/>
    <p:sldId id="269" r:id="rId6"/>
    <p:sldId id="266" r:id="rId7"/>
    <p:sldId id="270" r:id="rId8"/>
    <p:sldId id="258" r:id="rId9"/>
    <p:sldId id="260" r:id="rId10"/>
    <p:sldId id="259" r:id="rId11"/>
    <p:sldId id="262" r:id="rId12"/>
    <p:sldId id="272" r:id="rId13"/>
    <p:sldId id="271" r:id="rId14"/>
    <p:sldId id="263" r:id="rId15"/>
    <p:sldId id="265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5679B-7952-440B-8284-5268FAE8A75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2EB29-2351-411C-A684-4BD78B13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7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77189"/>
            <a:ext cx="7477601" cy="17033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707"/>
              </a:lnSpc>
              <a:buNone/>
            </a:pPr>
            <a:r>
              <a:rPr lang="en-US" sz="5365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Introduction to Trigonometry</a:t>
            </a:r>
            <a:endParaRPr lang="en-US" sz="5365" dirty="0"/>
          </a:p>
        </p:txBody>
      </p:sp>
      <p:sp>
        <p:nvSpPr>
          <p:cNvPr id="6" name="Text 2"/>
          <p:cNvSpPr/>
          <p:nvPr/>
        </p:nvSpPr>
        <p:spPr>
          <a:xfrm>
            <a:off x="833199" y="4313753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Trigonometry is a branch of mathematics that explores the relationships between the sides and angles of triangles. It has numerous applications in fields like engineering, physics, and navigation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  <a:endParaRPr lang="en-US" sz="1750" dirty="0"/>
          </a:p>
        </p:txBody>
      </p:sp>
      <p:pic>
        <p:nvPicPr>
          <p:cNvPr id="8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08" y="6492298"/>
            <a:ext cx="1114012" cy="1118415"/>
          </a:xfrm>
          <a:prstGeom prst="ellipse">
            <a:avLst/>
          </a:prstGeom>
        </p:spPr>
      </p:pic>
      <p:sp>
        <p:nvSpPr>
          <p:cNvPr id="9" name="Text 4"/>
          <p:cNvSpPr/>
          <p:nvPr/>
        </p:nvSpPr>
        <p:spPr>
          <a:xfrm>
            <a:off x="1904120" y="6857077"/>
            <a:ext cx="22987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400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by </a:t>
            </a:r>
            <a:r>
              <a:rPr lang="en-US" sz="2400" b="1" dirty="0" err="1" smtClean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Rohit</a:t>
            </a:r>
            <a:r>
              <a:rPr lang="en-US" sz="2400" b="1" dirty="0" smtClean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2400" b="1" dirty="0" err="1" smtClean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Saraswat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509236"/>
            <a:ext cx="5772507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Trigonometric Identities</a:t>
            </a:r>
            <a:endParaRPr lang="en-US" sz="3888" dirty="0"/>
          </a:p>
        </p:txBody>
      </p:sp>
      <p:sp>
        <p:nvSpPr>
          <p:cNvPr id="5" name="Text 2"/>
          <p:cNvSpPr/>
          <p:nvPr/>
        </p:nvSpPr>
        <p:spPr>
          <a:xfrm>
            <a:off x="2624376" y="2681764"/>
            <a:ext cx="1938933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Fundamental Identities</a:t>
            </a:r>
            <a:endParaRPr lang="en-US" sz="1944" dirty="0"/>
          </a:p>
        </p:txBody>
      </p:sp>
      <p:sp>
        <p:nvSpPr>
          <p:cNvPr id="6" name="Text 3"/>
          <p:cNvSpPr/>
          <p:nvPr/>
        </p:nvSpPr>
        <p:spPr>
          <a:xfrm>
            <a:off x="2624376" y="3521154"/>
            <a:ext cx="1938933" cy="2999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most important trigonometric identities are sine, cosine, and tangent. These relate the sides and angles of a right triangle in a precise mathematical way.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112901" y="2681764"/>
            <a:ext cx="1938933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Pythagorean Identities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5112901" y="3521154"/>
            <a:ext cx="1938933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These identities express the relationships between the three trigonometric ratios, such as sin^2(x) + cos^2(x) = 1.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601426" y="2681764"/>
            <a:ext cx="1938933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Reciprocal Identities</a:t>
            </a: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7601426" y="3521154"/>
            <a:ext cx="1938933" cy="2999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reciprocal trigonometric functions - cosecant, secant, and cotangent - can be expressed in terms of the basic sine, cosine, and tangent functions.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089952" y="2681764"/>
            <a:ext cx="1938933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Inverse Identities</a:t>
            </a:r>
            <a:endParaRPr lang="en-US" sz="1944" dirty="0"/>
          </a:p>
        </p:txBody>
      </p:sp>
      <p:sp>
        <p:nvSpPr>
          <p:cNvPr id="12" name="Text 9"/>
          <p:cNvSpPr/>
          <p:nvPr/>
        </p:nvSpPr>
        <p:spPr>
          <a:xfrm>
            <a:off x="10089952" y="3521154"/>
            <a:ext cx="1938933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inverse trigonometric functions, such as arcsin(x), have their own set of identities that relate them to the basic trig functions.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088350"/>
            <a:ext cx="5876687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Trigonometric Equations</a:t>
            </a:r>
            <a:endParaRPr lang="en-US" sz="3888" dirty="0"/>
          </a:p>
        </p:txBody>
      </p:sp>
      <p:sp>
        <p:nvSpPr>
          <p:cNvPr id="6" name="Shape 2"/>
          <p:cNvSpPr/>
          <p:nvPr/>
        </p:nvSpPr>
        <p:spPr>
          <a:xfrm>
            <a:off x="1144310" y="2038707"/>
            <a:ext cx="44410" cy="5102423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51632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2886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111032" y="2353389"/>
            <a:ext cx="11084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333" dirty="0"/>
          </a:p>
        </p:txBody>
      </p:sp>
      <p:sp>
        <p:nvSpPr>
          <p:cNvPr id="10" name="Text 6"/>
          <p:cNvSpPr/>
          <p:nvPr/>
        </p:nvSpPr>
        <p:spPr>
          <a:xfrm>
            <a:off x="2388513" y="2260878"/>
            <a:ext cx="2614136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Identifying Unknowns</a:t>
            </a:r>
            <a:endParaRPr lang="en-US" sz="1944" dirty="0"/>
          </a:p>
        </p:txBody>
      </p:sp>
      <p:sp>
        <p:nvSpPr>
          <p:cNvPr id="11" name="Text 7"/>
          <p:cNvSpPr/>
          <p:nvPr/>
        </p:nvSpPr>
        <p:spPr>
          <a:xfrm>
            <a:off x="2388513" y="2702719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Trigonometric equations involve finding unknown variables, such as angles or side lengths, using the given trigonometric ratios.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29119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40634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79718" y="4128254"/>
            <a:ext cx="17335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333" dirty="0"/>
          </a:p>
        </p:txBody>
      </p:sp>
      <p:sp>
        <p:nvSpPr>
          <p:cNvPr id="15" name="Text 11"/>
          <p:cNvSpPr/>
          <p:nvPr/>
        </p:nvSpPr>
        <p:spPr>
          <a:xfrm>
            <a:off x="2388513" y="4035743"/>
            <a:ext cx="3856077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Inverse Trigonometric Functions</a:t>
            </a:r>
            <a:endParaRPr lang="en-US" sz="1944" dirty="0"/>
          </a:p>
        </p:txBody>
      </p:sp>
      <p:sp>
        <p:nvSpPr>
          <p:cNvPr id="16" name="Text 12"/>
          <p:cNvSpPr/>
          <p:nvPr/>
        </p:nvSpPr>
        <p:spPr>
          <a:xfrm>
            <a:off x="2388513" y="4477583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Solving trigonometric equations often requires using inverse trigonometric functions, like arcsin, arccos, and arctan, to isolate the unknown.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06605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8383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80433" y="5903119"/>
            <a:ext cx="17192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333" dirty="0"/>
          </a:p>
        </p:txBody>
      </p:sp>
      <p:sp>
        <p:nvSpPr>
          <p:cNvPr id="20" name="Text 16"/>
          <p:cNvSpPr/>
          <p:nvPr/>
        </p:nvSpPr>
        <p:spPr>
          <a:xfrm>
            <a:off x="2388513" y="5810607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Applying Identities</a:t>
            </a:r>
            <a:endParaRPr lang="en-US" sz="1944" dirty="0"/>
          </a:p>
        </p:txBody>
      </p:sp>
      <p:sp>
        <p:nvSpPr>
          <p:cNvPr id="21" name="Text 17"/>
          <p:cNvSpPr/>
          <p:nvPr/>
        </p:nvSpPr>
        <p:spPr>
          <a:xfrm>
            <a:off x="2388513" y="6252448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Trigonometric identities, such as Pythagorean and reciprocal identities, can be used to simplify and manipulate trigonometric equations.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710538" y="973336"/>
            <a:ext cx="12925252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860"/>
              </a:lnSpc>
            </a:pPr>
            <a:r>
              <a:rPr lang="en-GB" sz="4000" dirty="0" smtClean="0">
                <a:solidFill>
                  <a:schemeClr val="bg1"/>
                </a:solidFill>
              </a:rPr>
              <a:t>Let’s tackle a question</a:t>
            </a:r>
            <a:endParaRPr lang="en-US" sz="3888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5001" y="2519064"/>
            <a:ext cx="664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Step 1: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Label the sides.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65001" y="3039593"/>
            <a:ext cx="686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Step 2:</a:t>
            </a:r>
            <a:r>
              <a:rPr lang="en-GB" sz="2400" dirty="0" smtClean="0">
                <a:solidFill>
                  <a:schemeClr val="bg1"/>
                </a:solidFill>
              </a:rPr>
              <a:t> Decide which trig function we will use.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65002" y="3526798"/>
            <a:ext cx="5870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 are given the hypotenuse and the opposite, so using SOHCAHTOA, we know we need to use Sine.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0536" y="5016889"/>
            <a:ext cx="686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Step 3:</a:t>
            </a:r>
            <a:r>
              <a:rPr lang="en-GB" sz="2400" dirty="0" smtClean="0">
                <a:solidFill>
                  <a:schemeClr val="bg1"/>
                </a:solidFill>
              </a:rPr>
              <a:t> Form our equation.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536" y="5668869"/>
            <a:ext cx="48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Sin(x) = Opposite / Hypotenuse</a:t>
            </a:r>
          </a:p>
          <a:p>
            <a:r>
              <a:rPr lang="en-GB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So…</a:t>
            </a:r>
          </a:p>
          <a:p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Sin(x) = 5 / 8.2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41367" y="5043324"/>
            <a:ext cx="686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Step 4: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Find </a:t>
            </a:r>
            <a:r>
              <a:rPr lang="en-GB" sz="2400" dirty="0" smtClean="0">
                <a:solidFill>
                  <a:schemeClr val="bg1"/>
                </a:solidFill>
              </a:rPr>
              <a:t>answer.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741369" y="5807236"/>
                <a:ext cx="4874970" cy="173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Sin(x) = 5 / 8.2</a:t>
                </a:r>
              </a:p>
              <a:p>
                <a:r>
                  <a:rPr lang="en-GB" sz="2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𝒔𝒊𝒏</m:t>
                        </m:r>
                      </m:e>
                      <m:sup>
                        <m:r>
                          <a:rPr lang="en-GB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GB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GB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GB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GB" sz="2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r>
                  <a:rPr lang="en-GB" sz="2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x = 37.6°</a:t>
                </a:r>
                <a:endParaRPr lang="en-GB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GB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369" y="5807236"/>
                <a:ext cx="4874970" cy="1739387"/>
              </a:xfrm>
              <a:prstGeom prst="rect">
                <a:avLst/>
              </a:prstGeom>
              <a:blipFill rotWithShape="1">
                <a:blip r:embed="rId5"/>
                <a:stretch>
                  <a:fillRect l="-2000" t="-2807" b="-70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537" y="2107800"/>
            <a:ext cx="6734948" cy="283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5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710538" y="973336"/>
            <a:ext cx="12925252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860"/>
              </a:lnSpc>
            </a:pPr>
            <a:r>
              <a:rPr lang="en-GB" sz="4000" dirty="0">
                <a:solidFill>
                  <a:schemeClr val="bg1"/>
                </a:solidFill>
              </a:rPr>
              <a:t>Let’s try another one</a:t>
            </a:r>
            <a:endParaRPr lang="en-US" sz="3888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5001" y="2519064"/>
            <a:ext cx="664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Step 1: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Label the sides.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65001" y="3039593"/>
            <a:ext cx="686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Step 2:</a:t>
            </a:r>
            <a:r>
              <a:rPr lang="en-GB" sz="2400" dirty="0" smtClean="0">
                <a:solidFill>
                  <a:schemeClr val="bg1"/>
                </a:solidFill>
              </a:rPr>
              <a:t> Decide which trig function we will use.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65002" y="3526798"/>
            <a:ext cx="5870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 are given the hypotenuse and the opposite, so using SOHCAHTOA, we know we need to use Sine.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0536" y="5016889"/>
            <a:ext cx="686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Step 3:</a:t>
            </a:r>
            <a:r>
              <a:rPr lang="en-GB" sz="2400" dirty="0" smtClean="0">
                <a:solidFill>
                  <a:schemeClr val="bg1"/>
                </a:solidFill>
              </a:rPr>
              <a:t> Form our equation.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536" y="5668869"/>
            <a:ext cx="48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Cos(x) = Adjacent / Hypotenuse</a:t>
            </a:r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So…</a:t>
            </a:r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Cos(x) = 5.2 / 8.8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41367" y="5043324"/>
            <a:ext cx="686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Step 4:</a:t>
            </a:r>
            <a:r>
              <a:rPr lang="en-GB" sz="2400" dirty="0" smtClean="0">
                <a:solidFill>
                  <a:schemeClr val="bg1"/>
                </a:solidFill>
              </a:rPr>
              <a:t> ‘Un-trig’ our answer.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1369" y="5807236"/>
            <a:ext cx="4874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Cos(x) = 5.2 / 8.8</a:t>
            </a:r>
          </a:p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x = 〖𝒄𝒐𝒔〗^(−𝟏) ((𝟓.𝟐)/(𝟖.𝟖))</a:t>
            </a:r>
          </a:p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x = 53.8°</a:t>
            </a:r>
          </a:p>
          <a:p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16" y="2344665"/>
            <a:ext cx="5444940" cy="26986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05816" y="3591026"/>
            <a:ext cx="39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2823" y="3324662"/>
            <a:ext cx="39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8686" y="4354838"/>
            <a:ext cx="39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673423"/>
            <a:ext cx="7086838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Applications of Trigonometry</a:t>
            </a:r>
            <a:endParaRPr lang="en-US" sz="3888" dirty="0"/>
          </a:p>
        </p:txBody>
      </p:sp>
      <p:sp>
        <p:nvSpPr>
          <p:cNvPr id="5" name="Text 2"/>
          <p:cNvSpPr/>
          <p:nvPr/>
        </p:nvSpPr>
        <p:spPr>
          <a:xfrm>
            <a:off x="2624376" y="2823686"/>
            <a:ext cx="4419838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Trigonometry has a wide range of practical applications in various fields, including engineering, surveying, navigation, and astronomy. It is used to calculate distances, heights, and angles in construction, land surveying, and mapmaking.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624376" y="5023128"/>
            <a:ext cx="441983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Trigonometry also plays a crucial role in designing electrical circuits, modeling wave behavior, and analyzing periodic functions in physics and engineering.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806" y="2873693"/>
            <a:ext cx="4419838" cy="3312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429947"/>
            <a:ext cx="7477601" cy="17033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707"/>
              </a:lnSpc>
              <a:buNone/>
            </a:pPr>
            <a:r>
              <a:rPr lang="en-US" sz="5365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Conclusion and Review</a:t>
            </a:r>
            <a:endParaRPr lang="en-US" sz="5365" dirty="0"/>
          </a:p>
        </p:txBody>
      </p:sp>
      <p:sp>
        <p:nvSpPr>
          <p:cNvPr id="6" name="Text 2"/>
          <p:cNvSpPr/>
          <p:nvPr/>
        </p:nvSpPr>
        <p:spPr>
          <a:xfrm>
            <a:off x="833199" y="4466511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In this final section, we'll summarize the key concepts of trigonometry and review how the various topics covered can be applied in real-world scenarios. We'll also provide guidance on how students can continue to build upon their understanding of this powerful mathematical discipline.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624376" y="4306967"/>
            <a:ext cx="2710339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endParaRPr lang="en-US" sz="1944" dirty="0"/>
          </a:p>
        </p:txBody>
      </p:sp>
      <p:sp>
        <p:nvSpPr>
          <p:cNvPr id="7" name="Text 3"/>
          <p:cNvSpPr/>
          <p:nvPr/>
        </p:nvSpPr>
        <p:spPr>
          <a:xfrm>
            <a:off x="2624376" y="4748808"/>
            <a:ext cx="2905006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5862638" y="4306967"/>
            <a:ext cx="2905006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endParaRPr lang="en-US" sz="1944" dirty="0"/>
          </a:p>
        </p:txBody>
      </p:sp>
      <p:sp>
        <p:nvSpPr>
          <p:cNvPr id="10" name="Text 5"/>
          <p:cNvSpPr/>
          <p:nvPr/>
        </p:nvSpPr>
        <p:spPr>
          <a:xfrm>
            <a:off x="5862638" y="5057418"/>
            <a:ext cx="2905006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9100899" y="4307086"/>
            <a:ext cx="2905125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endParaRPr lang="en-US" sz="1944" dirty="0"/>
          </a:p>
        </p:txBody>
      </p:sp>
      <p:sp>
        <p:nvSpPr>
          <p:cNvPr id="13" name="Text 7"/>
          <p:cNvSpPr/>
          <p:nvPr/>
        </p:nvSpPr>
        <p:spPr>
          <a:xfrm>
            <a:off x="9100899" y="5057537"/>
            <a:ext cx="290512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5" name="TextBox 14"/>
          <p:cNvSpPr txBox="1"/>
          <p:nvPr/>
        </p:nvSpPr>
        <p:spPr>
          <a:xfrm>
            <a:off x="1596267" y="2446811"/>
            <a:ext cx="5718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Consider this right-angled triangle.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582" y="3376374"/>
            <a:ext cx="3733800" cy="30956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21874" y="3400918"/>
            <a:ext cx="585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What will the unmarked angle be</a:t>
            </a:r>
            <a:r>
              <a:rPr lang="en-GB" sz="2800" dirty="0" smtClean="0">
                <a:solidFill>
                  <a:schemeClr val="bg1"/>
                </a:solidFill>
              </a:rPr>
              <a:t>?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1874" y="4120440"/>
            <a:ext cx="6038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square looking angle means a right-angle, which is 90°. Using our rule of triangles that all angles equal 180°, we know that the unmarked angle must be </a:t>
            </a:r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2800" b="1" dirty="0" smtClean="0">
                <a:solidFill>
                  <a:schemeClr val="bg1"/>
                </a:solidFill>
              </a:rPr>
              <a:t>180 </a:t>
            </a:r>
            <a:r>
              <a:rPr lang="en-GB" sz="2800" b="1" dirty="0">
                <a:solidFill>
                  <a:schemeClr val="bg1"/>
                </a:solidFill>
              </a:rPr>
              <a:t>– 90 – 45 = 45°</a:t>
            </a:r>
            <a:endParaRPr lang="en-GB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9" name="Text 1"/>
          <p:cNvSpPr/>
          <p:nvPr/>
        </p:nvSpPr>
        <p:spPr>
          <a:xfrm>
            <a:off x="1795582" y="1172528"/>
            <a:ext cx="10210442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860"/>
              </a:lnSpc>
              <a:buNone/>
            </a:pPr>
            <a:r>
              <a:rPr lang="en-US" sz="3888" dirty="0" smtClean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What We Know So Far…</a:t>
            </a:r>
            <a:endParaRPr lang="en-US" sz="3888" dirty="0"/>
          </a:p>
        </p:txBody>
      </p:sp>
    </p:spTree>
    <p:extLst>
      <p:ext uri="{BB962C8B-B14F-4D97-AF65-F5344CB8AC3E}">
        <p14:creationId xmlns:p14="http://schemas.microsoft.com/office/powerpoint/2010/main" val="37685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624376" y="4306967"/>
            <a:ext cx="2710339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endParaRPr lang="en-US" sz="1944" dirty="0"/>
          </a:p>
        </p:txBody>
      </p:sp>
      <p:sp>
        <p:nvSpPr>
          <p:cNvPr id="7" name="Text 3"/>
          <p:cNvSpPr/>
          <p:nvPr/>
        </p:nvSpPr>
        <p:spPr>
          <a:xfrm>
            <a:off x="2624376" y="4748808"/>
            <a:ext cx="2905006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5862638" y="4306967"/>
            <a:ext cx="2905006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endParaRPr lang="en-US" sz="1944" dirty="0"/>
          </a:p>
        </p:txBody>
      </p:sp>
      <p:sp>
        <p:nvSpPr>
          <p:cNvPr id="10" name="Text 5"/>
          <p:cNvSpPr/>
          <p:nvPr/>
        </p:nvSpPr>
        <p:spPr>
          <a:xfrm>
            <a:off x="5862638" y="5057418"/>
            <a:ext cx="2905006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9100899" y="4307086"/>
            <a:ext cx="2905125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endParaRPr lang="en-US" sz="1944" dirty="0"/>
          </a:p>
        </p:txBody>
      </p:sp>
      <p:sp>
        <p:nvSpPr>
          <p:cNvPr id="13" name="Text 7"/>
          <p:cNvSpPr/>
          <p:nvPr/>
        </p:nvSpPr>
        <p:spPr>
          <a:xfrm>
            <a:off x="9100899" y="5057537"/>
            <a:ext cx="290512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5" name="TextBox 14"/>
          <p:cNvSpPr txBox="1"/>
          <p:nvPr/>
        </p:nvSpPr>
        <p:spPr>
          <a:xfrm>
            <a:off x="1596267" y="2446811"/>
            <a:ext cx="5718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Consider this right-angled triangle.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1874" y="3277976"/>
            <a:ext cx="585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What will side length c be?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1874" y="3808945"/>
            <a:ext cx="66431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Using Pythagoras’ Theorem, we can say that:</a:t>
            </a:r>
          </a:p>
          <a:p>
            <a:r>
              <a:rPr lang="en-GB" sz="2800" dirty="0">
                <a:solidFill>
                  <a:schemeClr val="bg1"/>
                </a:solidFill>
              </a:rPr>
              <a:t>	p² + b² = h²</a:t>
            </a:r>
          </a:p>
          <a:p>
            <a:r>
              <a:rPr lang="en-GB" sz="2800" dirty="0">
                <a:solidFill>
                  <a:schemeClr val="bg1"/>
                </a:solidFill>
              </a:rPr>
              <a:t>	a² + b² = c²</a:t>
            </a:r>
          </a:p>
          <a:p>
            <a:r>
              <a:rPr lang="en-GB" sz="2800" dirty="0">
                <a:solidFill>
                  <a:schemeClr val="bg1"/>
                </a:solidFill>
              </a:rPr>
              <a:t>	 3² + 4² = c²</a:t>
            </a:r>
          </a:p>
          <a:p>
            <a:r>
              <a:rPr lang="en-GB" sz="2800" dirty="0">
                <a:solidFill>
                  <a:schemeClr val="bg1"/>
                </a:solidFill>
              </a:rPr>
              <a:t>	 9 + 16 = 25</a:t>
            </a:r>
          </a:p>
          <a:p>
            <a:r>
              <a:rPr lang="en-GB" sz="2800" dirty="0">
                <a:solidFill>
                  <a:schemeClr val="bg1"/>
                </a:solidFill>
              </a:rPr>
              <a:t>	        c² = 25</a:t>
            </a:r>
          </a:p>
          <a:p>
            <a:r>
              <a:rPr lang="en-GB" sz="2800" dirty="0">
                <a:solidFill>
                  <a:schemeClr val="bg1"/>
                </a:solidFill>
              </a:rPr>
              <a:t>	         c = 5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582" y="3305056"/>
            <a:ext cx="4022824" cy="3238500"/>
          </a:xfrm>
          <a:prstGeom prst="rect">
            <a:avLst/>
          </a:prstGeom>
        </p:spPr>
      </p:pic>
      <p:sp>
        <p:nvSpPr>
          <p:cNvPr id="20" name="Text 1"/>
          <p:cNvSpPr/>
          <p:nvPr/>
        </p:nvSpPr>
        <p:spPr>
          <a:xfrm>
            <a:off x="1795582" y="1172528"/>
            <a:ext cx="10210442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860"/>
              </a:lnSpc>
              <a:buNone/>
            </a:pPr>
            <a:r>
              <a:rPr lang="en-US" sz="3888" dirty="0" smtClean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What We Know So Far…</a:t>
            </a:r>
            <a:endParaRPr lang="en-US" sz="3888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95582" y="1172528"/>
            <a:ext cx="10210442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860"/>
              </a:lnSpc>
            </a:pPr>
            <a:endParaRPr lang="en-US" sz="3888" b="1" dirty="0">
              <a:solidFill>
                <a:schemeClr val="bg1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2624376" y="4306967"/>
            <a:ext cx="2710339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endParaRPr lang="en-US" sz="1944" dirty="0"/>
          </a:p>
        </p:txBody>
      </p:sp>
      <p:sp>
        <p:nvSpPr>
          <p:cNvPr id="7" name="Text 3"/>
          <p:cNvSpPr/>
          <p:nvPr/>
        </p:nvSpPr>
        <p:spPr>
          <a:xfrm>
            <a:off x="2624376" y="4748808"/>
            <a:ext cx="2905006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5862638" y="4306967"/>
            <a:ext cx="2905006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endParaRPr lang="en-US" sz="1944" dirty="0"/>
          </a:p>
        </p:txBody>
      </p:sp>
      <p:sp>
        <p:nvSpPr>
          <p:cNvPr id="10" name="Text 5"/>
          <p:cNvSpPr/>
          <p:nvPr/>
        </p:nvSpPr>
        <p:spPr>
          <a:xfrm>
            <a:off x="5862638" y="5057418"/>
            <a:ext cx="2905006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9100899" y="4307086"/>
            <a:ext cx="2905125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endParaRPr lang="en-US" sz="1944" dirty="0"/>
          </a:p>
        </p:txBody>
      </p:sp>
      <p:sp>
        <p:nvSpPr>
          <p:cNvPr id="13" name="Text 7"/>
          <p:cNvSpPr/>
          <p:nvPr/>
        </p:nvSpPr>
        <p:spPr>
          <a:xfrm>
            <a:off x="9100899" y="5057537"/>
            <a:ext cx="290512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90603" y="2603514"/>
            <a:ext cx="10820400" cy="40241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solidFill>
                  <a:schemeClr val="bg1"/>
                </a:solidFill>
              </a:rPr>
              <a:t>As long as we are given </a:t>
            </a:r>
            <a:r>
              <a:rPr lang="en-GB" sz="2400" b="1" dirty="0" smtClean="0">
                <a:solidFill>
                  <a:schemeClr val="bg1"/>
                </a:solidFill>
              </a:rPr>
              <a:t>two angles </a:t>
            </a:r>
            <a:r>
              <a:rPr lang="en-GB" sz="2400" dirty="0" smtClean="0">
                <a:solidFill>
                  <a:schemeClr val="bg1"/>
                </a:solidFill>
              </a:rPr>
              <a:t>in a triangle, we can find the third.</a:t>
            </a: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GB" sz="2400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GB" sz="2400" dirty="0" smtClean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As long as we are given </a:t>
            </a:r>
            <a:r>
              <a:rPr lang="en-GB" sz="2400" b="1" dirty="0" smtClean="0">
                <a:solidFill>
                  <a:schemeClr val="bg1"/>
                </a:solidFill>
              </a:rPr>
              <a:t>two side lengths </a:t>
            </a:r>
            <a:r>
              <a:rPr lang="en-GB" sz="2400" dirty="0" smtClean="0">
                <a:solidFill>
                  <a:schemeClr val="bg1"/>
                </a:solidFill>
              </a:rPr>
              <a:t>in a </a:t>
            </a:r>
            <a:r>
              <a:rPr lang="en-GB" sz="2400" u="sng" dirty="0" smtClean="0">
                <a:solidFill>
                  <a:schemeClr val="bg1"/>
                </a:solidFill>
              </a:rPr>
              <a:t>right-angled</a:t>
            </a:r>
            <a:r>
              <a:rPr lang="en-GB" sz="2400" dirty="0" smtClean="0">
                <a:solidFill>
                  <a:schemeClr val="bg1"/>
                </a:solidFill>
              </a:rPr>
              <a:t> triangle, we can find the third.</a:t>
            </a: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But what if we aren’t given that much information?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168" y="3117578"/>
            <a:ext cx="1316635" cy="10915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382" y="5009628"/>
            <a:ext cx="1572473" cy="1265890"/>
          </a:xfrm>
          <a:prstGeom prst="rect">
            <a:avLst/>
          </a:prstGeom>
        </p:spPr>
      </p:pic>
      <p:sp>
        <p:nvSpPr>
          <p:cNvPr id="22" name="Text 1"/>
          <p:cNvSpPr/>
          <p:nvPr/>
        </p:nvSpPr>
        <p:spPr>
          <a:xfrm>
            <a:off x="1947982" y="1324928"/>
            <a:ext cx="10210442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860"/>
              </a:lnSpc>
              <a:buNone/>
            </a:pPr>
            <a:r>
              <a:rPr lang="en-US" sz="3888" dirty="0" smtClean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What We Know So Far…</a:t>
            </a:r>
            <a:endParaRPr lang="en-US" sz="3888" dirty="0"/>
          </a:p>
        </p:txBody>
      </p:sp>
    </p:spTree>
    <p:extLst>
      <p:ext uri="{BB962C8B-B14F-4D97-AF65-F5344CB8AC3E}">
        <p14:creationId xmlns:p14="http://schemas.microsoft.com/office/powerpoint/2010/main" val="2725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624376" y="4306967"/>
            <a:ext cx="2710339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endParaRPr lang="en-US" sz="1944" dirty="0"/>
          </a:p>
        </p:txBody>
      </p:sp>
      <p:sp>
        <p:nvSpPr>
          <p:cNvPr id="7" name="Text 3"/>
          <p:cNvSpPr/>
          <p:nvPr/>
        </p:nvSpPr>
        <p:spPr>
          <a:xfrm>
            <a:off x="2624376" y="4748808"/>
            <a:ext cx="2905006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5862638" y="4306967"/>
            <a:ext cx="2905006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endParaRPr lang="en-US" sz="1944" dirty="0"/>
          </a:p>
        </p:txBody>
      </p:sp>
      <p:sp>
        <p:nvSpPr>
          <p:cNvPr id="10" name="Text 5"/>
          <p:cNvSpPr/>
          <p:nvPr/>
        </p:nvSpPr>
        <p:spPr>
          <a:xfrm>
            <a:off x="5862638" y="5057418"/>
            <a:ext cx="2905006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9100899" y="4307086"/>
            <a:ext cx="2905125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endParaRPr lang="en-US" sz="1944" dirty="0"/>
          </a:p>
        </p:txBody>
      </p:sp>
      <p:sp>
        <p:nvSpPr>
          <p:cNvPr id="13" name="Text 7"/>
          <p:cNvSpPr/>
          <p:nvPr/>
        </p:nvSpPr>
        <p:spPr>
          <a:xfrm>
            <a:off x="9100899" y="5057537"/>
            <a:ext cx="290512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90603" y="2449209"/>
            <a:ext cx="10820400" cy="4024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solidFill>
                  <a:schemeClr val="bg1"/>
                </a:solidFill>
              </a:rPr>
              <a:t>Trigonometry is the method of finding missing sides and angles in triangles when we </a:t>
            </a:r>
            <a:r>
              <a:rPr lang="en-GB" sz="2800" b="1" dirty="0" smtClean="0">
                <a:solidFill>
                  <a:schemeClr val="bg1"/>
                </a:solidFill>
              </a:rPr>
              <a:t>cannot</a:t>
            </a:r>
            <a:r>
              <a:rPr lang="en-GB" sz="2800" dirty="0" smtClean="0">
                <a:solidFill>
                  <a:schemeClr val="bg1"/>
                </a:solidFill>
              </a:rPr>
              <a:t> either use our “angles add up to 180°” rule or Pythagoras’ Theorem to help us.</a:t>
            </a:r>
          </a:p>
          <a:p>
            <a:pPr marL="0" indent="0">
              <a:buFont typeface="Arial" pitchFamily="34" charset="0"/>
              <a:buNone/>
            </a:pPr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2800" dirty="0" smtClean="0">
                <a:solidFill>
                  <a:schemeClr val="bg1"/>
                </a:solidFill>
              </a:rPr>
              <a:t>Most of trigonometry works with </a:t>
            </a:r>
            <a:r>
              <a:rPr lang="en-GB" sz="2800" b="1" dirty="0" smtClean="0">
                <a:solidFill>
                  <a:schemeClr val="bg1"/>
                </a:solidFill>
              </a:rPr>
              <a:t>right-angles triangles</a:t>
            </a:r>
            <a:r>
              <a:rPr lang="en-GB" sz="2800" dirty="0" smtClean="0">
                <a:solidFill>
                  <a:schemeClr val="bg1"/>
                </a:solidFill>
              </a:rPr>
              <a:t>. </a:t>
            </a:r>
          </a:p>
          <a:p>
            <a:pPr marL="0" indent="0">
              <a:buFont typeface="Arial" pitchFamily="34" charset="0"/>
              <a:buNone/>
            </a:pPr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2800" dirty="0" smtClean="0">
                <a:solidFill>
                  <a:schemeClr val="bg1"/>
                </a:solidFill>
              </a:rPr>
              <a:t>It usually involves: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Using two side lengths to find an angle.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Using one angle and one side length to find another side length.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15" name="Text 1"/>
          <p:cNvSpPr/>
          <p:nvPr/>
        </p:nvSpPr>
        <p:spPr>
          <a:xfrm>
            <a:off x="1490603" y="1172528"/>
            <a:ext cx="10515421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860"/>
              </a:lnSpc>
              <a:buNone/>
            </a:pPr>
            <a:r>
              <a:rPr lang="en-US" sz="3888" dirty="0" smtClean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What Is Trigonometry</a:t>
            </a:r>
            <a:endParaRPr lang="en-US" sz="3888" dirty="0"/>
          </a:p>
        </p:txBody>
      </p:sp>
    </p:spTree>
    <p:extLst>
      <p:ext uri="{BB962C8B-B14F-4D97-AF65-F5344CB8AC3E}">
        <p14:creationId xmlns:p14="http://schemas.microsoft.com/office/powerpoint/2010/main" val="32145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172528"/>
            <a:ext cx="7594997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Angles and Their Measurement</a:t>
            </a:r>
            <a:endParaRPr lang="en-US" sz="3888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2233970"/>
            <a:ext cx="2905006" cy="17953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4306967"/>
            <a:ext cx="2710339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Understanding Angles</a:t>
            </a:r>
            <a:endParaRPr lang="en-US" sz="1944" dirty="0"/>
          </a:p>
        </p:txBody>
      </p:sp>
      <p:sp>
        <p:nvSpPr>
          <p:cNvPr id="7" name="Text 3"/>
          <p:cNvSpPr/>
          <p:nvPr/>
        </p:nvSpPr>
        <p:spPr>
          <a:xfrm>
            <a:off x="2624376" y="4748808"/>
            <a:ext cx="2905006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An angle is the measure of the rotation between two intersecting lines or planes. Angles are fundamental to trigonometry and are measured in degrees (°) or radians (rad).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38" y="2233970"/>
            <a:ext cx="2905006" cy="179534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62638" y="4306967"/>
            <a:ext cx="2905006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Circular Angle Measurement</a:t>
            </a:r>
            <a:endParaRPr lang="en-US" sz="1944" dirty="0"/>
          </a:p>
        </p:txBody>
      </p:sp>
      <p:sp>
        <p:nvSpPr>
          <p:cNvPr id="10" name="Text 5"/>
          <p:cNvSpPr/>
          <p:nvPr/>
        </p:nvSpPr>
        <p:spPr>
          <a:xfrm>
            <a:off x="5862638" y="5057418"/>
            <a:ext cx="2905006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Angles are often measured on a circular scale, where a full rotation around the circle is 360°. This allows for precise quantification of rotations and orientations.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899" y="2233970"/>
            <a:ext cx="2905125" cy="179546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00899" y="4307086"/>
            <a:ext cx="2905125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Angles of Elevation and Depression</a:t>
            </a:r>
            <a:endParaRPr lang="en-US" sz="1944" dirty="0"/>
          </a:p>
        </p:txBody>
      </p:sp>
      <p:sp>
        <p:nvSpPr>
          <p:cNvPr id="13" name="Text 7"/>
          <p:cNvSpPr/>
          <p:nvPr/>
        </p:nvSpPr>
        <p:spPr>
          <a:xfrm>
            <a:off x="9100899" y="5057537"/>
            <a:ext cx="290512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Angles of elevation and depression are important in trigonometry, used to measure the incline or decline between an observer and an object.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28944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172528"/>
            <a:ext cx="7594997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860"/>
              </a:lnSpc>
              <a:buNone/>
            </a:pPr>
            <a:r>
              <a:rPr lang="en-US" sz="3888" dirty="0" smtClean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Labeling Sides</a:t>
            </a:r>
            <a:endParaRPr lang="en-US" sz="3888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85799" y="2194560"/>
            <a:ext cx="12363773" cy="4024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solidFill>
                  <a:schemeClr val="bg1"/>
                </a:solidFill>
              </a:rPr>
              <a:t>The first thing we need to do when using trigonometry is label our side lengths.</a:t>
            </a:r>
          </a:p>
          <a:p>
            <a:r>
              <a:rPr lang="en-GB" sz="2800" dirty="0" smtClean="0">
                <a:solidFill>
                  <a:schemeClr val="bg1"/>
                </a:solidFill>
              </a:rPr>
              <a:t>This doesn’t mean a, b and c.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7115" y="3496289"/>
            <a:ext cx="8147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Any angle we are trying to find, we call </a:t>
            </a:r>
            <a:r>
              <a:rPr lang="en-GB" sz="2400" b="1" dirty="0" smtClean="0">
                <a:solidFill>
                  <a:schemeClr val="bg1"/>
                </a:solidFill>
              </a:rPr>
              <a:t>Theta</a:t>
            </a:r>
            <a:r>
              <a:rPr lang="en-GB" sz="2400" dirty="0" smtClean="0">
                <a:solidFill>
                  <a:schemeClr val="bg1"/>
                </a:solidFill>
              </a:rPr>
              <a:t> (</a:t>
            </a:r>
            <a:r>
              <a:rPr lang="el-GR" sz="2400" dirty="0" smtClean="0">
                <a:solidFill>
                  <a:schemeClr val="bg1"/>
                </a:solidFill>
              </a:rPr>
              <a:t>θ</a:t>
            </a:r>
            <a:r>
              <a:rPr lang="en-GB" sz="2400" dirty="0" smtClean="0">
                <a:solidFill>
                  <a:schemeClr val="bg1"/>
                </a:solidFill>
              </a:rPr>
              <a:t>), which is a </a:t>
            </a:r>
            <a:r>
              <a:rPr lang="en-GB" sz="2400" dirty="0">
                <a:solidFill>
                  <a:schemeClr val="bg1"/>
                </a:solidFill>
              </a:rPr>
              <a:t>G</a:t>
            </a:r>
            <a:r>
              <a:rPr lang="en-GB" sz="2400" dirty="0" smtClean="0">
                <a:solidFill>
                  <a:schemeClr val="bg1"/>
                </a:solidFill>
              </a:rPr>
              <a:t>reek letter. Could also be called x or any other letter</a:t>
            </a:r>
            <a:r>
              <a:rPr lang="en-GB" sz="2400" dirty="0" smtClean="0">
                <a:solidFill>
                  <a:schemeClr val="bg1"/>
                </a:solidFill>
              </a:rPr>
              <a:t>.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77115" y="4266909"/>
            <a:ext cx="814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We label our sides depending on where </a:t>
            </a:r>
            <a:r>
              <a:rPr lang="el-GR" sz="2400" dirty="0" smtClean="0">
                <a:solidFill>
                  <a:schemeClr val="bg1"/>
                </a:solidFill>
              </a:rPr>
              <a:t>θ</a:t>
            </a:r>
            <a:r>
              <a:rPr lang="en-GB" sz="2400" dirty="0" smtClean="0">
                <a:solidFill>
                  <a:schemeClr val="bg1"/>
                </a:solidFill>
              </a:rPr>
              <a:t> is.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77115" y="4692954"/>
            <a:ext cx="8147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You may already remember from geometry that the diagonal side of the triangle is called the </a:t>
            </a:r>
            <a:r>
              <a:rPr lang="en-GB" sz="2400" b="1" dirty="0" smtClean="0">
                <a:solidFill>
                  <a:schemeClr val="bg1"/>
                </a:solidFill>
              </a:rPr>
              <a:t>hypotenuse.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7115" y="5515688"/>
            <a:ext cx="814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The other side length alongside </a:t>
            </a:r>
            <a:r>
              <a:rPr lang="el-GR" sz="2400" dirty="0" smtClean="0">
                <a:solidFill>
                  <a:schemeClr val="bg1"/>
                </a:solidFill>
              </a:rPr>
              <a:t>θ</a:t>
            </a:r>
            <a:r>
              <a:rPr lang="en-GB" sz="2400" dirty="0" smtClean="0">
                <a:solidFill>
                  <a:schemeClr val="bg1"/>
                </a:solidFill>
              </a:rPr>
              <a:t> is the </a:t>
            </a:r>
            <a:r>
              <a:rPr lang="en-GB" sz="2400" b="1" dirty="0" smtClean="0">
                <a:solidFill>
                  <a:schemeClr val="bg1"/>
                </a:solidFill>
              </a:rPr>
              <a:t>adjacent/base.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7115" y="5977353"/>
            <a:ext cx="8147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The third side length is appropriately called the </a:t>
            </a:r>
            <a:r>
              <a:rPr lang="en-GB" sz="2400" b="1" dirty="0" smtClean="0">
                <a:solidFill>
                  <a:schemeClr val="bg1"/>
                </a:solidFill>
              </a:rPr>
              <a:t>opposite/perpendicular.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02" y="3763469"/>
            <a:ext cx="4606226" cy="24072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689" y="3917788"/>
            <a:ext cx="3830806" cy="21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6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4490798" y="1039767"/>
            <a:ext cx="9306401" cy="1234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Trigonometric Ratios: Sine, Cosine, and Tangent</a:t>
            </a:r>
            <a:endParaRPr lang="en-US" sz="3888" dirty="0"/>
          </a:p>
        </p:txBody>
      </p:sp>
      <p:sp>
        <p:nvSpPr>
          <p:cNvPr id="6" name="Shape 2"/>
          <p:cNvSpPr/>
          <p:nvPr/>
        </p:nvSpPr>
        <p:spPr>
          <a:xfrm>
            <a:off x="4490799" y="2552938"/>
            <a:ext cx="4542115" cy="2234446"/>
          </a:xfrm>
          <a:prstGeom prst="roundRect">
            <a:avLst>
              <a:gd name="adj" fmla="val 4475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0590" y="2782729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Sine (sin)</a:t>
            </a:r>
            <a:endParaRPr lang="en-US" sz="1944" dirty="0"/>
          </a:p>
        </p:txBody>
      </p:sp>
      <p:sp>
        <p:nvSpPr>
          <p:cNvPr id="8" name="Text 4"/>
          <p:cNvSpPr/>
          <p:nvPr/>
        </p:nvSpPr>
        <p:spPr>
          <a:xfrm>
            <a:off x="4720590" y="3224570"/>
            <a:ext cx="408253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sine of an angle is the ratio of the opposite side to the hypotenuse of a right triangle. It represents the vertical component of a unit vector.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2552938"/>
            <a:ext cx="4542115" cy="2234446"/>
          </a:xfrm>
          <a:prstGeom prst="roundRect">
            <a:avLst>
              <a:gd name="adj" fmla="val 4475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84876" y="2758083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Cosine (cos)</a:t>
            </a:r>
            <a:endParaRPr lang="en-US" sz="1944" dirty="0"/>
          </a:p>
        </p:txBody>
      </p:sp>
      <p:sp>
        <p:nvSpPr>
          <p:cNvPr id="11" name="Text 7"/>
          <p:cNvSpPr/>
          <p:nvPr/>
        </p:nvSpPr>
        <p:spPr>
          <a:xfrm>
            <a:off x="9484875" y="3224570"/>
            <a:ext cx="408253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cosine of an angle is the ratio of the adjacent side to the hypotenuse of a right triangle. It represents the horizontal component of a unit vector.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009555"/>
            <a:ext cx="9306401" cy="1567934"/>
          </a:xfrm>
          <a:prstGeom prst="roundRect">
            <a:avLst>
              <a:gd name="adj" fmla="val 637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0590" y="5239345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Tangent (tan)</a:t>
            </a:r>
            <a:endParaRPr lang="en-US" sz="1944" dirty="0"/>
          </a:p>
        </p:txBody>
      </p:sp>
      <p:sp>
        <p:nvSpPr>
          <p:cNvPr id="14" name="Text 10"/>
          <p:cNvSpPr/>
          <p:nvPr/>
        </p:nvSpPr>
        <p:spPr>
          <a:xfrm>
            <a:off x="4720590" y="5681186"/>
            <a:ext cx="884682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tangent of an angle is the ratio of the opposite side to the adjacent side of a right triangle. It represents the slope of the line from the origin to a point on the unit circle.</a:t>
            </a:r>
            <a:endParaRPr lang="en-US" sz="1750" dirty="0"/>
          </a:p>
        </p:txBody>
      </p:sp>
      <p:sp>
        <p:nvSpPr>
          <p:cNvPr id="16" name="Rectangle 15"/>
          <p:cNvSpPr/>
          <p:nvPr/>
        </p:nvSpPr>
        <p:spPr>
          <a:xfrm>
            <a:off x="-108488" y="0"/>
            <a:ext cx="3735091" cy="822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487" y="0"/>
            <a:ext cx="373509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710538" y="973336"/>
            <a:ext cx="12925252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860"/>
              </a:lnSpc>
            </a:pPr>
            <a:r>
              <a:rPr lang="en-GB" sz="4000" dirty="0" smtClean="0">
                <a:solidFill>
                  <a:schemeClr val="bg1"/>
                </a:solidFill>
              </a:rPr>
              <a:t>SOH CAH TOA</a:t>
            </a:r>
            <a:endParaRPr lang="en-US" sz="3888" dirty="0">
              <a:solidFill>
                <a:schemeClr val="bg1"/>
              </a:solidFill>
            </a:endParaRPr>
          </a:p>
        </p:txBody>
      </p:sp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688070"/>
              </p:ext>
            </p:extLst>
          </p:nvPr>
        </p:nvGraphicFramePr>
        <p:xfrm>
          <a:off x="1509955" y="2304233"/>
          <a:ext cx="7076105" cy="1810566"/>
        </p:xfrm>
        <a:graphic>
          <a:graphicData uri="http://schemas.openxmlformats.org/drawingml/2006/table">
            <a:tbl>
              <a:tblPr/>
              <a:tblGrid>
                <a:gridCol w="2269130"/>
                <a:gridCol w="4806975"/>
              </a:tblGrid>
              <a:tr h="603522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Sine Function: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sin(</a:t>
                      </a:r>
                      <a:r>
                        <a:rPr lang="el-GR" b="1" i="1" dirty="0">
                          <a:solidFill>
                            <a:schemeClr val="tx1"/>
                          </a:solidFill>
                          <a:effectLst/>
                        </a:rPr>
                        <a:t>θ</a:t>
                      </a:r>
                      <a:r>
                        <a:rPr lang="el-GR" b="1" dirty="0">
                          <a:solidFill>
                            <a:schemeClr val="tx1"/>
                          </a:solidFill>
                          <a:effectLst/>
                        </a:rPr>
                        <a:t>) = </a:t>
                      </a:r>
                      <a:r>
                        <a:rPr lang="en-GB" b="1" dirty="0" smtClean="0">
                          <a:solidFill>
                            <a:schemeClr val="tx1"/>
                          </a:solidFill>
                          <a:effectLst/>
                        </a:rPr>
                        <a:t>Perpendicular/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Hypotenuse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</a:tr>
              <a:tr h="603522"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Cosine Function: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chemeClr val="tx1"/>
                          </a:solidFill>
                          <a:effectLst/>
                        </a:rPr>
                        <a:t>cos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l-GR" b="1" i="1" dirty="0">
                          <a:solidFill>
                            <a:schemeClr val="tx1"/>
                          </a:solidFill>
                          <a:effectLst/>
                        </a:rPr>
                        <a:t>θ</a:t>
                      </a:r>
                      <a:r>
                        <a:rPr lang="el-GR" b="1" dirty="0">
                          <a:solidFill>
                            <a:schemeClr val="tx1"/>
                          </a:solidFill>
                          <a:effectLst/>
                        </a:rPr>
                        <a:t>) = </a:t>
                      </a:r>
                      <a:r>
                        <a:rPr lang="en-GB" b="1" dirty="0" smtClean="0">
                          <a:solidFill>
                            <a:schemeClr val="tx1"/>
                          </a:solidFill>
                          <a:effectLst/>
                        </a:rPr>
                        <a:t>Base/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Hypotenuse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</a:tr>
              <a:tr h="603522"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Tangent Function: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tan(</a:t>
                      </a:r>
                      <a:r>
                        <a:rPr lang="el-GR" b="1" i="1" dirty="0">
                          <a:solidFill>
                            <a:schemeClr val="tx1"/>
                          </a:solidFill>
                          <a:effectLst/>
                        </a:rPr>
                        <a:t>θ</a:t>
                      </a:r>
                      <a:r>
                        <a:rPr lang="el-GR" b="1" dirty="0">
                          <a:solidFill>
                            <a:schemeClr val="tx1"/>
                          </a:solidFill>
                          <a:effectLst/>
                        </a:rPr>
                        <a:t>) = </a:t>
                      </a:r>
                      <a:r>
                        <a:rPr lang="en-GB" b="1" dirty="0" smtClean="0">
                          <a:solidFill>
                            <a:schemeClr val="tx1"/>
                          </a:solidFill>
                          <a:effectLst/>
                        </a:rPr>
                        <a:t>Perpendicular/ Base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509955" y="4414218"/>
            <a:ext cx="7212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The trig function we use (sin/cos/tan) depends on which two side lengths are given to us.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We use an abbreviation to help us remember which two side lengths are used for each function. This abbreviation is </a:t>
            </a:r>
            <a:r>
              <a:rPr lang="en-GB" sz="2400" b="1" dirty="0" smtClean="0">
                <a:solidFill>
                  <a:schemeClr val="bg1"/>
                </a:solidFill>
              </a:rPr>
              <a:t>SOHCAHTOA</a:t>
            </a:r>
            <a:r>
              <a:rPr lang="en-GB" sz="2400" dirty="0" smtClean="0">
                <a:solidFill>
                  <a:schemeClr val="bg1"/>
                </a:solidFill>
              </a:rPr>
              <a:t>.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For example, SOH means Sin(</a:t>
            </a:r>
            <a:r>
              <a:rPr lang="el-GR" sz="2400" dirty="0" smtClean="0">
                <a:solidFill>
                  <a:schemeClr val="bg1"/>
                </a:solidFill>
              </a:rPr>
              <a:t>θ</a:t>
            </a:r>
            <a:r>
              <a:rPr lang="en-GB" sz="2400" dirty="0" smtClean="0">
                <a:solidFill>
                  <a:schemeClr val="bg1"/>
                </a:solidFill>
              </a:rPr>
              <a:t>) = Opposite / Hypotenuse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5527" y="2304233"/>
            <a:ext cx="3924387" cy="2228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1179</Words>
  <Application>Microsoft Office PowerPoint</Application>
  <PresentationFormat>Custom</PresentationFormat>
  <Paragraphs>136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12</cp:revision>
  <dcterms:created xsi:type="dcterms:W3CDTF">2024-06-08T06:46:57Z</dcterms:created>
  <dcterms:modified xsi:type="dcterms:W3CDTF">2024-06-08T12:06:21Z</dcterms:modified>
</cp:coreProperties>
</file>