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7" r:id="rId5"/>
    <p:sldId id="258" r:id="rId6"/>
    <p:sldId id="259" r:id="rId7"/>
    <p:sldId id="261" r:id="rId8"/>
    <p:sldId id="262" r:id="rId9"/>
    <p:sldId id="263" r:id="rId10"/>
    <p:sldId id="268" r:id="rId11"/>
    <p:sldId id="264" r:id="rId12"/>
    <p:sldId id="265" r:id="rId13"/>
    <p:sldId id="267" r:id="rId14"/>
    <p:sldId id="266" r:id="rId15"/>
    <p:sldId id="269" r:id="rId16"/>
    <p:sldId id="273" r:id="rId17"/>
    <p:sldId id="270" r:id="rId18"/>
    <p:sldId id="271" r:id="rId19"/>
    <p:sldId id="274" r:id="rId20"/>
    <p:sldId id="275" r:id="rId21"/>
    <p:sldId id="276" r:id="rId22"/>
    <p:sldId id="277" r:id="rId23"/>
    <p:sldId id="278" r:id="rId24"/>
    <p:sldId id="272"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59E630E1-26CB-4021-8748-E4CA50707225}" type="datetime1">
              <a:rPr lang="en-US" smtClean="0"/>
              <a:t>7/9/2023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6C846-ED78-4A6B-8EF7-F46BF899DF82}" type="datetime1">
              <a:rPr lang="en-US" smtClean="0"/>
              <a:t>7/9/2023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064A5D7E-B951-4CF1-9255-346885BE222F}" type="datetime1">
              <a:rPr lang="en-US" smtClean="0"/>
              <a:t>7/9/2023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AC022519-C69D-48EC-AE40-6683AF22FE86}" type="datetime1">
              <a:rPr lang="en-US" smtClean="0"/>
              <a:t>7/9/2023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12A631C9-176B-491E-B5B1-AFAAFEB35CA5}" type="datetime1">
              <a:rPr lang="en-US" smtClean="0"/>
              <a:t>7/9/2023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77468B-A900-4744-A8A3-41D8F3D98E80}" type="datetime1">
              <a:rPr lang="en-US" smtClean="0"/>
              <a:t>7/9/2023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F3271E-8EB4-4A06-96A1-9FA3184C67A0}" type="datetime1">
              <a:rPr lang="en-US" smtClean="0"/>
              <a:t>7/9/2023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ED615E07-6C3C-42AC-9404-4049BAA3C33C}" type="datetime1">
              <a:rPr lang="en-US" smtClean="0"/>
              <a:t>7/9/2023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73CE8-5134-4517-9803-873790B143D4}" type="datetime1">
              <a:rPr lang="en-US" smtClean="0"/>
              <a:t>7/9/2023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B66DB7E-3F29-4657-89E9-9D189961BFE8}" type="datetime1">
              <a:rPr lang="en-US" smtClean="0"/>
              <a:t>7/9/2023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96E722-8D41-49AA-8136-7B5B777B0378}" type="datetime1">
              <a:rPr lang="en-US" smtClean="0"/>
              <a:t>7/9/2023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8595D96D-AF6F-4E2D-9B19-4339C266A0D4}" type="datetime1">
              <a:rPr lang="en-US" smtClean="0"/>
              <a:t>7/9/2023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rohitedutech0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sales-analysis-of-superstore-dataset-using-power-bi-1432f74fa62e" TargetMode="External"/><Relationship Id="rId2" Type="http://schemas.openxmlformats.org/officeDocument/2006/relationships/hyperlink" Target="https://www.kaggle.com/datasets/vivek468/superstore-dataset-fin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vivek468/superstore-dataset-final" TargetMode="External"/><Relationship Id="rId2" Type="http://schemas.openxmlformats.org/officeDocument/2006/relationships/hyperlink" Target="https://www.kaggle.com/datasets/bravehart101/sample-supermarket-data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97FCE6C6-6DDA-7EDC-D125-4BD8C2C2B1DF}"/>
              </a:ext>
            </a:extLst>
          </p:cNvPr>
          <p:cNvSpPr txBox="1"/>
          <p:nvPr/>
        </p:nvSpPr>
        <p:spPr>
          <a:xfrm>
            <a:off x="581191" y="2935705"/>
            <a:ext cx="10760577" cy="3693319"/>
          </a:xfrm>
          <a:prstGeom prst="rect">
            <a:avLst/>
          </a:prstGeom>
          <a:noFill/>
        </p:spPr>
        <p:txBody>
          <a:bodyPr wrap="square" rtlCol="0">
            <a:spAutoFit/>
          </a:bodyPr>
          <a:lstStyle/>
          <a:p>
            <a:r>
              <a:rPr lang="en-IN" sz="2600" b="1" dirty="0">
                <a:latin typeface="Calibri" panose="020F0502020204030204" pitchFamily="34" charset="0"/>
                <a:ea typeface="Calibri" panose="020F0502020204030204" pitchFamily="34" charset="0"/>
                <a:cs typeface="Calibri" panose="020F0502020204030204" pitchFamily="34" charset="0"/>
              </a:rPr>
              <a:t>Name : Rohit Raju Thakre</a:t>
            </a:r>
          </a:p>
          <a:p>
            <a:r>
              <a:rPr lang="en-IN" sz="2600" b="1" dirty="0" err="1">
                <a:latin typeface="Calibri" panose="020F0502020204030204" pitchFamily="34" charset="0"/>
                <a:ea typeface="Calibri" panose="020F0502020204030204" pitchFamily="34" charset="0"/>
                <a:cs typeface="Calibri" panose="020F0502020204030204" pitchFamily="34" charset="0"/>
              </a:rPr>
              <a:t>SkillBuild</a:t>
            </a:r>
            <a:r>
              <a:rPr lang="en-IN" sz="2600" b="1" dirty="0">
                <a:latin typeface="Calibri" panose="020F0502020204030204" pitchFamily="34" charset="0"/>
                <a:ea typeface="Calibri" panose="020F0502020204030204" pitchFamily="34" charset="0"/>
                <a:cs typeface="Calibri" panose="020F0502020204030204" pitchFamily="34" charset="0"/>
              </a:rPr>
              <a:t> Email ID : </a:t>
            </a:r>
            <a:r>
              <a:rPr lang="en-IN" sz="2600" b="1" i="0" dirty="0">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rohitedutech02@gmail.com</a:t>
            </a:r>
            <a:endParaRPr lang="en-IN" sz="2600" b="1" i="0" dirty="0">
              <a:effectLst/>
              <a:latin typeface="Calibri" panose="020F0502020204030204" pitchFamily="34" charset="0"/>
              <a:ea typeface="Calibri" panose="020F0502020204030204" pitchFamily="34" charset="0"/>
              <a:cs typeface="Calibri" panose="020F0502020204030204" pitchFamily="34" charset="0"/>
            </a:endParaRPr>
          </a:p>
          <a:p>
            <a:r>
              <a:rPr lang="en-IN" sz="2600" b="1" dirty="0">
                <a:latin typeface="Calibri" panose="020F0502020204030204" pitchFamily="34" charset="0"/>
                <a:ea typeface="Calibri" panose="020F0502020204030204" pitchFamily="34" charset="0"/>
                <a:cs typeface="Calibri" panose="020F0502020204030204" pitchFamily="34" charset="0"/>
              </a:rPr>
              <a:t>AICTE Email ID : rohitthakre53576@gmail.com</a:t>
            </a:r>
            <a:endParaRPr lang="en-IN" sz="2600" b="1" i="0" dirty="0">
              <a:effectLst/>
              <a:latin typeface="Calibri" panose="020F0502020204030204" pitchFamily="34" charset="0"/>
              <a:ea typeface="Calibri" panose="020F0502020204030204" pitchFamily="34" charset="0"/>
              <a:cs typeface="Calibri" panose="020F0502020204030204" pitchFamily="34" charset="0"/>
            </a:endParaRPr>
          </a:p>
          <a:p>
            <a:r>
              <a:rPr lang="en-IN" sz="2600" b="1" dirty="0">
                <a:latin typeface="Calibri" panose="020F0502020204030204" pitchFamily="34" charset="0"/>
                <a:ea typeface="Calibri" panose="020F0502020204030204" pitchFamily="34" charset="0"/>
                <a:cs typeface="Calibri" panose="020F0502020204030204" pitchFamily="34" charset="0"/>
              </a:rPr>
              <a:t>Organization: DGT</a:t>
            </a:r>
            <a:endParaRPr lang="en-IN" sz="2600" b="1" i="0" dirty="0">
              <a:effectLst/>
              <a:latin typeface="Calibri" panose="020F0502020204030204" pitchFamily="34" charset="0"/>
              <a:ea typeface="Calibri" panose="020F0502020204030204" pitchFamily="34" charset="0"/>
              <a:cs typeface="Calibri" panose="020F0502020204030204" pitchFamily="34" charset="0"/>
            </a:endParaRPr>
          </a:p>
          <a:p>
            <a:r>
              <a:rPr lang="en-IN" sz="2600" b="1" dirty="0">
                <a:latin typeface="Calibri" panose="020F0502020204030204" pitchFamily="34" charset="0"/>
                <a:ea typeface="Calibri" panose="020F0502020204030204" pitchFamily="34" charset="0"/>
                <a:cs typeface="Calibri" panose="020F0502020204030204" pitchFamily="34" charset="0"/>
              </a:rPr>
              <a:t>College Name : St. Vincent </a:t>
            </a:r>
            <a:r>
              <a:rPr lang="en-IN" sz="2600" b="1" dirty="0" err="1">
                <a:latin typeface="Calibri" panose="020F0502020204030204" pitchFamily="34" charset="0"/>
                <a:ea typeface="Calibri" panose="020F0502020204030204" pitchFamily="34" charset="0"/>
                <a:cs typeface="Calibri" panose="020F0502020204030204" pitchFamily="34" charset="0"/>
              </a:rPr>
              <a:t>Pallotti</a:t>
            </a:r>
            <a:r>
              <a:rPr lang="en-IN" sz="2600" b="1" dirty="0">
                <a:latin typeface="Calibri" panose="020F0502020204030204" pitchFamily="34" charset="0"/>
                <a:ea typeface="Calibri" panose="020F0502020204030204" pitchFamily="34" charset="0"/>
                <a:cs typeface="Calibri" panose="020F0502020204030204" pitchFamily="34" charset="0"/>
              </a:rPr>
              <a:t> College of Engineering and Technology Nagpur</a:t>
            </a:r>
          </a:p>
          <a:p>
            <a:r>
              <a:rPr lang="en-IN" sz="2600" b="1" dirty="0">
                <a:latin typeface="Calibri" panose="020F0502020204030204" pitchFamily="34" charset="0"/>
                <a:ea typeface="Calibri" panose="020F0502020204030204" pitchFamily="34" charset="0"/>
                <a:cs typeface="Calibri" panose="020F0502020204030204" pitchFamily="34" charset="0"/>
              </a:rPr>
              <a:t>College State : Maharashtra</a:t>
            </a:r>
          </a:p>
          <a:p>
            <a:r>
              <a:rPr lang="en-IN" sz="2600" b="1" dirty="0">
                <a:latin typeface="Calibri" panose="020F0502020204030204" pitchFamily="34" charset="0"/>
                <a:ea typeface="Calibri" panose="020F0502020204030204" pitchFamily="34" charset="0"/>
                <a:cs typeface="Calibri" panose="020F0502020204030204" pitchFamily="34" charset="0"/>
              </a:rPr>
              <a:t>Internship Domain : Data Analytics</a:t>
            </a:r>
          </a:p>
          <a:p>
            <a:r>
              <a:rPr lang="en-IN" sz="2600" b="1" dirty="0">
                <a:latin typeface="Calibri" panose="020F0502020204030204" pitchFamily="34" charset="0"/>
                <a:ea typeface="Calibri" panose="020F0502020204030204" pitchFamily="34" charset="0"/>
                <a:cs typeface="Calibri" panose="020F0502020204030204" pitchFamily="34" charset="0"/>
              </a:rPr>
              <a:t>Start Date &amp; End Date : 12 – 06 - 2023 to 24 – 07 - 2023 </a:t>
            </a:r>
          </a:p>
        </p:txBody>
      </p:sp>
      <p:pic>
        <p:nvPicPr>
          <p:cNvPr id="5" name="Picture 4">
            <a:extLst>
              <a:ext uri="{FF2B5EF4-FFF2-40B4-BE49-F238E27FC236}">
                <a16:creationId xmlns:a16="http://schemas.microsoft.com/office/drawing/2014/main" id="{983AA6FF-CDC0-433F-5E1B-5E0DB102AA5B}"/>
              </a:ext>
            </a:extLst>
          </p:cNvPr>
          <p:cNvPicPr>
            <a:picLocks noChangeAspect="1"/>
          </p:cNvPicPr>
          <p:nvPr/>
        </p:nvPicPr>
        <p:blipFill>
          <a:blip r:embed="rId3"/>
          <a:stretch>
            <a:fillRect/>
          </a:stretch>
        </p:blipFill>
        <p:spPr>
          <a:xfrm>
            <a:off x="9141233" y="992458"/>
            <a:ext cx="2133224" cy="2799857"/>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33557"/>
            <a:ext cx="11029616" cy="1188720"/>
          </a:xfrm>
        </p:spPr>
        <p:txBody>
          <a:bodyPr anchor="ctr"/>
          <a:lstStyle/>
          <a:p>
            <a:r>
              <a:rPr lang="en-GB" dirty="0"/>
              <a:t>Results</a:t>
            </a:r>
            <a:endParaRPr lang="en-US" dirty="0"/>
          </a:p>
        </p:txBody>
      </p:sp>
      <p:pic>
        <p:nvPicPr>
          <p:cNvPr id="5" name="Content Placeholder 4">
            <a:extLst>
              <a:ext uri="{FF2B5EF4-FFF2-40B4-BE49-F238E27FC236}">
                <a16:creationId xmlns:a16="http://schemas.microsoft.com/office/drawing/2014/main" id="{013CC72A-81C5-5CB1-C676-7FFB4F362681}"/>
              </a:ext>
            </a:extLst>
          </p:cNvPr>
          <p:cNvPicPr>
            <a:picLocks noGrp="1" noChangeAspect="1"/>
          </p:cNvPicPr>
          <p:nvPr>
            <p:ph idx="1"/>
          </p:nvPr>
        </p:nvPicPr>
        <p:blipFill>
          <a:blip r:embed="rId2"/>
          <a:stretch>
            <a:fillRect/>
          </a:stretch>
        </p:blipFill>
        <p:spPr>
          <a:xfrm>
            <a:off x="2545237" y="720023"/>
            <a:ext cx="7579151" cy="6084999"/>
          </a:xfrm>
        </p:spPr>
      </p:pic>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276996"/>
            <a:ext cx="11029616" cy="1188720"/>
          </a:xfrm>
        </p:spPr>
        <p:txBody>
          <a:bodyPr anchor="ctr"/>
          <a:lstStyle/>
          <a:p>
            <a:r>
              <a:rPr lang="en-GB" dirty="0"/>
              <a:t>links</a:t>
            </a:r>
            <a:endParaRPr lang="en-US" dirty="0"/>
          </a:p>
        </p:txBody>
      </p:sp>
      <p:sp>
        <p:nvSpPr>
          <p:cNvPr id="4" name="TextBox 3">
            <a:extLst>
              <a:ext uri="{FF2B5EF4-FFF2-40B4-BE49-F238E27FC236}">
                <a16:creationId xmlns:a16="http://schemas.microsoft.com/office/drawing/2014/main" id="{F22E9055-5F70-9AD2-91C7-F79510983FC4}"/>
              </a:ext>
            </a:extLst>
          </p:cNvPr>
          <p:cNvSpPr txBox="1"/>
          <p:nvPr/>
        </p:nvSpPr>
        <p:spPr>
          <a:xfrm>
            <a:off x="996228" y="1384013"/>
            <a:ext cx="10774836" cy="3416320"/>
          </a:xfrm>
          <a:prstGeom prst="rect">
            <a:avLst/>
          </a:prstGeom>
          <a:noFill/>
        </p:spPr>
        <p:txBody>
          <a:bodyPr wrap="square" rtlCol="0">
            <a:spAutoFit/>
          </a:bodyPr>
          <a:lstStyle/>
          <a:p>
            <a:r>
              <a:rPr lang="en-IN" b="1" dirty="0" err="1">
                <a:latin typeface="Calibri" panose="020F0502020204030204" pitchFamily="34" charset="0"/>
                <a:ea typeface="Calibri" panose="020F0502020204030204" pitchFamily="34" charset="0"/>
                <a:cs typeface="Calibri" panose="020F0502020204030204" pitchFamily="34" charset="0"/>
              </a:rPr>
              <a:t>Github</a:t>
            </a:r>
            <a:r>
              <a:rPr lang="en-IN" b="1" dirty="0">
                <a:latin typeface="Calibri" panose="020F0502020204030204" pitchFamily="34" charset="0"/>
                <a:ea typeface="Calibri" panose="020F0502020204030204" pitchFamily="34" charset="0"/>
                <a:cs typeface="Calibri" panose="020F0502020204030204" pitchFamily="34" charset="0"/>
              </a:rPr>
              <a:t> Link: </a:t>
            </a:r>
          </a:p>
          <a:p>
            <a:r>
              <a:rPr lang="en-IN" dirty="0">
                <a:latin typeface="Calibri" panose="020F0502020204030204" pitchFamily="34" charset="0"/>
                <a:ea typeface="Calibri" panose="020F0502020204030204" pitchFamily="34" charset="0"/>
                <a:cs typeface="Calibri" panose="020F0502020204030204" pitchFamily="34" charset="0"/>
              </a:rPr>
              <a:t>https://github.com/Rohitt014/Analysis-of-superstore-dataset</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Research Paper:</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Here are some references for sales analysis on Superstore dataset: </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hlinkClick r:id="rId2"/>
              </a:rPr>
              <a:t>https://www.kaggle.com/datasets/vivek468/superstore-dataset-final</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Vignesh, S. (2021). Sales Analysis of Superstore dataset using Power BI. Towards Data Science. </a:t>
            </a:r>
          </a:p>
          <a:p>
            <a:r>
              <a:rPr lang="en-IN" dirty="0">
                <a:latin typeface="Calibri" panose="020F0502020204030204" pitchFamily="34" charset="0"/>
                <a:ea typeface="Calibri" panose="020F0502020204030204" pitchFamily="34" charset="0"/>
                <a:cs typeface="Calibri" panose="020F0502020204030204" pitchFamily="34" charset="0"/>
                <a:hlinkClick r:id="rId3"/>
              </a:rPr>
              <a:t>https://towardsdatascience.com/sales-analysis-of-superstore-dataset-using-power-bi-1432f74fa62e</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858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94CC-105C-F1C5-0C1B-EAC62B782252}"/>
              </a:ext>
            </a:extLst>
          </p:cNvPr>
          <p:cNvSpPr>
            <a:spLocks noGrp="1"/>
          </p:cNvSpPr>
          <p:nvPr>
            <p:ph type="title"/>
          </p:nvPr>
        </p:nvSpPr>
        <p:spPr>
          <a:xfrm>
            <a:off x="581191" y="495679"/>
            <a:ext cx="11029616" cy="1188720"/>
          </a:xfrm>
        </p:spPr>
        <p:txBody>
          <a:bodyPr/>
          <a:lstStyle/>
          <a:p>
            <a:r>
              <a:rPr lang="en-IN" dirty="0"/>
              <a:t>DATASET</a:t>
            </a:r>
            <a:br>
              <a:rPr lang="en-IN" dirty="0"/>
            </a:br>
            <a:endParaRPr lang="en-IN" dirty="0"/>
          </a:p>
        </p:txBody>
      </p:sp>
      <p:sp>
        <p:nvSpPr>
          <p:cNvPr id="4" name="TextBox 3">
            <a:extLst>
              <a:ext uri="{FF2B5EF4-FFF2-40B4-BE49-F238E27FC236}">
                <a16:creationId xmlns:a16="http://schemas.microsoft.com/office/drawing/2014/main" id="{F01A81A9-BEDE-150A-A1C8-A5ABB2A0F88F}"/>
              </a:ext>
            </a:extLst>
          </p:cNvPr>
          <p:cNvSpPr txBox="1"/>
          <p:nvPr/>
        </p:nvSpPr>
        <p:spPr>
          <a:xfrm>
            <a:off x="688157" y="1498862"/>
            <a:ext cx="11029616" cy="3416320"/>
          </a:xfrm>
          <a:prstGeom prst="rect">
            <a:avLst/>
          </a:prstGeom>
          <a:noFill/>
        </p:spPr>
        <p:txBody>
          <a:bodyPr wrap="square" rtlCol="0">
            <a:spAutoFit/>
          </a:bodyPr>
          <a:lstStyle/>
          <a:p>
            <a:r>
              <a:rPr lang="en-IN" b="1" dirty="0"/>
              <a:t>URL: </a:t>
            </a:r>
          </a:p>
          <a:p>
            <a:r>
              <a:rPr lang="en-IN" dirty="0">
                <a:hlinkClick r:id="rId2"/>
              </a:rPr>
              <a:t>https://www.kaggle.com/datasets/bravehart101/sample-supermarket-dataset</a:t>
            </a:r>
            <a:endParaRPr lang="en-IN" dirty="0"/>
          </a:p>
          <a:p>
            <a:r>
              <a:rPr lang="en-IN" dirty="0">
                <a:hlinkClick r:id="rId3"/>
              </a:rPr>
              <a:t>https://www.kaggle.com/datasets/vivek468/superstore-dataset-final</a:t>
            </a:r>
            <a:endParaRPr lang="en-IN" dirty="0"/>
          </a:p>
          <a:p>
            <a:endParaRPr lang="en-IN" dirty="0"/>
          </a:p>
          <a:p>
            <a:r>
              <a:rPr lang="en-US" b="1" dirty="0"/>
              <a:t>About the dataset: </a:t>
            </a:r>
          </a:p>
          <a:p>
            <a:r>
              <a:rPr lang="en-US" dirty="0"/>
              <a:t>The dataset provides information about the sales and profit from a supermarket.</a:t>
            </a:r>
          </a:p>
          <a:p>
            <a:endParaRPr lang="en-US" dirty="0"/>
          </a:p>
          <a:p>
            <a:r>
              <a:rPr lang="en-IN" b="1" dirty="0"/>
              <a:t>Dataset details:</a:t>
            </a:r>
          </a:p>
          <a:p>
            <a:endParaRPr lang="en-IN" b="1" dirty="0"/>
          </a:p>
          <a:p>
            <a:endParaRPr lang="en-IN" b="1" dirty="0"/>
          </a:p>
          <a:p>
            <a:endParaRPr lang="en-IN" dirty="0"/>
          </a:p>
          <a:p>
            <a:endParaRPr lang="en-IN" dirty="0"/>
          </a:p>
        </p:txBody>
      </p:sp>
      <p:graphicFrame>
        <p:nvGraphicFramePr>
          <p:cNvPr id="5" name="Table 5">
            <a:extLst>
              <a:ext uri="{FF2B5EF4-FFF2-40B4-BE49-F238E27FC236}">
                <a16:creationId xmlns:a16="http://schemas.microsoft.com/office/drawing/2014/main" id="{28BE6491-2E15-A6A1-21FA-AD6B4E74DEBC}"/>
              </a:ext>
            </a:extLst>
          </p:cNvPr>
          <p:cNvGraphicFramePr>
            <a:graphicFrameLocks noGrp="1"/>
          </p:cNvGraphicFramePr>
          <p:nvPr>
            <p:extLst>
              <p:ext uri="{D42A27DB-BD31-4B8C-83A1-F6EECF244321}">
                <p14:modId xmlns:p14="http://schemas.microsoft.com/office/powerpoint/2010/main" val="586451252"/>
              </p:ext>
            </p:extLst>
          </p:nvPr>
        </p:nvGraphicFramePr>
        <p:xfrm>
          <a:off x="1890598" y="3979473"/>
          <a:ext cx="5418666"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75611256"/>
                    </a:ext>
                  </a:extLst>
                </a:gridCol>
                <a:gridCol w="2709333">
                  <a:extLst>
                    <a:ext uri="{9D8B030D-6E8A-4147-A177-3AD203B41FA5}">
                      <a16:colId xmlns:a16="http://schemas.microsoft.com/office/drawing/2014/main" val="37669946"/>
                    </a:ext>
                  </a:extLst>
                </a:gridCol>
              </a:tblGrid>
              <a:tr h="370840">
                <a:tc>
                  <a:txBody>
                    <a:bodyPr/>
                    <a:lstStyle/>
                    <a:p>
                      <a:r>
                        <a:rPr lang="en-IN" dirty="0">
                          <a:latin typeface="Calibri" panose="020F0502020204030204" pitchFamily="34" charset="0"/>
                          <a:ea typeface="Calibri" panose="020F0502020204030204" pitchFamily="34" charset="0"/>
                          <a:cs typeface="Calibri" panose="020F0502020204030204" pitchFamily="34" charset="0"/>
                        </a:rPr>
                        <a:t>SIZE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1.11 MB</a:t>
                      </a:r>
                      <a:endParaRPr lang="en-IN" sz="1800" b="1" i="0" kern="1200" dirty="0">
                        <a:solidFill>
                          <a:schemeClr val="lt1"/>
                        </a:solidFill>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51579400"/>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Number of columns </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13</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50879959"/>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Number of Rows </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9994</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21066372"/>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Original file format </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Csv</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63065440"/>
                  </a:ext>
                </a:extLst>
              </a:tr>
            </a:tbl>
          </a:graphicData>
        </a:graphic>
      </p:graphicFrame>
    </p:spTree>
    <p:extLst>
      <p:ext uri="{BB962C8B-B14F-4D97-AF65-F5344CB8AC3E}">
        <p14:creationId xmlns:p14="http://schemas.microsoft.com/office/powerpoint/2010/main" val="418995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AC2C-F0AD-A8D5-17F8-D4D7A35D49F6}"/>
              </a:ext>
            </a:extLst>
          </p:cNvPr>
          <p:cNvSpPr>
            <a:spLocks noGrp="1"/>
          </p:cNvSpPr>
          <p:nvPr>
            <p:ph type="title"/>
          </p:nvPr>
        </p:nvSpPr>
        <p:spPr>
          <a:xfrm>
            <a:off x="581191" y="0"/>
            <a:ext cx="11029616" cy="1188720"/>
          </a:xfrm>
        </p:spPr>
        <p:txBody>
          <a:bodyPr/>
          <a:lstStyle/>
          <a:p>
            <a:r>
              <a:rPr lang="en-IN" dirty="0"/>
              <a:t>Step-1: Importing the dataset</a:t>
            </a:r>
          </a:p>
        </p:txBody>
      </p:sp>
      <p:sp>
        <p:nvSpPr>
          <p:cNvPr id="4" name="TextBox 3">
            <a:extLst>
              <a:ext uri="{FF2B5EF4-FFF2-40B4-BE49-F238E27FC236}">
                <a16:creationId xmlns:a16="http://schemas.microsoft.com/office/drawing/2014/main" id="{C5B05A7A-F20E-8D1E-BD15-EC812E100E82}"/>
              </a:ext>
            </a:extLst>
          </p:cNvPr>
          <p:cNvSpPr txBox="1"/>
          <p:nvPr/>
        </p:nvSpPr>
        <p:spPr>
          <a:xfrm>
            <a:off x="725864" y="1470582"/>
            <a:ext cx="10884943" cy="5078313"/>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#Importing Libraries</a:t>
            </a:r>
          </a:p>
          <a:p>
            <a:r>
              <a:rPr lang="en-IN" dirty="0">
                <a:latin typeface="Calibri" panose="020F0502020204030204" pitchFamily="34" charset="0"/>
                <a:ea typeface="Calibri" panose="020F0502020204030204" pitchFamily="34" charset="0"/>
                <a:cs typeface="Calibri" panose="020F0502020204030204" pitchFamily="34" charset="0"/>
              </a:rPr>
              <a:t>import pandas as pd </a:t>
            </a:r>
          </a:p>
          <a:p>
            <a:r>
              <a:rPr lang="en-IN" dirty="0">
                <a:latin typeface="Calibri" panose="020F0502020204030204" pitchFamily="34" charset="0"/>
                <a:ea typeface="Calibri" panose="020F0502020204030204" pitchFamily="34" charset="0"/>
                <a:cs typeface="Calibri" panose="020F0502020204030204" pitchFamily="34" charset="0"/>
              </a:rPr>
              <a:t>import </a:t>
            </a:r>
            <a:r>
              <a:rPr lang="en-IN" dirty="0" err="1">
                <a:latin typeface="Calibri" panose="020F0502020204030204" pitchFamily="34" charset="0"/>
                <a:ea typeface="Calibri" panose="020F0502020204030204" pitchFamily="34" charset="0"/>
                <a:cs typeface="Calibri" panose="020F0502020204030204" pitchFamily="34" charset="0"/>
              </a:rPr>
              <a:t>numpy</a:t>
            </a:r>
            <a:r>
              <a:rPr lang="en-IN" dirty="0">
                <a:latin typeface="Calibri" panose="020F0502020204030204" pitchFamily="34" charset="0"/>
                <a:ea typeface="Calibri" panose="020F0502020204030204" pitchFamily="34" charset="0"/>
                <a:cs typeface="Calibri" panose="020F0502020204030204" pitchFamily="34" charset="0"/>
              </a:rPr>
              <a:t> as np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err="1">
                <a:latin typeface="Calibri" panose="020F0502020204030204" pitchFamily="34" charset="0"/>
                <a:ea typeface="Calibri" panose="020F0502020204030204" pitchFamily="34" charset="0"/>
                <a:cs typeface="Calibri" panose="020F0502020204030204" pitchFamily="34" charset="0"/>
              </a:rPr>
              <a:t>df</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pd.read_csv</a:t>
            </a:r>
            <a:r>
              <a:rPr lang="en-IN" dirty="0">
                <a:latin typeface="Calibri" panose="020F0502020204030204" pitchFamily="34" charset="0"/>
                <a:ea typeface="Calibri" panose="020F0502020204030204" pitchFamily="34" charset="0"/>
                <a:cs typeface="Calibri" panose="020F0502020204030204" pitchFamily="34" charset="0"/>
              </a:rPr>
              <a:t>("SampleSuperstore.csv")</a:t>
            </a:r>
          </a:p>
          <a:p>
            <a:r>
              <a:rPr lang="en-IN" dirty="0" err="1">
                <a:latin typeface="Calibri" panose="020F0502020204030204" pitchFamily="34" charset="0"/>
                <a:ea typeface="Calibri" panose="020F0502020204030204" pitchFamily="34" charset="0"/>
                <a:cs typeface="Calibri" panose="020F0502020204030204" pitchFamily="34" charset="0"/>
              </a:rPr>
              <a:t>df.head</a:t>
            </a:r>
            <a:r>
              <a:rPr lang="en-IN" dirty="0">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err="1">
                <a:latin typeface="Calibri" panose="020F0502020204030204" pitchFamily="34" charset="0"/>
                <a:ea typeface="Calibri" panose="020F0502020204030204" pitchFamily="34" charset="0"/>
                <a:cs typeface="Calibri" panose="020F0502020204030204" pitchFamily="34" charset="0"/>
              </a:rPr>
              <a:t>df</a:t>
            </a:r>
            <a:r>
              <a:rPr lang="en-IN" dirty="0">
                <a:latin typeface="Calibri" panose="020F0502020204030204" pitchFamily="34" charset="0"/>
                <a:ea typeface="Calibri" panose="020F0502020204030204" pitchFamily="34" charset="0"/>
                <a:cs typeface="Calibri" panose="020F0502020204030204" pitchFamily="34" charset="0"/>
              </a:rPr>
              <a:t> checking data type and missing values: </a:t>
            </a:r>
          </a:p>
          <a:p>
            <a:r>
              <a:rPr lang="en-IN" dirty="0">
                <a:latin typeface="Calibri" panose="020F0502020204030204" pitchFamily="34" charset="0"/>
                <a:ea typeface="Calibri" panose="020F0502020204030204" pitchFamily="34" charset="0"/>
                <a:cs typeface="Calibri" panose="020F0502020204030204" pitchFamily="34" charset="0"/>
              </a:rPr>
              <a:t>df.info()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Read the columns or Features of the dataset: </a:t>
            </a:r>
          </a:p>
          <a:p>
            <a:r>
              <a:rPr lang="en-IN" dirty="0" err="1">
                <a:latin typeface="Calibri" panose="020F0502020204030204" pitchFamily="34" charset="0"/>
                <a:ea typeface="Calibri" panose="020F0502020204030204" pitchFamily="34" charset="0"/>
                <a:cs typeface="Calibri" panose="020F0502020204030204" pitchFamily="34" charset="0"/>
              </a:rPr>
              <a:t>df.columns</a:t>
            </a:r>
            <a:r>
              <a:rPr lang="en-IN" dirty="0">
                <a:latin typeface="Calibri" panose="020F0502020204030204" pitchFamily="34" charset="0"/>
                <a:ea typeface="Calibri" panose="020F0502020204030204" pitchFamily="34" charset="0"/>
                <a:cs typeface="Calibri" panose="020F0502020204030204" pitchFamily="34" charset="0"/>
              </a:rPr>
              <a:t>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Null Value check: </a:t>
            </a:r>
          </a:p>
          <a:p>
            <a:r>
              <a:rPr lang="en-IN" dirty="0" err="1">
                <a:latin typeface="Calibri" panose="020F0502020204030204" pitchFamily="34" charset="0"/>
                <a:ea typeface="Calibri" panose="020F0502020204030204" pitchFamily="34" charset="0"/>
                <a:cs typeface="Calibri" panose="020F0502020204030204" pitchFamily="34" charset="0"/>
              </a:rPr>
              <a:t>df.isna</a:t>
            </a:r>
            <a:r>
              <a:rPr lang="en-IN" dirty="0">
                <a:latin typeface="Calibri" panose="020F0502020204030204" pitchFamily="34" charset="0"/>
                <a:ea typeface="Calibri" panose="020F0502020204030204" pitchFamily="34" charset="0"/>
                <a:cs typeface="Calibri" panose="020F0502020204030204" pitchFamily="34" charset="0"/>
              </a:rPr>
              <a:t>().sum()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Read the Duplicate value: </a:t>
            </a:r>
          </a:p>
          <a:p>
            <a:r>
              <a:rPr lang="en-IN" dirty="0" err="1">
                <a:latin typeface="Calibri" panose="020F0502020204030204" pitchFamily="34" charset="0"/>
                <a:ea typeface="Calibri" panose="020F0502020204030204" pitchFamily="34" charset="0"/>
                <a:cs typeface="Calibri" panose="020F0502020204030204" pitchFamily="34" charset="0"/>
              </a:rPr>
              <a:t>df.duplicated</a:t>
            </a:r>
            <a:r>
              <a:rPr lang="en-IN" dirty="0">
                <a:latin typeface="Calibri" panose="020F0502020204030204" pitchFamily="34" charset="0"/>
                <a:ea typeface="Calibri" panose="020F0502020204030204" pitchFamily="34" charset="0"/>
                <a:cs typeface="Calibri" panose="020F0502020204030204" pitchFamily="34" charset="0"/>
              </a:rPr>
              <a:t>().sum()</a:t>
            </a:r>
          </a:p>
        </p:txBody>
      </p:sp>
    </p:spTree>
    <p:extLst>
      <p:ext uri="{BB962C8B-B14F-4D97-AF65-F5344CB8AC3E}">
        <p14:creationId xmlns:p14="http://schemas.microsoft.com/office/powerpoint/2010/main" val="155007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6094-5E09-F3B5-EEB2-434B1C12634D}"/>
              </a:ext>
            </a:extLst>
          </p:cNvPr>
          <p:cNvSpPr>
            <a:spLocks noGrp="1"/>
          </p:cNvSpPr>
          <p:nvPr>
            <p:ph type="title"/>
          </p:nvPr>
        </p:nvSpPr>
        <p:spPr>
          <a:xfrm>
            <a:off x="581192" y="0"/>
            <a:ext cx="11029616" cy="1188720"/>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SOME STATISTICAL INFORMATION </a:t>
            </a:r>
            <a:endParaRPr lang="en-IN" b="1" dirty="0"/>
          </a:p>
        </p:txBody>
      </p:sp>
      <p:sp>
        <p:nvSpPr>
          <p:cNvPr id="4" name="TextBox 3">
            <a:extLst>
              <a:ext uri="{FF2B5EF4-FFF2-40B4-BE49-F238E27FC236}">
                <a16:creationId xmlns:a16="http://schemas.microsoft.com/office/drawing/2014/main" id="{37B0EC21-0E7C-295F-3378-EA85B337AC1A}"/>
              </a:ext>
            </a:extLst>
          </p:cNvPr>
          <p:cNvSpPr txBox="1"/>
          <p:nvPr/>
        </p:nvSpPr>
        <p:spPr>
          <a:xfrm>
            <a:off x="754144" y="1380319"/>
            <a:ext cx="11029616" cy="2031325"/>
          </a:xfrm>
          <a:prstGeom prst="rect">
            <a:avLst/>
          </a:prstGeom>
          <a:noFill/>
        </p:spPr>
        <p:txBody>
          <a:bodyPr wrap="square" rtlCol="0">
            <a:spAutoFit/>
          </a:bodyPr>
          <a:lstStyle/>
          <a:p>
            <a:r>
              <a:rPr lang="en-US" b="1" dirty="0"/>
              <a:t>Understanding the distribution of the data: </a:t>
            </a:r>
          </a:p>
          <a:p>
            <a:r>
              <a:rPr lang="en-US" dirty="0"/>
              <a:t>The mean, min, max, and other metrics provide a quick overview of the distribution of the data. </a:t>
            </a:r>
          </a:p>
          <a:p>
            <a:r>
              <a:rPr lang="en-US" b="1" dirty="0"/>
              <a:t>Outlier detection: </a:t>
            </a:r>
            <a:r>
              <a:rPr lang="en-US" dirty="0"/>
              <a:t>The min, 25%, 75%, and max values can help identify outliers in the data. </a:t>
            </a:r>
          </a:p>
          <a:p>
            <a:r>
              <a:rPr lang="en-US" b="1" dirty="0"/>
              <a:t>Data normalization: </a:t>
            </a:r>
            <a:r>
              <a:rPr lang="en-US" dirty="0"/>
              <a:t>The mean and std values can be used to normalize the data. </a:t>
            </a:r>
          </a:p>
          <a:p>
            <a:r>
              <a:rPr lang="en-US" b="1" dirty="0"/>
              <a:t>Feature scaling: </a:t>
            </a:r>
            <a:r>
              <a:rPr lang="en-US" dirty="0"/>
              <a:t>The min, max, and other values can be used to scale the features to a suitable range.</a:t>
            </a:r>
          </a:p>
          <a:p>
            <a:r>
              <a:rPr lang="en-US" dirty="0"/>
              <a:t> </a:t>
            </a:r>
          </a:p>
          <a:p>
            <a:r>
              <a:rPr lang="en-US" b="1" dirty="0" err="1"/>
              <a:t>df.describe</a:t>
            </a:r>
            <a:r>
              <a:rPr lang="en-US" b="1" dirty="0"/>
              <a:t>()</a:t>
            </a:r>
            <a:endParaRPr lang="en-IN" b="1" dirty="0"/>
          </a:p>
        </p:txBody>
      </p:sp>
      <p:graphicFrame>
        <p:nvGraphicFramePr>
          <p:cNvPr id="7" name="Table 6">
            <a:extLst>
              <a:ext uri="{FF2B5EF4-FFF2-40B4-BE49-F238E27FC236}">
                <a16:creationId xmlns:a16="http://schemas.microsoft.com/office/drawing/2014/main" id="{1D186419-0072-3BF3-37FF-C29F7983E1BC}"/>
              </a:ext>
            </a:extLst>
          </p:cNvPr>
          <p:cNvGraphicFramePr>
            <a:graphicFrameLocks noGrp="1"/>
          </p:cNvGraphicFramePr>
          <p:nvPr>
            <p:extLst>
              <p:ext uri="{D42A27DB-BD31-4B8C-83A1-F6EECF244321}">
                <p14:modId xmlns:p14="http://schemas.microsoft.com/office/powerpoint/2010/main" val="283532462"/>
              </p:ext>
            </p:extLst>
          </p:nvPr>
        </p:nvGraphicFramePr>
        <p:xfrm>
          <a:off x="1800519" y="3335672"/>
          <a:ext cx="9360815" cy="3291840"/>
        </p:xfrm>
        <a:graphic>
          <a:graphicData uri="http://schemas.openxmlformats.org/drawingml/2006/table">
            <a:tbl>
              <a:tblPr/>
              <a:tblGrid>
                <a:gridCol w="1872163">
                  <a:extLst>
                    <a:ext uri="{9D8B030D-6E8A-4147-A177-3AD203B41FA5}">
                      <a16:colId xmlns:a16="http://schemas.microsoft.com/office/drawing/2014/main" val="747008406"/>
                    </a:ext>
                  </a:extLst>
                </a:gridCol>
                <a:gridCol w="1872163">
                  <a:extLst>
                    <a:ext uri="{9D8B030D-6E8A-4147-A177-3AD203B41FA5}">
                      <a16:colId xmlns:a16="http://schemas.microsoft.com/office/drawing/2014/main" val="372699434"/>
                    </a:ext>
                  </a:extLst>
                </a:gridCol>
                <a:gridCol w="1872163">
                  <a:extLst>
                    <a:ext uri="{9D8B030D-6E8A-4147-A177-3AD203B41FA5}">
                      <a16:colId xmlns:a16="http://schemas.microsoft.com/office/drawing/2014/main" val="2136662244"/>
                    </a:ext>
                  </a:extLst>
                </a:gridCol>
                <a:gridCol w="1872163">
                  <a:extLst>
                    <a:ext uri="{9D8B030D-6E8A-4147-A177-3AD203B41FA5}">
                      <a16:colId xmlns:a16="http://schemas.microsoft.com/office/drawing/2014/main" val="1644998102"/>
                    </a:ext>
                  </a:extLst>
                </a:gridCol>
                <a:gridCol w="1872163">
                  <a:extLst>
                    <a:ext uri="{9D8B030D-6E8A-4147-A177-3AD203B41FA5}">
                      <a16:colId xmlns:a16="http://schemas.microsoft.com/office/drawing/2014/main" val="3567263592"/>
                    </a:ext>
                  </a:extLst>
                </a:gridCol>
              </a:tblGrid>
              <a:tr h="345807">
                <a:tc>
                  <a:txBody>
                    <a:bodyPr/>
                    <a:lstStyle/>
                    <a:p>
                      <a:pPr algn="r" fontAlgn="ctr"/>
                      <a:endParaRPr lang="en-IN" b="1">
                        <a:effectLst/>
                      </a:endParaRPr>
                    </a:p>
                  </a:txBody>
                  <a:tcPr anchor="ctr">
                    <a:lnL>
                      <a:noFill/>
                    </a:lnL>
                    <a:lnR>
                      <a:noFill/>
                    </a:lnR>
                    <a:lnT>
                      <a:noFill/>
                    </a:lnT>
                    <a:lnB>
                      <a:noFill/>
                    </a:lnB>
                    <a:solidFill>
                      <a:srgbClr val="FFFFFF"/>
                    </a:solidFill>
                  </a:tcPr>
                </a:tc>
                <a:tc>
                  <a:txBody>
                    <a:bodyPr/>
                    <a:lstStyle/>
                    <a:p>
                      <a:pPr algn="r" fontAlgn="ctr"/>
                      <a:r>
                        <a:rPr lang="en-IN" b="1">
                          <a:effectLst/>
                        </a:rPr>
                        <a:t>Sales</a:t>
                      </a:r>
                    </a:p>
                  </a:txBody>
                  <a:tcPr anchor="ctr">
                    <a:lnL>
                      <a:noFill/>
                    </a:lnL>
                    <a:lnR>
                      <a:noFill/>
                    </a:lnR>
                    <a:lnT>
                      <a:noFill/>
                    </a:lnT>
                    <a:lnB>
                      <a:noFill/>
                    </a:lnB>
                    <a:solidFill>
                      <a:srgbClr val="FFFFFF"/>
                    </a:solidFill>
                  </a:tcPr>
                </a:tc>
                <a:tc>
                  <a:txBody>
                    <a:bodyPr/>
                    <a:lstStyle/>
                    <a:p>
                      <a:pPr algn="r" fontAlgn="ctr"/>
                      <a:r>
                        <a:rPr lang="en-IN" b="1">
                          <a:effectLst/>
                        </a:rPr>
                        <a:t>Quantity</a:t>
                      </a:r>
                    </a:p>
                  </a:txBody>
                  <a:tcPr anchor="ctr">
                    <a:lnL>
                      <a:noFill/>
                    </a:lnL>
                    <a:lnR>
                      <a:noFill/>
                    </a:lnR>
                    <a:lnT>
                      <a:noFill/>
                    </a:lnT>
                    <a:lnB>
                      <a:noFill/>
                    </a:lnB>
                    <a:solidFill>
                      <a:srgbClr val="FFFFFF"/>
                    </a:solidFill>
                  </a:tcPr>
                </a:tc>
                <a:tc>
                  <a:txBody>
                    <a:bodyPr/>
                    <a:lstStyle/>
                    <a:p>
                      <a:pPr algn="r" fontAlgn="ctr"/>
                      <a:r>
                        <a:rPr lang="en-IN" b="1">
                          <a:effectLst/>
                        </a:rPr>
                        <a:t>Discount</a:t>
                      </a:r>
                    </a:p>
                  </a:txBody>
                  <a:tcPr anchor="ctr">
                    <a:lnL>
                      <a:noFill/>
                    </a:lnL>
                    <a:lnR>
                      <a:noFill/>
                    </a:lnR>
                    <a:lnT>
                      <a:noFill/>
                    </a:lnT>
                    <a:lnB>
                      <a:noFill/>
                    </a:lnB>
                    <a:solidFill>
                      <a:srgbClr val="FFFFFF"/>
                    </a:solidFill>
                  </a:tcPr>
                </a:tc>
                <a:tc>
                  <a:txBody>
                    <a:bodyPr/>
                    <a:lstStyle/>
                    <a:p>
                      <a:pPr algn="r" fontAlgn="ctr"/>
                      <a:r>
                        <a:rPr lang="en-IN" b="1">
                          <a:effectLst/>
                        </a:rPr>
                        <a:t>Profit</a:t>
                      </a:r>
                    </a:p>
                  </a:txBody>
                  <a:tcPr anchor="ctr">
                    <a:lnL>
                      <a:noFill/>
                    </a:lnL>
                    <a:lnR>
                      <a:noFill/>
                    </a:lnR>
                    <a:lnT>
                      <a:noFill/>
                    </a:lnT>
                    <a:lnB>
                      <a:noFill/>
                    </a:lnB>
                    <a:solidFill>
                      <a:srgbClr val="FFFFFF"/>
                    </a:solidFill>
                  </a:tcPr>
                </a:tc>
                <a:extLst>
                  <a:ext uri="{0D108BD9-81ED-4DB2-BD59-A6C34878D82A}">
                    <a16:rowId xmlns:a16="http://schemas.microsoft.com/office/drawing/2014/main" val="2850660558"/>
                  </a:ext>
                </a:extLst>
              </a:tr>
              <a:tr h="345807">
                <a:tc>
                  <a:txBody>
                    <a:bodyPr/>
                    <a:lstStyle/>
                    <a:p>
                      <a:pPr algn="r" fontAlgn="ctr"/>
                      <a:r>
                        <a:rPr lang="en-IN" b="1">
                          <a:effectLst/>
                        </a:rPr>
                        <a:t>count</a:t>
                      </a:r>
                    </a:p>
                  </a:txBody>
                  <a:tcPr anchor="ctr">
                    <a:lnL>
                      <a:noFill/>
                    </a:lnL>
                    <a:lnR>
                      <a:noFill/>
                    </a:lnR>
                    <a:lnT>
                      <a:noFill/>
                    </a:lnT>
                    <a:lnB>
                      <a:noFill/>
                    </a:lnB>
                    <a:solidFill>
                      <a:srgbClr val="F5F5F5"/>
                    </a:solidFill>
                  </a:tcPr>
                </a:tc>
                <a:tc>
                  <a:txBody>
                    <a:bodyPr/>
                    <a:lstStyle/>
                    <a:p>
                      <a:pPr algn="r" fontAlgn="ctr"/>
                      <a:r>
                        <a:rPr lang="en-IN" dirty="0">
                          <a:effectLst/>
                        </a:rPr>
                        <a:t>9994.000000</a:t>
                      </a:r>
                    </a:p>
                  </a:txBody>
                  <a:tcPr anchor="ctr">
                    <a:lnL>
                      <a:noFill/>
                    </a:lnL>
                    <a:lnR>
                      <a:noFill/>
                    </a:lnR>
                    <a:lnT>
                      <a:noFill/>
                    </a:lnT>
                    <a:lnB>
                      <a:noFill/>
                    </a:lnB>
                    <a:solidFill>
                      <a:srgbClr val="F5F5F5"/>
                    </a:solidFill>
                  </a:tcPr>
                </a:tc>
                <a:tc>
                  <a:txBody>
                    <a:bodyPr/>
                    <a:lstStyle/>
                    <a:p>
                      <a:pPr algn="r" fontAlgn="ctr"/>
                      <a:r>
                        <a:rPr lang="en-IN">
                          <a:effectLst/>
                        </a:rPr>
                        <a:t>9994.000000</a:t>
                      </a:r>
                    </a:p>
                  </a:txBody>
                  <a:tcPr anchor="ctr">
                    <a:lnL>
                      <a:noFill/>
                    </a:lnL>
                    <a:lnR>
                      <a:noFill/>
                    </a:lnR>
                    <a:lnT>
                      <a:noFill/>
                    </a:lnT>
                    <a:lnB>
                      <a:noFill/>
                    </a:lnB>
                    <a:solidFill>
                      <a:srgbClr val="F5F5F5"/>
                    </a:solidFill>
                  </a:tcPr>
                </a:tc>
                <a:tc>
                  <a:txBody>
                    <a:bodyPr/>
                    <a:lstStyle/>
                    <a:p>
                      <a:pPr algn="r" fontAlgn="ctr"/>
                      <a:r>
                        <a:rPr lang="en-IN">
                          <a:effectLst/>
                        </a:rPr>
                        <a:t>9994.000000</a:t>
                      </a:r>
                    </a:p>
                  </a:txBody>
                  <a:tcPr anchor="ctr">
                    <a:lnL>
                      <a:noFill/>
                    </a:lnL>
                    <a:lnR>
                      <a:noFill/>
                    </a:lnR>
                    <a:lnT>
                      <a:noFill/>
                    </a:lnT>
                    <a:lnB>
                      <a:noFill/>
                    </a:lnB>
                    <a:solidFill>
                      <a:srgbClr val="F5F5F5"/>
                    </a:solidFill>
                  </a:tcPr>
                </a:tc>
                <a:tc>
                  <a:txBody>
                    <a:bodyPr/>
                    <a:lstStyle/>
                    <a:p>
                      <a:pPr algn="r" fontAlgn="ctr"/>
                      <a:r>
                        <a:rPr lang="en-IN">
                          <a:effectLst/>
                        </a:rPr>
                        <a:t>9994.000000</a:t>
                      </a:r>
                    </a:p>
                  </a:txBody>
                  <a:tcPr anchor="ctr">
                    <a:lnL>
                      <a:noFill/>
                    </a:lnL>
                    <a:lnR>
                      <a:noFill/>
                    </a:lnR>
                    <a:lnT>
                      <a:noFill/>
                    </a:lnT>
                    <a:lnB>
                      <a:noFill/>
                    </a:lnB>
                    <a:solidFill>
                      <a:srgbClr val="F5F5F5"/>
                    </a:solidFill>
                  </a:tcPr>
                </a:tc>
                <a:extLst>
                  <a:ext uri="{0D108BD9-81ED-4DB2-BD59-A6C34878D82A}">
                    <a16:rowId xmlns:a16="http://schemas.microsoft.com/office/drawing/2014/main" val="3522730750"/>
                  </a:ext>
                </a:extLst>
              </a:tr>
              <a:tr h="345807">
                <a:tc>
                  <a:txBody>
                    <a:bodyPr/>
                    <a:lstStyle/>
                    <a:p>
                      <a:pPr algn="r" fontAlgn="ctr"/>
                      <a:r>
                        <a:rPr lang="en-IN" b="1">
                          <a:effectLst/>
                        </a:rPr>
                        <a:t>mean</a:t>
                      </a:r>
                    </a:p>
                  </a:txBody>
                  <a:tcPr anchor="ctr">
                    <a:lnL>
                      <a:noFill/>
                    </a:lnL>
                    <a:lnR>
                      <a:noFill/>
                    </a:lnR>
                    <a:lnT>
                      <a:noFill/>
                    </a:lnT>
                    <a:lnB>
                      <a:noFill/>
                    </a:lnB>
                    <a:solidFill>
                      <a:srgbClr val="FFFFFF"/>
                    </a:solidFill>
                  </a:tcPr>
                </a:tc>
                <a:tc>
                  <a:txBody>
                    <a:bodyPr/>
                    <a:lstStyle/>
                    <a:p>
                      <a:pPr algn="r" fontAlgn="ctr"/>
                      <a:r>
                        <a:rPr lang="en-IN">
                          <a:effectLst/>
                        </a:rPr>
                        <a:t>229.858001</a:t>
                      </a:r>
                    </a:p>
                  </a:txBody>
                  <a:tcPr anchor="ctr">
                    <a:lnL>
                      <a:noFill/>
                    </a:lnL>
                    <a:lnR>
                      <a:noFill/>
                    </a:lnR>
                    <a:lnT>
                      <a:noFill/>
                    </a:lnT>
                    <a:lnB>
                      <a:noFill/>
                    </a:lnB>
                    <a:solidFill>
                      <a:srgbClr val="FFFFFF"/>
                    </a:solidFill>
                  </a:tcPr>
                </a:tc>
                <a:tc>
                  <a:txBody>
                    <a:bodyPr/>
                    <a:lstStyle/>
                    <a:p>
                      <a:pPr algn="r" fontAlgn="ctr"/>
                      <a:r>
                        <a:rPr lang="en-IN">
                          <a:effectLst/>
                        </a:rPr>
                        <a:t>3.789574</a:t>
                      </a:r>
                    </a:p>
                  </a:txBody>
                  <a:tcPr anchor="ctr">
                    <a:lnL>
                      <a:noFill/>
                    </a:lnL>
                    <a:lnR>
                      <a:noFill/>
                    </a:lnR>
                    <a:lnT>
                      <a:noFill/>
                    </a:lnT>
                    <a:lnB>
                      <a:noFill/>
                    </a:lnB>
                    <a:solidFill>
                      <a:srgbClr val="FFFFFF"/>
                    </a:solidFill>
                  </a:tcPr>
                </a:tc>
                <a:tc>
                  <a:txBody>
                    <a:bodyPr/>
                    <a:lstStyle/>
                    <a:p>
                      <a:pPr algn="r" fontAlgn="ctr"/>
                      <a:r>
                        <a:rPr lang="en-IN">
                          <a:effectLst/>
                        </a:rPr>
                        <a:t>0.156203</a:t>
                      </a:r>
                    </a:p>
                  </a:txBody>
                  <a:tcPr anchor="ctr">
                    <a:lnL>
                      <a:noFill/>
                    </a:lnL>
                    <a:lnR>
                      <a:noFill/>
                    </a:lnR>
                    <a:lnT>
                      <a:noFill/>
                    </a:lnT>
                    <a:lnB>
                      <a:noFill/>
                    </a:lnB>
                    <a:solidFill>
                      <a:srgbClr val="FFFFFF"/>
                    </a:solidFill>
                  </a:tcPr>
                </a:tc>
                <a:tc>
                  <a:txBody>
                    <a:bodyPr/>
                    <a:lstStyle/>
                    <a:p>
                      <a:pPr algn="r" fontAlgn="ctr"/>
                      <a:r>
                        <a:rPr lang="en-IN">
                          <a:effectLst/>
                        </a:rPr>
                        <a:t>28.656896</a:t>
                      </a:r>
                    </a:p>
                  </a:txBody>
                  <a:tcPr anchor="ctr">
                    <a:lnL>
                      <a:noFill/>
                    </a:lnL>
                    <a:lnR>
                      <a:noFill/>
                    </a:lnR>
                    <a:lnT>
                      <a:noFill/>
                    </a:lnT>
                    <a:lnB>
                      <a:noFill/>
                    </a:lnB>
                    <a:solidFill>
                      <a:srgbClr val="FFFFFF"/>
                    </a:solidFill>
                  </a:tcPr>
                </a:tc>
                <a:extLst>
                  <a:ext uri="{0D108BD9-81ED-4DB2-BD59-A6C34878D82A}">
                    <a16:rowId xmlns:a16="http://schemas.microsoft.com/office/drawing/2014/main" val="3019567890"/>
                  </a:ext>
                </a:extLst>
              </a:tr>
              <a:tr h="345807">
                <a:tc>
                  <a:txBody>
                    <a:bodyPr/>
                    <a:lstStyle/>
                    <a:p>
                      <a:pPr algn="r" fontAlgn="ctr"/>
                      <a:r>
                        <a:rPr lang="en-IN" b="1">
                          <a:effectLst/>
                        </a:rPr>
                        <a:t>std</a:t>
                      </a:r>
                    </a:p>
                  </a:txBody>
                  <a:tcPr anchor="ctr">
                    <a:lnL>
                      <a:noFill/>
                    </a:lnL>
                    <a:lnR>
                      <a:noFill/>
                    </a:lnR>
                    <a:lnT>
                      <a:noFill/>
                    </a:lnT>
                    <a:lnB>
                      <a:noFill/>
                    </a:lnB>
                    <a:solidFill>
                      <a:srgbClr val="F5F5F5"/>
                    </a:solidFill>
                  </a:tcPr>
                </a:tc>
                <a:tc>
                  <a:txBody>
                    <a:bodyPr/>
                    <a:lstStyle/>
                    <a:p>
                      <a:pPr algn="r" fontAlgn="ctr"/>
                      <a:r>
                        <a:rPr lang="en-IN">
                          <a:effectLst/>
                        </a:rPr>
                        <a:t>623.245101</a:t>
                      </a:r>
                    </a:p>
                  </a:txBody>
                  <a:tcPr anchor="ctr">
                    <a:lnL>
                      <a:noFill/>
                    </a:lnL>
                    <a:lnR>
                      <a:noFill/>
                    </a:lnR>
                    <a:lnT>
                      <a:noFill/>
                    </a:lnT>
                    <a:lnB>
                      <a:noFill/>
                    </a:lnB>
                    <a:solidFill>
                      <a:srgbClr val="F5F5F5"/>
                    </a:solidFill>
                  </a:tcPr>
                </a:tc>
                <a:tc>
                  <a:txBody>
                    <a:bodyPr/>
                    <a:lstStyle/>
                    <a:p>
                      <a:pPr algn="r" fontAlgn="ctr"/>
                      <a:r>
                        <a:rPr lang="en-IN">
                          <a:effectLst/>
                        </a:rPr>
                        <a:t>2.225110</a:t>
                      </a:r>
                    </a:p>
                  </a:txBody>
                  <a:tcPr anchor="ctr">
                    <a:lnL>
                      <a:noFill/>
                    </a:lnL>
                    <a:lnR>
                      <a:noFill/>
                    </a:lnR>
                    <a:lnT>
                      <a:noFill/>
                    </a:lnT>
                    <a:lnB>
                      <a:noFill/>
                    </a:lnB>
                    <a:solidFill>
                      <a:srgbClr val="F5F5F5"/>
                    </a:solidFill>
                  </a:tcPr>
                </a:tc>
                <a:tc>
                  <a:txBody>
                    <a:bodyPr/>
                    <a:lstStyle/>
                    <a:p>
                      <a:pPr algn="r" fontAlgn="ctr"/>
                      <a:r>
                        <a:rPr lang="en-IN">
                          <a:effectLst/>
                        </a:rPr>
                        <a:t>0.206452</a:t>
                      </a:r>
                    </a:p>
                  </a:txBody>
                  <a:tcPr anchor="ctr">
                    <a:lnL>
                      <a:noFill/>
                    </a:lnL>
                    <a:lnR>
                      <a:noFill/>
                    </a:lnR>
                    <a:lnT>
                      <a:noFill/>
                    </a:lnT>
                    <a:lnB>
                      <a:noFill/>
                    </a:lnB>
                    <a:solidFill>
                      <a:srgbClr val="F5F5F5"/>
                    </a:solidFill>
                  </a:tcPr>
                </a:tc>
                <a:tc>
                  <a:txBody>
                    <a:bodyPr/>
                    <a:lstStyle/>
                    <a:p>
                      <a:pPr algn="r" fontAlgn="ctr"/>
                      <a:r>
                        <a:rPr lang="en-IN">
                          <a:effectLst/>
                        </a:rPr>
                        <a:t>234.260108</a:t>
                      </a:r>
                    </a:p>
                  </a:txBody>
                  <a:tcPr anchor="ctr">
                    <a:lnL>
                      <a:noFill/>
                    </a:lnL>
                    <a:lnR>
                      <a:noFill/>
                    </a:lnR>
                    <a:lnT>
                      <a:noFill/>
                    </a:lnT>
                    <a:lnB>
                      <a:noFill/>
                    </a:lnB>
                    <a:solidFill>
                      <a:srgbClr val="F5F5F5"/>
                    </a:solidFill>
                  </a:tcPr>
                </a:tc>
                <a:extLst>
                  <a:ext uri="{0D108BD9-81ED-4DB2-BD59-A6C34878D82A}">
                    <a16:rowId xmlns:a16="http://schemas.microsoft.com/office/drawing/2014/main" val="3150344805"/>
                  </a:ext>
                </a:extLst>
              </a:tr>
              <a:tr h="345807">
                <a:tc>
                  <a:txBody>
                    <a:bodyPr/>
                    <a:lstStyle/>
                    <a:p>
                      <a:pPr algn="r" fontAlgn="ctr"/>
                      <a:r>
                        <a:rPr lang="en-IN" b="1">
                          <a:effectLst/>
                        </a:rPr>
                        <a:t>min</a:t>
                      </a:r>
                    </a:p>
                  </a:txBody>
                  <a:tcPr anchor="ctr">
                    <a:lnL>
                      <a:noFill/>
                    </a:lnL>
                    <a:lnR>
                      <a:noFill/>
                    </a:lnR>
                    <a:lnT>
                      <a:noFill/>
                    </a:lnT>
                    <a:lnB>
                      <a:noFill/>
                    </a:lnB>
                    <a:solidFill>
                      <a:srgbClr val="FFFFFF"/>
                    </a:solidFill>
                  </a:tcPr>
                </a:tc>
                <a:tc>
                  <a:txBody>
                    <a:bodyPr/>
                    <a:lstStyle/>
                    <a:p>
                      <a:pPr algn="r" fontAlgn="ctr"/>
                      <a:r>
                        <a:rPr lang="en-IN">
                          <a:effectLst/>
                        </a:rPr>
                        <a:t>0.444000</a:t>
                      </a:r>
                    </a:p>
                  </a:txBody>
                  <a:tcPr anchor="ctr">
                    <a:lnL>
                      <a:noFill/>
                    </a:lnL>
                    <a:lnR>
                      <a:noFill/>
                    </a:lnR>
                    <a:lnT>
                      <a:noFill/>
                    </a:lnT>
                    <a:lnB>
                      <a:noFill/>
                    </a:lnB>
                    <a:solidFill>
                      <a:srgbClr val="FFFFFF"/>
                    </a:solidFill>
                  </a:tcPr>
                </a:tc>
                <a:tc>
                  <a:txBody>
                    <a:bodyPr/>
                    <a:lstStyle/>
                    <a:p>
                      <a:pPr algn="r" fontAlgn="ctr"/>
                      <a:r>
                        <a:rPr lang="en-IN">
                          <a:effectLst/>
                        </a:rPr>
                        <a:t>1.000000</a:t>
                      </a:r>
                    </a:p>
                  </a:txBody>
                  <a:tcPr anchor="ctr">
                    <a:lnL>
                      <a:noFill/>
                    </a:lnL>
                    <a:lnR>
                      <a:noFill/>
                    </a:lnR>
                    <a:lnT>
                      <a:noFill/>
                    </a:lnT>
                    <a:lnB>
                      <a:noFill/>
                    </a:lnB>
                    <a:solidFill>
                      <a:srgbClr val="FFFFFF"/>
                    </a:solidFill>
                  </a:tcPr>
                </a:tc>
                <a:tc>
                  <a:txBody>
                    <a:bodyPr/>
                    <a:lstStyle/>
                    <a:p>
                      <a:pPr algn="r" fontAlgn="ctr"/>
                      <a:r>
                        <a:rPr lang="en-IN">
                          <a:effectLst/>
                        </a:rPr>
                        <a:t>0.000000</a:t>
                      </a:r>
                    </a:p>
                  </a:txBody>
                  <a:tcPr anchor="ctr">
                    <a:lnL>
                      <a:noFill/>
                    </a:lnL>
                    <a:lnR>
                      <a:noFill/>
                    </a:lnR>
                    <a:lnT>
                      <a:noFill/>
                    </a:lnT>
                    <a:lnB>
                      <a:noFill/>
                    </a:lnB>
                    <a:solidFill>
                      <a:srgbClr val="FFFFFF"/>
                    </a:solidFill>
                  </a:tcPr>
                </a:tc>
                <a:tc>
                  <a:txBody>
                    <a:bodyPr/>
                    <a:lstStyle/>
                    <a:p>
                      <a:pPr algn="r" fontAlgn="ctr"/>
                      <a:r>
                        <a:rPr lang="en-IN">
                          <a:effectLst/>
                        </a:rPr>
                        <a:t>-6599.978000</a:t>
                      </a:r>
                    </a:p>
                  </a:txBody>
                  <a:tcPr anchor="ctr">
                    <a:lnL>
                      <a:noFill/>
                    </a:lnL>
                    <a:lnR>
                      <a:noFill/>
                    </a:lnR>
                    <a:lnT>
                      <a:noFill/>
                    </a:lnT>
                    <a:lnB>
                      <a:noFill/>
                    </a:lnB>
                    <a:solidFill>
                      <a:srgbClr val="FFFFFF"/>
                    </a:solidFill>
                  </a:tcPr>
                </a:tc>
                <a:extLst>
                  <a:ext uri="{0D108BD9-81ED-4DB2-BD59-A6C34878D82A}">
                    <a16:rowId xmlns:a16="http://schemas.microsoft.com/office/drawing/2014/main" val="356280563"/>
                  </a:ext>
                </a:extLst>
              </a:tr>
              <a:tr h="345807">
                <a:tc>
                  <a:txBody>
                    <a:bodyPr/>
                    <a:lstStyle/>
                    <a:p>
                      <a:pPr algn="r" fontAlgn="ctr"/>
                      <a:r>
                        <a:rPr lang="en-IN" b="1">
                          <a:effectLst/>
                        </a:rPr>
                        <a:t>25%</a:t>
                      </a:r>
                    </a:p>
                  </a:txBody>
                  <a:tcPr anchor="ctr">
                    <a:lnL>
                      <a:noFill/>
                    </a:lnL>
                    <a:lnR>
                      <a:noFill/>
                    </a:lnR>
                    <a:lnT>
                      <a:noFill/>
                    </a:lnT>
                    <a:lnB>
                      <a:noFill/>
                    </a:lnB>
                    <a:solidFill>
                      <a:srgbClr val="F5F5F5"/>
                    </a:solidFill>
                  </a:tcPr>
                </a:tc>
                <a:tc>
                  <a:txBody>
                    <a:bodyPr/>
                    <a:lstStyle/>
                    <a:p>
                      <a:pPr algn="r" fontAlgn="ctr"/>
                      <a:r>
                        <a:rPr lang="en-IN">
                          <a:effectLst/>
                        </a:rPr>
                        <a:t>17.280000</a:t>
                      </a:r>
                    </a:p>
                  </a:txBody>
                  <a:tcPr anchor="ctr">
                    <a:lnL>
                      <a:noFill/>
                    </a:lnL>
                    <a:lnR>
                      <a:noFill/>
                    </a:lnR>
                    <a:lnT>
                      <a:noFill/>
                    </a:lnT>
                    <a:lnB>
                      <a:noFill/>
                    </a:lnB>
                    <a:solidFill>
                      <a:srgbClr val="F5F5F5"/>
                    </a:solidFill>
                  </a:tcPr>
                </a:tc>
                <a:tc>
                  <a:txBody>
                    <a:bodyPr/>
                    <a:lstStyle/>
                    <a:p>
                      <a:pPr algn="r" fontAlgn="ctr"/>
                      <a:r>
                        <a:rPr lang="en-IN">
                          <a:effectLst/>
                        </a:rPr>
                        <a:t>2.000000</a:t>
                      </a:r>
                    </a:p>
                  </a:txBody>
                  <a:tcPr anchor="ctr">
                    <a:lnL>
                      <a:noFill/>
                    </a:lnL>
                    <a:lnR>
                      <a:noFill/>
                    </a:lnR>
                    <a:lnT>
                      <a:noFill/>
                    </a:lnT>
                    <a:lnB>
                      <a:noFill/>
                    </a:lnB>
                    <a:solidFill>
                      <a:srgbClr val="F5F5F5"/>
                    </a:solidFill>
                  </a:tcPr>
                </a:tc>
                <a:tc>
                  <a:txBody>
                    <a:bodyPr/>
                    <a:lstStyle/>
                    <a:p>
                      <a:pPr algn="r" fontAlgn="ctr"/>
                      <a:r>
                        <a:rPr lang="en-IN">
                          <a:effectLst/>
                        </a:rPr>
                        <a:t>0.000000</a:t>
                      </a:r>
                    </a:p>
                  </a:txBody>
                  <a:tcPr anchor="ctr">
                    <a:lnL>
                      <a:noFill/>
                    </a:lnL>
                    <a:lnR>
                      <a:noFill/>
                    </a:lnR>
                    <a:lnT>
                      <a:noFill/>
                    </a:lnT>
                    <a:lnB>
                      <a:noFill/>
                    </a:lnB>
                    <a:solidFill>
                      <a:srgbClr val="F5F5F5"/>
                    </a:solidFill>
                  </a:tcPr>
                </a:tc>
                <a:tc>
                  <a:txBody>
                    <a:bodyPr/>
                    <a:lstStyle/>
                    <a:p>
                      <a:pPr algn="r" fontAlgn="ctr"/>
                      <a:r>
                        <a:rPr lang="en-IN">
                          <a:effectLst/>
                        </a:rPr>
                        <a:t>1.728750</a:t>
                      </a:r>
                    </a:p>
                  </a:txBody>
                  <a:tcPr anchor="ctr">
                    <a:lnL>
                      <a:noFill/>
                    </a:lnL>
                    <a:lnR>
                      <a:noFill/>
                    </a:lnR>
                    <a:lnT>
                      <a:noFill/>
                    </a:lnT>
                    <a:lnB>
                      <a:noFill/>
                    </a:lnB>
                    <a:solidFill>
                      <a:srgbClr val="F5F5F5"/>
                    </a:solidFill>
                  </a:tcPr>
                </a:tc>
                <a:extLst>
                  <a:ext uri="{0D108BD9-81ED-4DB2-BD59-A6C34878D82A}">
                    <a16:rowId xmlns:a16="http://schemas.microsoft.com/office/drawing/2014/main" val="2553949640"/>
                  </a:ext>
                </a:extLst>
              </a:tr>
              <a:tr h="345807">
                <a:tc>
                  <a:txBody>
                    <a:bodyPr/>
                    <a:lstStyle/>
                    <a:p>
                      <a:pPr algn="r" fontAlgn="ctr"/>
                      <a:r>
                        <a:rPr lang="en-IN" b="1">
                          <a:effectLst/>
                        </a:rPr>
                        <a:t>50%</a:t>
                      </a:r>
                    </a:p>
                  </a:txBody>
                  <a:tcPr anchor="ctr">
                    <a:lnL>
                      <a:noFill/>
                    </a:lnL>
                    <a:lnR>
                      <a:noFill/>
                    </a:lnR>
                    <a:lnT>
                      <a:noFill/>
                    </a:lnT>
                    <a:lnB>
                      <a:noFill/>
                    </a:lnB>
                    <a:solidFill>
                      <a:srgbClr val="FFFFFF"/>
                    </a:solidFill>
                  </a:tcPr>
                </a:tc>
                <a:tc>
                  <a:txBody>
                    <a:bodyPr/>
                    <a:lstStyle/>
                    <a:p>
                      <a:pPr algn="r" fontAlgn="ctr"/>
                      <a:r>
                        <a:rPr lang="en-IN">
                          <a:effectLst/>
                        </a:rPr>
                        <a:t>54.490000</a:t>
                      </a:r>
                    </a:p>
                  </a:txBody>
                  <a:tcPr anchor="ctr">
                    <a:lnL>
                      <a:noFill/>
                    </a:lnL>
                    <a:lnR>
                      <a:noFill/>
                    </a:lnR>
                    <a:lnT>
                      <a:noFill/>
                    </a:lnT>
                    <a:lnB>
                      <a:noFill/>
                    </a:lnB>
                    <a:solidFill>
                      <a:srgbClr val="FFFFFF"/>
                    </a:solidFill>
                  </a:tcPr>
                </a:tc>
                <a:tc>
                  <a:txBody>
                    <a:bodyPr/>
                    <a:lstStyle/>
                    <a:p>
                      <a:pPr algn="r" fontAlgn="ctr"/>
                      <a:r>
                        <a:rPr lang="en-IN">
                          <a:effectLst/>
                        </a:rPr>
                        <a:t>3.000000</a:t>
                      </a:r>
                    </a:p>
                  </a:txBody>
                  <a:tcPr anchor="ctr">
                    <a:lnL>
                      <a:noFill/>
                    </a:lnL>
                    <a:lnR>
                      <a:noFill/>
                    </a:lnR>
                    <a:lnT>
                      <a:noFill/>
                    </a:lnT>
                    <a:lnB>
                      <a:noFill/>
                    </a:lnB>
                    <a:solidFill>
                      <a:srgbClr val="FFFFFF"/>
                    </a:solidFill>
                  </a:tcPr>
                </a:tc>
                <a:tc>
                  <a:txBody>
                    <a:bodyPr/>
                    <a:lstStyle/>
                    <a:p>
                      <a:pPr algn="r" fontAlgn="ctr"/>
                      <a:r>
                        <a:rPr lang="en-IN">
                          <a:effectLst/>
                        </a:rPr>
                        <a:t>0.200000</a:t>
                      </a:r>
                    </a:p>
                  </a:txBody>
                  <a:tcPr anchor="ctr">
                    <a:lnL>
                      <a:noFill/>
                    </a:lnL>
                    <a:lnR>
                      <a:noFill/>
                    </a:lnR>
                    <a:lnT>
                      <a:noFill/>
                    </a:lnT>
                    <a:lnB>
                      <a:noFill/>
                    </a:lnB>
                    <a:solidFill>
                      <a:srgbClr val="FFFFFF"/>
                    </a:solidFill>
                  </a:tcPr>
                </a:tc>
                <a:tc>
                  <a:txBody>
                    <a:bodyPr/>
                    <a:lstStyle/>
                    <a:p>
                      <a:pPr algn="r" fontAlgn="ctr"/>
                      <a:r>
                        <a:rPr lang="en-IN">
                          <a:effectLst/>
                        </a:rPr>
                        <a:t>8.666500</a:t>
                      </a:r>
                    </a:p>
                  </a:txBody>
                  <a:tcPr anchor="ctr">
                    <a:lnL>
                      <a:noFill/>
                    </a:lnL>
                    <a:lnR>
                      <a:noFill/>
                    </a:lnR>
                    <a:lnT>
                      <a:noFill/>
                    </a:lnT>
                    <a:lnB>
                      <a:noFill/>
                    </a:lnB>
                    <a:solidFill>
                      <a:srgbClr val="FFFFFF"/>
                    </a:solidFill>
                  </a:tcPr>
                </a:tc>
                <a:extLst>
                  <a:ext uri="{0D108BD9-81ED-4DB2-BD59-A6C34878D82A}">
                    <a16:rowId xmlns:a16="http://schemas.microsoft.com/office/drawing/2014/main" val="2258839520"/>
                  </a:ext>
                </a:extLst>
              </a:tr>
              <a:tr h="345807">
                <a:tc>
                  <a:txBody>
                    <a:bodyPr/>
                    <a:lstStyle/>
                    <a:p>
                      <a:pPr algn="r" fontAlgn="ctr"/>
                      <a:r>
                        <a:rPr lang="en-IN" b="1">
                          <a:effectLst/>
                        </a:rPr>
                        <a:t>75%</a:t>
                      </a:r>
                    </a:p>
                  </a:txBody>
                  <a:tcPr anchor="ctr">
                    <a:lnL>
                      <a:noFill/>
                    </a:lnL>
                    <a:lnR>
                      <a:noFill/>
                    </a:lnR>
                    <a:lnT>
                      <a:noFill/>
                    </a:lnT>
                    <a:lnB>
                      <a:noFill/>
                    </a:lnB>
                    <a:solidFill>
                      <a:srgbClr val="F5F5F5"/>
                    </a:solidFill>
                  </a:tcPr>
                </a:tc>
                <a:tc>
                  <a:txBody>
                    <a:bodyPr/>
                    <a:lstStyle/>
                    <a:p>
                      <a:pPr algn="r" fontAlgn="ctr"/>
                      <a:r>
                        <a:rPr lang="en-IN">
                          <a:effectLst/>
                        </a:rPr>
                        <a:t>209.940000</a:t>
                      </a:r>
                    </a:p>
                  </a:txBody>
                  <a:tcPr anchor="ctr">
                    <a:lnL>
                      <a:noFill/>
                    </a:lnL>
                    <a:lnR>
                      <a:noFill/>
                    </a:lnR>
                    <a:lnT>
                      <a:noFill/>
                    </a:lnT>
                    <a:lnB>
                      <a:noFill/>
                    </a:lnB>
                    <a:solidFill>
                      <a:srgbClr val="F5F5F5"/>
                    </a:solidFill>
                  </a:tcPr>
                </a:tc>
                <a:tc>
                  <a:txBody>
                    <a:bodyPr/>
                    <a:lstStyle/>
                    <a:p>
                      <a:pPr algn="r" fontAlgn="ctr"/>
                      <a:r>
                        <a:rPr lang="en-IN">
                          <a:effectLst/>
                        </a:rPr>
                        <a:t>5.000000</a:t>
                      </a:r>
                    </a:p>
                  </a:txBody>
                  <a:tcPr anchor="ctr">
                    <a:lnL>
                      <a:noFill/>
                    </a:lnL>
                    <a:lnR>
                      <a:noFill/>
                    </a:lnR>
                    <a:lnT>
                      <a:noFill/>
                    </a:lnT>
                    <a:lnB>
                      <a:noFill/>
                    </a:lnB>
                    <a:solidFill>
                      <a:srgbClr val="F5F5F5"/>
                    </a:solidFill>
                  </a:tcPr>
                </a:tc>
                <a:tc>
                  <a:txBody>
                    <a:bodyPr/>
                    <a:lstStyle/>
                    <a:p>
                      <a:pPr algn="r" fontAlgn="ctr"/>
                      <a:r>
                        <a:rPr lang="en-IN">
                          <a:effectLst/>
                        </a:rPr>
                        <a:t>0.200000</a:t>
                      </a:r>
                    </a:p>
                  </a:txBody>
                  <a:tcPr anchor="ctr">
                    <a:lnL>
                      <a:noFill/>
                    </a:lnL>
                    <a:lnR>
                      <a:noFill/>
                    </a:lnR>
                    <a:lnT>
                      <a:noFill/>
                    </a:lnT>
                    <a:lnB>
                      <a:noFill/>
                    </a:lnB>
                    <a:solidFill>
                      <a:srgbClr val="F5F5F5"/>
                    </a:solidFill>
                  </a:tcPr>
                </a:tc>
                <a:tc>
                  <a:txBody>
                    <a:bodyPr/>
                    <a:lstStyle/>
                    <a:p>
                      <a:pPr algn="r" fontAlgn="ctr"/>
                      <a:r>
                        <a:rPr lang="en-IN">
                          <a:effectLst/>
                        </a:rPr>
                        <a:t>29.364000</a:t>
                      </a:r>
                    </a:p>
                  </a:txBody>
                  <a:tcPr anchor="ctr">
                    <a:lnL>
                      <a:noFill/>
                    </a:lnL>
                    <a:lnR>
                      <a:noFill/>
                    </a:lnR>
                    <a:lnT>
                      <a:noFill/>
                    </a:lnT>
                    <a:lnB>
                      <a:noFill/>
                    </a:lnB>
                    <a:solidFill>
                      <a:srgbClr val="F5F5F5"/>
                    </a:solidFill>
                  </a:tcPr>
                </a:tc>
                <a:extLst>
                  <a:ext uri="{0D108BD9-81ED-4DB2-BD59-A6C34878D82A}">
                    <a16:rowId xmlns:a16="http://schemas.microsoft.com/office/drawing/2014/main" val="1882808817"/>
                  </a:ext>
                </a:extLst>
              </a:tr>
              <a:tr h="345807">
                <a:tc>
                  <a:txBody>
                    <a:bodyPr/>
                    <a:lstStyle/>
                    <a:p>
                      <a:pPr algn="r" fontAlgn="ctr"/>
                      <a:r>
                        <a:rPr lang="en-IN" b="1">
                          <a:effectLst/>
                        </a:rPr>
                        <a:t>max</a:t>
                      </a:r>
                    </a:p>
                  </a:txBody>
                  <a:tcPr anchor="ctr">
                    <a:lnL>
                      <a:noFill/>
                    </a:lnL>
                    <a:lnR>
                      <a:noFill/>
                    </a:lnR>
                    <a:lnT>
                      <a:noFill/>
                    </a:lnT>
                    <a:lnB>
                      <a:noFill/>
                    </a:lnB>
                    <a:solidFill>
                      <a:srgbClr val="FFFFFF"/>
                    </a:solidFill>
                  </a:tcPr>
                </a:tc>
                <a:tc>
                  <a:txBody>
                    <a:bodyPr/>
                    <a:lstStyle/>
                    <a:p>
                      <a:pPr algn="r" fontAlgn="ctr"/>
                      <a:r>
                        <a:rPr lang="en-IN">
                          <a:effectLst/>
                        </a:rPr>
                        <a:t>22638.480000</a:t>
                      </a:r>
                    </a:p>
                  </a:txBody>
                  <a:tcPr anchor="ctr">
                    <a:lnL>
                      <a:noFill/>
                    </a:lnL>
                    <a:lnR>
                      <a:noFill/>
                    </a:lnR>
                    <a:lnT>
                      <a:noFill/>
                    </a:lnT>
                    <a:lnB>
                      <a:noFill/>
                    </a:lnB>
                    <a:solidFill>
                      <a:srgbClr val="FFFFFF"/>
                    </a:solidFill>
                  </a:tcPr>
                </a:tc>
                <a:tc>
                  <a:txBody>
                    <a:bodyPr/>
                    <a:lstStyle/>
                    <a:p>
                      <a:pPr algn="r" fontAlgn="ctr"/>
                      <a:r>
                        <a:rPr lang="en-IN">
                          <a:effectLst/>
                        </a:rPr>
                        <a:t>14.000000</a:t>
                      </a:r>
                    </a:p>
                  </a:txBody>
                  <a:tcPr anchor="ctr">
                    <a:lnL>
                      <a:noFill/>
                    </a:lnL>
                    <a:lnR>
                      <a:noFill/>
                    </a:lnR>
                    <a:lnT>
                      <a:noFill/>
                    </a:lnT>
                    <a:lnB>
                      <a:noFill/>
                    </a:lnB>
                    <a:solidFill>
                      <a:srgbClr val="FFFFFF"/>
                    </a:solidFill>
                  </a:tcPr>
                </a:tc>
                <a:tc>
                  <a:txBody>
                    <a:bodyPr/>
                    <a:lstStyle/>
                    <a:p>
                      <a:pPr algn="r" fontAlgn="ctr"/>
                      <a:r>
                        <a:rPr lang="en-IN">
                          <a:effectLst/>
                        </a:rPr>
                        <a:t>0.800000</a:t>
                      </a:r>
                    </a:p>
                  </a:txBody>
                  <a:tcPr anchor="ctr">
                    <a:lnL>
                      <a:noFill/>
                    </a:lnL>
                    <a:lnR>
                      <a:noFill/>
                    </a:lnR>
                    <a:lnT>
                      <a:noFill/>
                    </a:lnT>
                    <a:lnB>
                      <a:noFill/>
                    </a:lnB>
                    <a:solidFill>
                      <a:srgbClr val="FFFFFF"/>
                    </a:solidFill>
                  </a:tcPr>
                </a:tc>
                <a:tc>
                  <a:txBody>
                    <a:bodyPr/>
                    <a:lstStyle/>
                    <a:p>
                      <a:pPr algn="r" fontAlgn="ctr"/>
                      <a:r>
                        <a:rPr lang="en-IN" dirty="0">
                          <a:effectLst/>
                        </a:rPr>
                        <a:t>8399.976000</a:t>
                      </a:r>
                    </a:p>
                  </a:txBody>
                  <a:tcPr anchor="ctr">
                    <a:lnL>
                      <a:noFill/>
                    </a:lnL>
                    <a:lnR>
                      <a:noFill/>
                    </a:lnR>
                    <a:lnT>
                      <a:noFill/>
                    </a:lnT>
                    <a:lnB>
                      <a:noFill/>
                    </a:lnB>
                    <a:solidFill>
                      <a:srgbClr val="FFFFFF"/>
                    </a:solidFill>
                  </a:tcPr>
                </a:tc>
                <a:extLst>
                  <a:ext uri="{0D108BD9-81ED-4DB2-BD59-A6C34878D82A}">
                    <a16:rowId xmlns:a16="http://schemas.microsoft.com/office/drawing/2014/main" val="3924118871"/>
                  </a:ext>
                </a:extLst>
              </a:tr>
            </a:tbl>
          </a:graphicData>
        </a:graphic>
      </p:graphicFrame>
    </p:spTree>
    <p:extLst>
      <p:ext uri="{BB962C8B-B14F-4D97-AF65-F5344CB8AC3E}">
        <p14:creationId xmlns:p14="http://schemas.microsoft.com/office/powerpoint/2010/main" val="3867434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AEBF-326E-A758-4331-738222CB9949}"/>
              </a:ext>
            </a:extLst>
          </p:cNvPr>
          <p:cNvSpPr>
            <a:spLocks noGrp="1"/>
          </p:cNvSpPr>
          <p:nvPr>
            <p:ph type="title"/>
          </p:nvPr>
        </p:nvSpPr>
        <p:spPr>
          <a:xfrm>
            <a:off x="496351" y="0"/>
            <a:ext cx="11029616" cy="1188720"/>
          </a:xfrm>
        </p:spPr>
        <p:txBody>
          <a:bodyPr/>
          <a:lstStyle/>
          <a:p>
            <a:r>
              <a:rPr lang="en-US" dirty="0"/>
              <a:t>Step-2: Exploratory Data Analysis (EDA): </a:t>
            </a:r>
            <a:endParaRPr lang="en-IN" dirty="0"/>
          </a:p>
        </p:txBody>
      </p:sp>
      <p:sp>
        <p:nvSpPr>
          <p:cNvPr id="4" name="TextBox 3">
            <a:extLst>
              <a:ext uri="{FF2B5EF4-FFF2-40B4-BE49-F238E27FC236}">
                <a16:creationId xmlns:a16="http://schemas.microsoft.com/office/drawing/2014/main" id="{CD99E477-3B3F-3500-FFCE-9149B34D8B53}"/>
              </a:ext>
            </a:extLst>
          </p:cNvPr>
          <p:cNvSpPr txBox="1"/>
          <p:nvPr/>
        </p:nvSpPr>
        <p:spPr>
          <a:xfrm>
            <a:off x="666033" y="1423447"/>
            <a:ext cx="10859934" cy="4801314"/>
          </a:xfrm>
          <a:prstGeom prst="rect">
            <a:avLst/>
          </a:prstGeom>
          <a:noFill/>
        </p:spPr>
        <p:txBody>
          <a:bodyPr wrap="square" rtlCol="0">
            <a:spAutoFit/>
          </a:bodyPr>
          <a:lstStyle/>
          <a:p>
            <a:r>
              <a:rPr lang="en-US" b="1" dirty="0"/>
              <a:t>What are the top selling </a:t>
            </a:r>
            <a:r>
              <a:rPr lang="en-IN" b="1" dirty="0"/>
              <a:t>category</a:t>
            </a:r>
            <a:r>
              <a:rPr lang="en-US" b="1" dirty="0"/>
              <a:t> in the superstore?</a:t>
            </a:r>
          </a:p>
          <a:p>
            <a:endParaRPr lang="en-US" dirty="0"/>
          </a:p>
          <a:p>
            <a:r>
              <a:rPr lang="en-US" dirty="0"/>
              <a:t># Group the data by Category and sum up the sales by product</a:t>
            </a:r>
          </a:p>
          <a:p>
            <a:r>
              <a:rPr lang="en-US" dirty="0" err="1"/>
              <a:t>product_group</a:t>
            </a:r>
            <a:r>
              <a:rPr lang="en-US" dirty="0"/>
              <a:t> = </a:t>
            </a:r>
            <a:r>
              <a:rPr lang="en-US" dirty="0" err="1"/>
              <a:t>df.groupby</a:t>
            </a:r>
            <a:r>
              <a:rPr lang="en-US" dirty="0"/>
              <a:t>(["Category"]).sum()["Sales"]</a:t>
            </a:r>
          </a:p>
          <a:p>
            <a:r>
              <a:rPr lang="en-US" dirty="0" err="1"/>
              <a:t>product_group.head</a:t>
            </a:r>
            <a:r>
              <a:rPr lang="en-US" dirty="0"/>
              <a:t>() </a:t>
            </a:r>
          </a:p>
          <a:p>
            <a:endParaRPr lang="en-US" dirty="0"/>
          </a:p>
          <a:p>
            <a:r>
              <a:rPr lang="en-US" dirty="0" err="1"/>
              <a:t>top_selling_Category.plot</a:t>
            </a:r>
            <a:r>
              <a:rPr lang="en-US" dirty="0"/>
              <a:t>(kind="bar")</a:t>
            </a:r>
          </a:p>
          <a:p>
            <a:endParaRPr lang="en-US" dirty="0"/>
          </a:p>
          <a:p>
            <a:r>
              <a:rPr lang="en-US" dirty="0"/>
              <a:t># Add a title to the plot</a:t>
            </a:r>
          </a:p>
          <a:p>
            <a:r>
              <a:rPr lang="en-US" dirty="0" err="1"/>
              <a:t>plt.title</a:t>
            </a:r>
            <a:r>
              <a:rPr lang="en-US" dirty="0"/>
              <a:t>("Top Selling Category in Superstore")</a:t>
            </a:r>
          </a:p>
          <a:p>
            <a:endParaRPr lang="en-US" dirty="0"/>
          </a:p>
          <a:p>
            <a:r>
              <a:rPr lang="en-US" dirty="0"/>
              <a:t># Add labels to the x and y axes</a:t>
            </a:r>
          </a:p>
          <a:p>
            <a:r>
              <a:rPr lang="en-US" dirty="0" err="1"/>
              <a:t>plt.xlabel</a:t>
            </a:r>
            <a:r>
              <a:rPr lang="en-US" dirty="0"/>
              <a:t>("Category ")</a:t>
            </a:r>
          </a:p>
          <a:p>
            <a:r>
              <a:rPr lang="en-US" dirty="0" err="1"/>
              <a:t>plt.ylabel</a:t>
            </a:r>
            <a:r>
              <a:rPr lang="en-US" dirty="0"/>
              <a:t>("Total Profit")</a:t>
            </a:r>
          </a:p>
          <a:p>
            <a:endParaRPr lang="en-US" dirty="0"/>
          </a:p>
          <a:p>
            <a:r>
              <a:rPr lang="en-US" dirty="0"/>
              <a:t># Show the plot</a:t>
            </a:r>
          </a:p>
          <a:p>
            <a:r>
              <a:rPr lang="en-US" dirty="0" err="1"/>
              <a:t>plt.show</a:t>
            </a:r>
            <a:r>
              <a:rPr lang="en-US" dirty="0"/>
              <a:t>()</a:t>
            </a:r>
            <a:endParaRPr lang="en-IN" dirty="0"/>
          </a:p>
        </p:txBody>
      </p:sp>
      <p:pic>
        <p:nvPicPr>
          <p:cNvPr id="2050" name="Picture 2">
            <a:extLst>
              <a:ext uri="{FF2B5EF4-FFF2-40B4-BE49-F238E27FC236}">
                <a16:creationId xmlns:a16="http://schemas.microsoft.com/office/drawing/2014/main" id="{481F8097-B5A3-6952-6558-B28A4A44B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485" y="1953475"/>
            <a:ext cx="4935945" cy="450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61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40F1-D869-DEE6-FF89-FA6FD356EE81}"/>
              </a:ext>
            </a:extLst>
          </p:cNvPr>
          <p:cNvSpPr>
            <a:spLocks noGrp="1"/>
          </p:cNvSpPr>
          <p:nvPr>
            <p:ph type="title"/>
          </p:nvPr>
        </p:nvSpPr>
        <p:spPr>
          <a:xfrm>
            <a:off x="581191" y="0"/>
            <a:ext cx="11029616" cy="1188720"/>
          </a:xfrm>
        </p:spPr>
        <p:txBody>
          <a:bodyPr/>
          <a:lstStyle/>
          <a:p>
            <a:r>
              <a:rPr lang="en-US" dirty="0"/>
              <a:t>Are the top-selling </a:t>
            </a:r>
            <a:r>
              <a:rPr lang="en-IN" dirty="0"/>
              <a:t>Category</a:t>
            </a:r>
            <a:r>
              <a:rPr lang="en-US" dirty="0"/>
              <a:t> the most profitable?</a:t>
            </a:r>
            <a:endParaRPr lang="en-IN" dirty="0"/>
          </a:p>
        </p:txBody>
      </p:sp>
      <p:pic>
        <p:nvPicPr>
          <p:cNvPr id="3074" name="Picture 2">
            <a:extLst>
              <a:ext uri="{FF2B5EF4-FFF2-40B4-BE49-F238E27FC236}">
                <a16:creationId xmlns:a16="http://schemas.microsoft.com/office/drawing/2014/main" id="{E8F4FEEB-8669-0BBD-3D5B-A1215E62B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582" y="1628022"/>
            <a:ext cx="9657279" cy="434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98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3657-CF81-FE42-887B-A2727379891A}"/>
              </a:ext>
            </a:extLst>
          </p:cNvPr>
          <p:cNvSpPr>
            <a:spLocks noGrp="1"/>
          </p:cNvSpPr>
          <p:nvPr>
            <p:ph type="title"/>
          </p:nvPr>
        </p:nvSpPr>
        <p:spPr>
          <a:xfrm>
            <a:off x="581192" y="108268"/>
            <a:ext cx="11029616" cy="1188720"/>
          </a:xfrm>
        </p:spPr>
        <p:txBody>
          <a:bodyPr/>
          <a:lstStyle/>
          <a:p>
            <a:r>
              <a:rPr lang="en-US" dirty="0"/>
              <a:t>What is the total Sales and Profit by region? </a:t>
            </a:r>
            <a:endParaRPr lang="en-IN" dirty="0"/>
          </a:p>
        </p:txBody>
      </p:sp>
      <p:sp>
        <p:nvSpPr>
          <p:cNvPr id="5" name="TextBox 4">
            <a:extLst>
              <a:ext uri="{FF2B5EF4-FFF2-40B4-BE49-F238E27FC236}">
                <a16:creationId xmlns:a16="http://schemas.microsoft.com/office/drawing/2014/main" id="{16188D60-63C0-3AF1-6DB4-A9FA5B340D03}"/>
              </a:ext>
            </a:extLst>
          </p:cNvPr>
          <p:cNvSpPr txBox="1"/>
          <p:nvPr/>
        </p:nvSpPr>
        <p:spPr>
          <a:xfrm>
            <a:off x="707010" y="1369277"/>
            <a:ext cx="10903798" cy="646331"/>
          </a:xfrm>
          <a:prstGeom prst="rect">
            <a:avLst/>
          </a:prstGeom>
          <a:noFill/>
        </p:spPr>
        <p:txBody>
          <a:bodyPr wrap="square" rtlCol="0">
            <a:spAutoFit/>
          </a:bodyPr>
          <a:lstStyle/>
          <a:p>
            <a:r>
              <a:rPr lang="en-US" dirty="0" err="1"/>
              <a:t>df.groupby</a:t>
            </a:r>
            <a:r>
              <a:rPr lang="en-US" dirty="0"/>
              <a:t>("Region")["Sales"].sum().</a:t>
            </a:r>
            <a:r>
              <a:rPr lang="en-US" dirty="0" err="1"/>
              <a:t>plot.bar</a:t>
            </a:r>
            <a:r>
              <a:rPr lang="en-US" dirty="0"/>
              <a:t>()                              </a:t>
            </a:r>
            <a:r>
              <a:rPr lang="en-IN" dirty="0" err="1"/>
              <a:t>df.groupby</a:t>
            </a:r>
            <a:r>
              <a:rPr lang="en-IN" dirty="0"/>
              <a:t>("Region")["Profit"].sum().</a:t>
            </a:r>
            <a:r>
              <a:rPr lang="en-IN" dirty="0" err="1"/>
              <a:t>plot.bar</a:t>
            </a:r>
            <a:r>
              <a:rPr lang="en-IN" dirty="0"/>
              <a:t>()</a:t>
            </a:r>
            <a:endParaRPr lang="en-US" dirty="0"/>
          </a:p>
          <a:p>
            <a:endParaRPr lang="en-IN" dirty="0"/>
          </a:p>
        </p:txBody>
      </p:sp>
      <p:pic>
        <p:nvPicPr>
          <p:cNvPr id="4098" name="Picture 2">
            <a:extLst>
              <a:ext uri="{FF2B5EF4-FFF2-40B4-BE49-F238E27FC236}">
                <a16:creationId xmlns:a16="http://schemas.microsoft.com/office/drawing/2014/main" id="{3EDC72F0-12AB-4EA8-D466-CC3724D6D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2087897"/>
            <a:ext cx="5505450" cy="44672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0B52C1D-F196-CDFF-09EB-F80E26428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877" y="2015608"/>
            <a:ext cx="5505450"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69DA-5476-90A8-BFDC-5311E06D76AF}"/>
              </a:ext>
            </a:extLst>
          </p:cNvPr>
          <p:cNvSpPr>
            <a:spLocks noGrp="1"/>
          </p:cNvSpPr>
          <p:nvPr>
            <p:ph type="title"/>
          </p:nvPr>
        </p:nvSpPr>
        <p:spPr>
          <a:xfrm>
            <a:off x="581191" y="0"/>
            <a:ext cx="11029616" cy="1188720"/>
          </a:xfrm>
        </p:spPr>
        <p:txBody>
          <a:bodyPr/>
          <a:lstStyle/>
          <a:p>
            <a:r>
              <a:rPr lang="en-IN" dirty="0"/>
              <a:t>Sales Generated by </a:t>
            </a:r>
            <a:r>
              <a:rPr lang="en-IN" dirty="0" err="1"/>
              <a:t>Statewise</a:t>
            </a:r>
            <a:r>
              <a:rPr lang="en-IN" dirty="0"/>
              <a:t>:</a:t>
            </a:r>
          </a:p>
        </p:txBody>
      </p:sp>
      <p:sp>
        <p:nvSpPr>
          <p:cNvPr id="4" name="TextBox 3">
            <a:extLst>
              <a:ext uri="{FF2B5EF4-FFF2-40B4-BE49-F238E27FC236}">
                <a16:creationId xmlns:a16="http://schemas.microsoft.com/office/drawing/2014/main" id="{8F6789D8-2E0D-5E52-F569-29F704043449}"/>
              </a:ext>
            </a:extLst>
          </p:cNvPr>
          <p:cNvSpPr txBox="1"/>
          <p:nvPr/>
        </p:nvSpPr>
        <p:spPr>
          <a:xfrm>
            <a:off x="697584" y="1396468"/>
            <a:ext cx="10913223" cy="3693319"/>
          </a:xfrm>
          <a:prstGeom prst="rect">
            <a:avLst/>
          </a:prstGeom>
          <a:noFill/>
        </p:spPr>
        <p:txBody>
          <a:bodyPr wrap="square" rtlCol="0">
            <a:spAutoFit/>
          </a:bodyPr>
          <a:lstStyle/>
          <a:p>
            <a:r>
              <a:rPr lang="en-IN" dirty="0" err="1">
                <a:latin typeface="Calibri" panose="020F0502020204030204" pitchFamily="34" charset="0"/>
                <a:ea typeface="Calibri" panose="020F0502020204030204" pitchFamily="34" charset="0"/>
                <a:cs typeface="Calibri" panose="020F0502020204030204" pitchFamily="34" charset="0"/>
              </a:rPr>
              <a:t>state_sales</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df_places.groupby</a:t>
            </a:r>
            <a:r>
              <a:rPr lang="en-IN" dirty="0">
                <a:latin typeface="Calibri" panose="020F0502020204030204" pitchFamily="34" charset="0"/>
                <a:ea typeface="Calibri" panose="020F0502020204030204" pitchFamily="34" charset="0"/>
                <a:cs typeface="Calibri" panose="020F0502020204030204" pitchFamily="34" charset="0"/>
              </a:rPr>
              <a:t>(['State'], </a:t>
            </a:r>
            <a:r>
              <a:rPr lang="en-IN" dirty="0" err="1">
                <a:latin typeface="Calibri" panose="020F0502020204030204" pitchFamily="34" charset="0"/>
                <a:ea typeface="Calibri" panose="020F0502020204030204" pitchFamily="34" charset="0"/>
                <a:cs typeface="Calibri" panose="020F0502020204030204" pitchFamily="34" charset="0"/>
              </a:rPr>
              <a:t>as_index</a:t>
            </a:r>
            <a:r>
              <a:rPr lang="en-IN" dirty="0">
                <a:latin typeface="Calibri" panose="020F0502020204030204" pitchFamily="34" charset="0"/>
                <a:ea typeface="Calibri" panose="020F0502020204030204" pitchFamily="34" charset="0"/>
                <a:cs typeface="Calibri" panose="020F0502020204030204" pitchFamily="34" charset="0"/>
              </a:rPr>
              <a:t>=False).sum()</a:t>
            </a:r>
          </a:p>
          <a:p>
            <a:r>
              <a:rPr lang="en-IN" dirty="0" err="1">
                <a:latin typeface="Calibri" panose="020F0502020204030204" pitchFamily="34" charset="0"/>
                <a:ea typeface="Calibri" panose="020F0502020204030204" pitchFamily="34" charset="0"/>
                <a:cs typeface="Calibri" panose="020F0502020204030204" pitchFamily="34" charset="0"/>
              </a:rPr>
              <a:t>state_sales.sort_values</a:t>
            </a:r>
            <a:r>
              <a:rPr lang="en-IN" dirty="0">
                <a:latin typeface="Calibri" panose="020F0502020204030204" pitchFamily="34" charset="0"/>
                <a:ea typeface="Calibri" panose="020F0502020204030204" pitchFamily="34" charset="0"/>
                <a:cs typeface="Calibri" panose="020F0502020204030204" pitchFamily="34" charset="0"/>
              </a:rPr>
              <a:t>(by='Sales', ascending=False, </a:t>
            </a:r>
            <a:r>
              <a:rPr lang="en-IN" dirty="0" err="1">
                <a:latin typeface="Calibri" panose="020F0502020204030204" pitchFamily="34" charset="0"/>
                <a:ea typeface="Calibri" panose="020F0502020204030204" pitchFamily="34" charset="0"/>
                <a:cs typeface="Calibri" panose="020F0502020204030204" pitchFamily="34" charset="0"/>
              </a:rPr>
              <a:t>inplace</a:t>
            </a:r>
            <a:r>
              <a:rPr lang="en-IN" dirty="0">
                <a:latin typeface="Calibri" panose="020F0502020204030204" pitchFamily="34" charset="0"/>
                <a:ea typeface="Calibri" panose="020F0502020204030204" pitchFamily="34" charset="0"/>
                <a:cs typeface="Calibri" panose="020F0502020204030204" pitchFamily="34" charset="0"/>
              </a:rPr>
              <a:t>=True)</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err="1">
                <a:latin typeface="Calibri" panose="020F0502020204030204" pitchFamily="34" charset="0"/>
                <a:ea typeface="Calibri" panose="020F0502020204030204" pitchFamily="34" charset="0"/>
                <a:cs typeface="Calibri" panose="020F0502020204030204" pitchFamily="34" charset="0"/>
              </a:rPr>
              <a:t>plt.figure</a:t>
            </a:r>
            <a:r>
              <a:rPr lang="en-IN" dirty="0">
                <a:latin typeface="Calibri" panose="020F0502020204030204" pitchFamily="34" charset="0"/>
                <a:ea typeface="Calibri" panose="020F0502020204030204" pitchFamily="34" charset="0"/>
                <a:cs typeface="Calibri" panose="020F0502020204030204" pitchFamily="34" charset="0"/>
              </a:rPr>
              <a:t>(</a:t>
            </a:r>
            <a:r>
              <a:rPr lang="en-IN" dirty="0" err="1">
                <a:latin typeface="Calibri" panose="020F0502020204030204" pitchFamily="34" charset="0"/>
                <a:ea typeface="Calibri" panose="020F0502020204030204" pitchFamily="34" charset="0"/>
                <a:cs typeface="Calibri" panose="020F0502020204030204" pitchFamily="34" charset="0"/>
              </a:rPr>
              <a:t>figsize</a:t>
            </a:r>
            <a:r>
              <a:rPr lang="en-IN" dirty="0">
                <a:latin typeface="Calibri" panose="020F0502020204030204" pitchFamily="34" charset="0"/>
                <a:ea typeface="Calibri" panose="020F0502020204030204" pitchFamily="34" charset="0"/>
                <a:cs typeface="Calibri" panose="020F0502020204030204" pitchFamily="34" charset="0"/>
              </a:rPr>
              <a:t>=(22,10))</a:t>
            </a:r>
          </a:p>
          <a:p>
            <a:r>
              <a:rPr lang="en-IN" dirty="0" err="1">
                <a:latin typeface="Calibri" panose="020F0502020204030204" pitchFamily="34" charset="0"/>
                <a:ea typeface="Calibri" panose="020F0502020204030204" pitchFamily="34" charset="0"/>
                <a:cs typeface="Calibri" panose="020F0502020204030204" pitchFamily="34" charset="0"/>
              </a:rPr>
              <a:t>plt.bar</a:t>
            </a:r>
            <a:r>
              <a:rPr lang="en-IN" dirty="0">
                <a:latin typeface="Calibri" panose="020F0502020204030204" pitchFamily="34" charset="0"/>
                <a:ea typeface="Calibri" panose="020F0502020204030204" pitchFamily="34" charset="0"/>
                <a:cs typeface="Calibri" panose="020F0502020204030204" pitchFamily="34" charset="0"/>
              </a:rPr>
              <a:t>(</a:t>
            </a:r>
            <a:r>
              <a:rPr lang="en-IN" dirty="0" err="1">
                <a:latin typeface="Calibri" panose="020F0502020204030204" pitchFamily="34" charset="0"/>
                <a:ea typeface="Calibri" panose="020F0502020204030204" pitchFamily="34" charset="0"/>
                <a:cs typeface="Calibri" panose="020F0502020204030204" pitchFamily="34" charset="0"/>
              </a:rPr>
              <a:t>state_sales</a:t>
            </a:r>
            <a:r>
              <a:rPr lang="en-IN" dirty="0">
                <a:latin typeface="Calibri" panose="020F0502020204030204" pitchFamily="34" charset="0"/>
                <a:ea typeface="Calibri" panose="020F0502020204030204" pitchFamily="34" charset="0"/>
                <a:cs typeface="Calibri" panose="020F0502020204030204" pitchFamily="34" charset="0"/>
              </a:rPr>
              <a:t>['State'], </a:t>
            </a:r>
            <a:r>
              <a:rPr lang="en-IN" dirty="0" err="1">
                <a:latin typeface="Calibri" panose="020F0502020204030204" pitchFamily="34" charset="0"/>
                <a:ea typeface="Calibri" panose="020F0502020204030204" pitchFamily="34" charset="0"/>
                <a:cs typeface="Calibri" panose="020F0502020204030204" pitchFamily="34" charset="0"/>
              </a:rPr>
              <a:t>state_sales</a:t>
            </a:r>
            <a:r>
              <a:rPr lang="en-IN" dirty="0">
                <a:latin typeface="Calibri" panose="020F0502020204030204" pitchFamily="34" charset="0"/>
                <a:ea typeface="Calibri" panose="020F0502020204030204" pitchFamily="34" charset="0"/>
                <a:cs typeface="Calibri" panose="020F0502020204030204" pitchFamily="34" charset="0"/>
              </a:rPr>
              <a:t>['Sales'], align='</a:t>
            </a:r>
            <a:r>
              <a:rPr lang="en-IN" dirty="0" err="1">
                <a:latin typeface="Calibri" panose="020F0502020204030204" pitchFamily="34" charset="0"/>
                <a:ea typeface="Calibri" panose="020F0502020204030204" pitchFamily="34" charset="0"/>
                <a:cs typeface="Calibri" panose="020F0502020204030204" pitchFamily="34" charset="0"/>
              </a:rPr>
              <a:t>center</a:t>
            </a:r>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err="1">
                <a:latin typeface="Calibri" panose="020F0502020204030204" pitchFamily="34" charset="0"/>
                <a:ea typeface="Calibri" panose="020F0502020204030204" pitchFamily="34" charset="0"/>
                <a:cs typeface="Calibri" panose="020F0502020204030204" pitchFamily="34" charset="0"/>
              </a:rPr>
              <a:t>plt.xlabel</a:t>
            </a:r>
            <a:r>
              <a:rPr lang="en-IN" dirty="0">
                <a:latin typeface="Calibri" panose="020F0502020204030204" pitchFamily="34" charset="0"/>
                <a:ea typeface="Calibri" panose="020F0502020204030204" pitchFamily="34" charset="0"/>
                <a:cs typeface="Calibri" panose="020F0502020204030204" pitchFamily="34" charset="0"/>
              </a:rPr>
              <a:t>("State")</a:t>
            </a:r>
          </a:p>
          <a:p>
            <a:r>
              <a:rPr lang="en-IN" dirty="0" err="1">
                <a:latin typeface="Calibri" panose="020F0502020204030204" pitchFamily="34" charset="0"/>
                <a:ea typeface="Calibri" panose="020F0502020204030204" pitchFamily="34" charset="0"/>
                <a:cs typeface="Calibri" panose="020F0502020204030204" pitchFamily="34" charset="0"/>
              </a:rPr>
              <a:t>plt.ylabel</a:t>
            </a:r>
            <a:r>
              <a:rPr lang="en-IN" dirty="0">
                <a:latin typeface="Calibri" panose="020F0502020204030204" pitchFamily="34" charset="0"/>
                <a:ea typeface="Calibri" panose="020F0502020204030204" pitchFamily="34" charset="0"/>
                <a:cs typeface="Calibri" panose="020F0502020204030204" pitchFamily="34" charset="0"/>
              </a:rPr>
              <a:t>("Sales")</a:t>
            </a:r>
          </a:p>
          <a:p>
            <a:r>
              <a:rPr lang="en-IN" dirty="0" err="1">
                <a:latin typeface="Calibri" panose="020F0502020204030204" pitchFamily="34" charset="0"/>
                <a:ea typeface="Calibri" panose="020F0502020204030204" pitchFamily="34" charset="0"/>
                <a:cs typeface="Calibri" panose="020F0502020204030204" pitchFamily="34" charset="0"/>
              </a:rPr>
              <a:t>plt.title</a:t>
            </a:r>
            <a:r>
              <a:rPr lang="en-IN" dirty="0">
                <a:latin typeface="Calibri" panose="020F0502020204030204" pitchFamily="34" charset="0"/>
                <a:ea typeface="Calibri" panose="020F0502020204030204" pitchFamily="34" charset="0"/>
                <a:cs typeface="Calibri" panose="020F0502020204030204" pitchFamily="34" charset="0"/>
              </a:rPr>
              <a:t>("Sales Generated by State")</a:t>
            </a:r>
          </a:p>
          <a:p>
            <a:r>
              <a:rPr lang="en-IN" dirty="0" err="1">
                <a:latin typeface="Calibri" panose="020F0502020204030204" pitchFamily="34" charset="0"/>
                <a:ea typeface="Calibri" panose="020F0502020204030204" pitchFamily="34" charset="0"/>
                <a:cs typeface="Calibri" panose="020F0502020204030204" pitchFamily="34" charset="0"/>
              </a:rPr>
              <a:t>plt.xticks</a:t>
            </a:r>
            <a:r>
              <a:rPr lang="en-IN" dirty="0">
                <a:latin typeface="Calibri" panose="020F0502020204030204" pitchFamily="34" charset="0"/>
                <a:ea typeface="Calibri" panose="020F0502020204030204" pitchFamily="34" charset="0"/>
                <a:cs typeface="Calibri" panose="020F0502020204030204" pitchFamily="34" charset="0"/>
              </a:rPr>
              <a:t>(rotation=90)</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err="1">
                <a:latin typeface="Calibri" panose="020F0502020204030204" pitchFamily="34" charset="0"/>
                <a:ea typeface="Calibri" panose="020F0502020204030204" pitchFamily="34" charset="0"/>
                <a:cs typeface="Calibri" panose="020F0502020204030204" pitchFamily="34" charset="0"/>
              </a:rPr>
              <a:t>plt.show</a:t>
            </a:r>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err="1">
                <a:latin typeface="Calibri" panose="020F0502020204030204" pitchFamily="34" charset="0"/>
                <a:ea typeface="Calibri" panose="020F0502020204030204" pitchFamily="34" charset="0"/>
                <a:cs typeface="Calibri" panose="020F0502020204030204" pitchFamily="34" charset="0"/>
              </a:rPr>
              <a:t>state_sales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D9CA0CD3-760C-4170-2F4E-F9AC9EBF5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4742" y="3243128"/>
            <a:ext cx="6426065" cy="348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858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5AC8-A063-F4EC-8E21-30B387048F02}"/>
              </a:ext>
            </a:extLst>
          </p:cNvPr>
          <p:cNvSpPr>
            <a:spLocks noGrp="1"/>
          </p:cNvSpPr>
          <p:nvPr>
            <p:ph type="title"/>
          </p:nvPr>
        </p:nvSpPr>
        <p:spPr>
          <a:xfrm>
            <a:off x="581192" y="362791"/>
            <a:ext cx="11029616" cy="1188720"/>
          </a:xfrm>
        </p:spPr>
        <p:txBody>
          <a:bodyPr/>
          <a:lstStyle/>
          <a:p>
            <a:r>
              <a:rPr lang="en-US" dirty="0"/>
              <a:t>Select top 5 cities by sales and Sort the data by Sales in descending order: </a:t>
            </a:r>
            <a:endParaRPr lang="en-IN" dirty="0"/>
          </a:p>
        </p:txBody>
      </p:sp>
      <p:sp>
        <p:nvSpPr>
          <p:cNvPr id="4" name="TextBox 3">
            <a:extLst>
              <a:ext uri="{FF2B5EF4-FFF2-40B4-BE49-F238E27FC236}">
                <a16:creationId xmlns:a16="http://schemas.microsoft.com/office/drawing/2014/main" id="{CC3DFA52-8B30-ABF1-776F-240C4487D7FE}"/>
              </a:ext>
            </a:extLst>
          </p:cNvPr>
          <p:cNvSpPr txBox="1"/>
          <p:nvPr/>
        </p:nvSpPr>
        <p:spPr>
          <a:xfrm>
            <a:off x="449217" y="1772238"/>
            <a:ext cx="11029616" cy="4524315"/>
          </a:xfrm>
          <a:prstGeom prst="rect">
            <a:avLst/>
          </a:prstGeom>
          <a:noFill/>
        </p:spPr>
        <p:txBody>
          <a:bodyPr wrap="square" rtlCol="0">
            <a:spAutoFit/>
          </a:bodyPr>
          <a:lstStyle/>
          <a:p>
            <a:r>
              <a:rPr lang="en-US" dirty="0" err="1">
                <a:latin typeface="Calibri" panose="020F0502020204030204" pitchFamily="34" charset="0"/>
                <a:ea typeface="Calibri" panose="020F0502020204030204" pitchFamily="34" charset="0"/>
                <a:cs typeface="Calibri" panose="020F0502020204030204" pitchFamily="34" charset="0"/>
              </a:rPr>
              <a:t>city_sales</a:t>
            </a:r>
            <a:r>
              <a:rPr lang="en-US" dirty="0">
                <a:latin typeface="Calibri" panose="020F0502020204030204" pitchFamily="34" charset="0"/>
                <a:ea typeface="Calibri" panose="020F0502020204030204" pitchFamily="34" charset="0"/>
                <a:cs typeface="Calibri" panose="020F0502020204030204" pitchFamily="34" charset="0"/>
              </a:rPr>
              <a:t> = </a:t>
            </a:r>
            <a:r>
              <a:rPr lang="en-US" dirty="0" err="1">
                <a:latin typeface="Calibri" panose="020F0502020204030204" pitchFamily="34" charset="0"/>
                <a:ea typeface="Calibri" panose="020F0502020204030204" pitchFamily="34" charset="0"/>
                <a:cs typeface="Calibri" panose="020F0502020204030204" pitchFamily="34" charset="0"/>
              </a:rPr>
              <a:t>df_places.groupby</a:t>
            </a:r>
            <a:r>
              <a:rPr lang="en-US" dirty="0">
                <a:latin typeface="Calibri" panose="020F0502020204030204" pitchFamily="34" charset="0"/>
                <a:ea typeface="Calibri" panose="020F0502020204030204" pitchFamily="34" charset="0"/>
                <a:cs typeface="Calibri" panose="020F0502020204030204" pitchFamily="34" charset="0"/>
              </a:rPr>
              <a:t>('City', </a:t>
            </a:r>
            <a:r>
              <a:rPr lang="en-US" dirty="0" err="1">
                <a:latin typeface="Calibri" panose="020F0502020204030204" pitchFamily="34" charset="0"/>
                <a:ea typeface="Calibri" panose="020F0502020204030204" pitchFamily="34" charset="0"/>
                <a:cs typeface="Calibri" panose="020F0502020204030204" pitchFamily="34" charset="0"/>
              </a:rPr>
              <a:t>as_index</a:t>
            </a:r>
            <a:r>
              <a:rPr lang="en-US" dirty="0">
                <a:latin typeface="Calibri" panose="020F0502020204030204" pitchFamily="34" charset="0"/>
                <a:ea typeface="Calibri" panose="020F0502020204030204" pitchFamily="34" charset="0"/>
                <a:cs typeface="Calibri" panose="020F0502020204030204" pitchFamily="34" charset="0"/>
              </a:rPr>
              <a:t>=False).sum()</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Sort the data by Sales in descending order</a:t>
            </a:r>
          </a:p>
          <a:p>
            <a:r>
              <a:rPr lang="en-US" dirty="0" err="1">
                <a:latin typeface="Calibri" panose="020F0502020204030204" pitchFamily="34" charset="0"/>
                <a:ea typeface="Calibri" panose="020F0502020204030204" pitchFamily="34" charset="0"/>
                <a:cs typeface="Calibri" panose="020F0502020204030204" pitchFamily="34" charset="0"/>
              </a:rPr>
              <a:t>city_sales.sort_values</a:t>
            </a:r>
            <a:r>
              <a:rPr lang="en-US" dirty="0">
                <a:latin typeface="Calibri" panose="020F0502020204030204" pitchFamily="34" charset="0"/>
                <a:ea typeface="Calibri" panose="020F0502020204030204" pitchFamily="34" charset="0"/>
                <a:cs typeface="Calibri" panose="020F0502020204030204" pitchFamily="34" charset="0"/>
              </a:rPr>
              <a:t>(by='Sales', ascending=False, </a:t>
            </a:r>
            <a:r>
              <a:rPr lang="en-US" dirty="0" err="1">
                <a:latin typeface="Calibri" panose="020F0502020204030204" pitchFamily="34" charset="0"/>
                <a:ea typeface="Calibri" panose="020F0502020204030204" pitchFamily="34" charset="0"/>
                <a:cs typeface="Calibri" panose="020F0502020204030204" pitchFamily="34" charset="0"/>
              </a:rPr>
              <a:t>inplace</a:t>
            </a:r>
            <a:r>
              <a:rPr lang="en-US" dirty="0">
                <a:latin typeface="Calibri" panose="020F0502020204030204" pitchFamily="34" charset="0"/>
                <a:ea typeface="Calibri" panose="020F0502020204030204" pitchFamily="34" charset="0"/>
                <a:cs typeface="Calibri" panose="020F0502020204030204" pitchFamily="34" charset="0"/>
              </a:rPr>
              <a:t>=True)</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Select the top 5 cities</a:t>
            </a:r>
          </a:p>
          <a:p>
            <a:r>
              <a:rPr lang="en-US" dirty="0">
                <a:latin typeface="Calibri" panose="020F0502020204030204" pitchFamily="34" charset="0"/>
                <a:ea typeface="Calibri" panose="020F0502020204030204" pitchFamily="34" charset="0"/>
                <a:cs typeface="Calibri" panose="020F0502020204030204" pitchFamily="34" charset="0"/>
              </a:rPr>
              <a:t>top_5_cities_sales = </a:t>
            </a:r>
            <a:r>
              <a:rPr lang="en-US" dirty="0" err="1">
                <a:latin typeface="Calibri" panose="020F0502020204030204" pitchFamily="34" charset="0"/>
                <a:ea typeface="Calibri" panose="020F0502020204030204" pitchFamily="34" charset="0"/>
                <a:cs typeface="Calibri" panose="020F0502020204030204" pitchFamily="34" charset="0"/>
              </a:rPr>
              <a:t>city_sales.head</a:t>
            </a:r>
            <a:r>
              <a:rPr lang="en-US" dirty="0">
                <a:latin typeface="Calibri" panose="020F0502020204030204" pitchFamily="34" charset="0"/>
                <a:ea typeface="Calibri" panose="020F0502020204030204" pitchFamily="34" charset="0"/>
                <a:cs typeface="Calibri" panose="020F0502020204030204" pitchFamily="34" charset="0"/>
              </a:rPr>
              <a: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err="1">
                <a:latin typeface="Calibri" panose="020F0502020204030204" pitchFamily="34" charset="0"/>
                <a:ea typeface="Calibri" panose="020F0502020204030204" pitchFamily="34" charset="0"/>
                <a:cs typeface="Calibri" panose="020F0502020204030204" pitchFamily="34" charset="0"/>
              </a:rPr>
              <a:t>plt.bar</a:t>
            </a:r>
            <a:r>
              <a:rPr lang="en-US" dirty="0">
                <a:latin typeface="Calibri" panose="020F0502020204030204" pitchFamily="34" charset="0"/>
                <a:ea typeface="Calibri" panose="020F0502020204030204" pitchFamily="34" charset="0"/>
                <a:cs typeface="Calibri" panose="020F0502020204030204" pitchFamily="34" charset="0"/>
              </a:rPr>
              <a:t>(top_5_cities_sales['City'], top_5_cities_sales['Sales’], </a:t>
            </a:r>
          </a:p>
          <a:p>
            <a:r>
              <a:rPr lang="en-US" dirty="0">
                <a:latin typeface="Calibri" panose="020F0502020204030204" pitchFamily="34" charset="0"/>
                <a:ea typeface="Calibri" panose="020F0502020204030204" pitchFamily="34" charset="0"/>
                <a:cs typeface="Calibri" panose="020F0502020204030204" pitchFamily="34" charset="0"/>
              </a:rPr>
              <a:t>align='center')</a:t>
            </a:r>
          </a:p>
          <a:p>
            <a:r>
              <a:rPr lang="en-US" dirty="0" err="1">
                <a:latin typeface="Calibri" panose="020F0502020204030204" pitchFamily="34" charset="0"/>
                <a:ea typeface="Calibri" panose="020F0502020204030204" pitchFamily="34" charset="0"/>
                <a:cs typeface="Calibri" panose="020F0502020204030204" pitchFamily="34" charset="0"/>
              </a:rPr>
              <a:t>plt.xlabel</a:t>
            </a:r>
            <a:r>
              <a:rPr lang="en-US" dirty="0">
                <a:latin typeface="Calibri" panose="020F0502020204030204" pitchFamily="34" charset="0"/>
                <a:ea typeface="Calibri" panose="020F0502020204030204" pitchFamily="34" charset="0"/>
                <a:cs typeface="Calibri" panose="020F0502020204030204" pitchFamily="34" charset="0"/>
              </a:rPr>
              <a:t>("City")</a:t>
            </a:r>
          </a:p>
          <a:p>
            <a:r>
              <a:rPr lang="en-US" dirty="0" err="1">
                <a:latin typeface="Calibri" panose="020F0502020204030204" pitchFamily="34" charset="0"/>
                <a:ea typeface="Calibri" panose="020F0502020204030204" pitchFamily="34" charset="0"/>
                <a:cs typeface="Calibri" panose="020F0502020204030204" pitchFamily="34" charset="0"/>
              </a:rPr>
              <a:t>plt.ylabel</a:t>
            </a:r>
            <a:r>
              <a:rPr lang="en-US" dirty="0">
                <a:latin typeface="Calibri" panose="020F0502020204030204" pitchFamily="34" charset="0"/>
                <a:ea typeface="Calibri" panose="020F0502020204030204" pitchFamily="34" charset="0"/>
                <a:cs typeface="Calibri" panose="020F0502020204030204" pitchFamily="34" charset="0"/>
              </a:rPr>
              <a:t>("Sales")</a:t>
            </a:r>
          </a:p>
          <a:p>
            <a:r>
              <a:rPr lang="en-US" dirty="0" err="1">
                <a:latin typeface="Calibri" panose="020F0502020204030204" pitchFamily="34" charset="0"/>
                <a:ea typeface="Calibri" panose="020F0502020204030204" pitchFamily="34" charset="0"/>
                <a:cs typeface="Calibri" panose="020F0502020204030204" pitchFamily="34" charset="0"/>
              </a:rPr>
              <a:t>plt.title</a:t>
            </a:r>
            <a:r>
              <a:rPr lang="en-US" dirty="0">
                <a:latin typeface="Calibri" panose="020F0502020204030204" pitchFamily="34" charset="0"/>
                <a:ea typeface="Calibri" panose="020F0502020204030204" pitchFamily="34" charset="0"/>
                <a:cs typeface="Calibri" panose="020F0502020204030204" pitchFamily="34" charset="0"/>
              </a:rPr>
              <a:t>("Top 5 Cities by Sales")</a:t>
            </a:r>
          </a:p>
          <a:p>
            <a:r>
              <a:rPr lang="en-US" dirty="0" err="1">
                <a:latin typeface="Calibri" panose="020F0502020204030204" pitchFamily="34" charset="0"/>
                <a:ea typeface="Calibri" panose="020F0502020204030204" pitchFamily="34" charset="0"/>
                <a:cs typeface="Calibri" panose="020F0502020204030204" pitchFamily="34" charset="0"/>
              </a:rPr>
              <a:t>plt.xticks</a:t>
            </a:r>
            <a:r>
              <a:rPr lang="en-US" dirty="0">
                <a:latin typeface="Calibri" panose="020F0502020204030204" pitchFamily="34" charset="0"/>
                <a:ea typeface="Calibri" panose="020F0502020204030204" pitchFamily="34" charset="0"/>
                <a:cs typeface="Calibri" panose="020F0502020204030204" pitchFamily="34" charset="0"/>
              </a:rPr>
              <a:t>(rotation=90)</a:t>
            </a:r>
          </a:p>
          <a:p>
            <a:r>
              <a:rPr lang="en-US" dirty="0" err="1">
                <a:latin typeface="Calibri" panose="020F0502020204030204" pitchFamily="34" charset="0"/>
                <a:ea typeface="Calibri" panose="020F0502020204030204" pitchFamily="34" charset="0"/>
                <a:cs typeface="Calibri" panose="020F0502020204030204" pitchFamily="34" charset="0"/>
              </a:rPr>
              <a:t>plt.show</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top_5_cities_sales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6146" name="Picture 2">
            <a:extLst>
              <a:ext uri="{FF2B5EF4-FFF2-40B4-BE49-F238E27FC236}">
                <a16:creationId xmlns:a16="http://schemas.microsoft.com/office/drawing/2014/main" id="{66F5E166-E98E-4EE3-9CD1-3F98EBE68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069" y="1551511"/>
            <a:ext cx="4945764" cy="4440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98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pPr algn="ctr"/>
            <a:r>
              <a:rPr lang="en-GB" dirty="0"/>
              <a:t>PROJECT TITLE : </a:t>
            </a:r>
            <a:r>
              <a:rPr lang="en-IN" sz="2800" b="1" dirty="0"/>
              <a:t>Analysis of Superstore Dataset</a:t>
            </a:r>
            <a:br>
              <a:rPr lang="en-US" sz="2800" b="1" dirty="0"/>
            </a:br>
            <a:endParaRPr lang="en-US" dirty="0"/>
          </a:p>
        </p:txBody>
      </p:sp>
      <p:sp>
        <p:nvSpPr>
          <p:cNvPr id="7" name="TextBox 6">
            <a:extLst>
              <a:ext uri="{FF2B5EF4-FFF2-40B4-BE49-F238E27FC236}">
                <a16:creationId xmlns:a16="http://schemas.microsoft.com/office/drawing/2014/main" id="{0A71E4A9-D038-DB1D-A302-D0F74EC53E91}"/>
              </a:ext>
            </a:extLst>
          </p:cNvPr>
          <p:cNvSpPr txBox="1"/>
          <p:nvPr/>
        </p:nvSpPr>
        <p:spPr>
          <a:xfrm>
            <a:off x="581192" y="1749949"/>
            <a:ext cx="11472421" cy="4524315"/>
          </a:xfrm>
          <a:prstGeom prst="rect">
            <a:avLst/>
          </a:prstGeom>
          <a:noFill/>
        </p:spPr>
        <p:txBody>
          <a:bodyPr wrap="square" rtlCol="0">
            <a:spAutoFit/>
          </a:bodyPr>
          <a:lstStyle/>
          <a:p>
            <a:pPr algn="just"/>
            <a:r>
              <a:rPr lang="en-US" b="0" i="0" dirty="0">
                <a:effectLst/>
                <a:latin typeface="Calibri" panose="020F0502020204030204" pitchFamily="34" charset="0"/>
                <a:ea typeface="Calibri" panose="020F0502020204030204" pitchFamily="34" charset="0"/>
                <a:cs typeface="Calibri" panose="020F0502020204030204" pitchFamily="34" charset="0"/>
              </a:rPr>
              <a:t>The objective of this project is to perform a comprehensive analysis of the Superstore dataset. The Superstore dataset contains historical data related to sales, profit, and various other attributes of a retail company. The goal is to gain insights and extract meaningful information from the dataset to support decision-making processes and improve business performance.</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b="1" dirty="0">
                <a:latin typeface="Calibri" panose="020F0502020204030204" pitchFamily="34" charset="0"/>
                <a:ea typeface="Calibri" panose="020F0502020204030204" pitchFamily="34" charset="0"/>
                <a:cs typeface="Calibri" panose="020F0502020204030204" pitchFamily="34" charset="0"/>
              </a:rPr>
              <a:t>Data Collection and Preprocessing: </a:t>
            </a:r>
            <a:r>
              <a:rPr lang="en-US" dirty="0">
                <a:latin typeface="Calibri" panose="020F0502020204030204" pitchFamily="34" charset="0"/>
                <a:ea typeface="Calibri" panose="020F0502020204030204" pitchFamily="34" charset="0"/>
                <a:cs typeface="Calibri" panose="020F0502020204030204" pitchFamily="34" charset="0"/>
              </a:rPr>
              <a:t>Collect and preprocess the Superstore dataset. </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b="1" dirty="0">
                <a:latin typeface="Calibri" panose="020F0502020204030204" pitchFamily="34" charset="0"/>
                <a:ea typeface="Calibri" panose="020F0502020204030204" pitchFamily="34" charset="0"/>
                <a:cs typeface="Calibri" panose="020F0502020204030204" pitchFamily="34" charset="0"/>
              </a:rPr>
              <a:t>Sales Analysis: </a:t>
            </a:r>
            <a:r>
              <a:rPr lang="en-US" dirty="0">
                <a:latin typeface="Calibri" panose="020F0502020204030204" pitchFamily="34" charset="0"/>
                <a:ea typeface="Calibri" panose="020F0502020204030204" pitchFamily="34" charset="0"/>
                <a:cs typeface="Calibri" panose="020F0502020204030204" pitchFamily="34" charset="0"/>
              </a:rPr>
              <a:t>Analyze sales metrics, trends, and factors influencing sales fluctuations. </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b="1" dirty="0">
                <a:latin typeface="Calibri" panose="020F0502020204030204" pitchFamily="34" charset="0"/>
                <a:ea typeface="Calibri" panose="020F0502020204030204" pitchFamily="34" charset="0"/>
                <a:cs typeface="Calibri" panose="020F0502020204030204" pitchFamily="34" charset="0"/>
              </a:rPr>
              <a:t>Customer Behavior Analysis: </a:t>
            </a:r>
            <a:r>
              <a:rPr lang="en-US" dirty="0">
                <a:latin typeface="Calibri" panose="020F0502020204030204" pitchFamily="34" charset="0"/>
                <a:ea typeface="Calibri" panose="020F0502020204030204" pitchFamily="34" charset="0"/>
                <a:cs typeface="Calibri" panose="020F0502020204030204" pitchFamily="34" charset="0"/>
              </a:rPr>
              <a:t>Study customer demographics, preferences, and segmentation for personalized strategies.</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b="1" dirty="0">
                <a:latin typeface="Calibri" panose="020F0502020204030204" pitchFamily="34" charset="0"/>
                <a:ea typeface="Calibri" panose="020F0502020204030204" pitchFamily="34" charset="0"/>
                <a:cs typeface="Calibri" panose="020F0502020204030204" pitchFamily="34" charset="0"/>
              </a:rPr>
              <a:t>Exploratory Data Analysis (EDA): </a:t>
            </a:r>
            <a:r>
              <a:rPr lang="en-US" dirty="0">
                <a:latin typeface="Calibri" panose="020F0502020204030204" pitchFamily="34" charset="0"/>
                <a:ea typeface="Calibri" panose="020F0502020204030204" pitchFamily="34" charset="0"/>
                <a:cs typeface="Calibri" panose="020F0502020204030204" pitchFamily="34" charset="0"/>
              </a:rPr>
              <a:t>Perform exploratory analysis, including data distribution, outliers, and visualizations. Operational Efficiency Analysis: Evaluate operational efficiency, identify bottlenecks, and optimize resource allocation.</a:t>
            </a:r>
          </a:p>
          <a:p>
            <a:pPr algn="just"/>
            <a:r>
              <a:rPr lang="en-US" dirty="0">
                <a:latin typeface="Calibri" panose="020F0502020204030204" pitchFamily="34" charset="0"/>
                <a:ea typeface="Calibri" panose="020F0502020204030204" pitchFamily="34" charset="0"/>
                <a:cs typeface="Calibri" panose="020F0502020204030204" pitchFamily="34" charset="0"/>
              </a:rPr>
              <a:t> </a:t>
            </a:r>
          </a:p>
          <a:p>
            <a:pPr algn="just"/>
            <a:r>
              <a:rPr lang="en-US" b="1" dirty="0">
                <a:latin typeface="Calibri" panose="020F0502020204030204" pitchFamily="34" charset="0"/>
                <a:ea typeface="Calibri" panose="020F0502020204030204" pitchFamily="34" charset="0"/>
                <a:cs typeface="Calibri" panose="020F0502020204030204" pitchFamily="34" charset="0"/>
              </a:rPr>
              <a:t>Conclusion and Next Steps: </a:t>
            </a:r>
            <a:r>
              <a:rPr lang="en-US" dirty="0">
                <a:latin typeface="Calibri" panose="020F0502020204030204" pitchFamily="34" charset="0"/>
                <a:ea typeface="Calibri" panose="020F0502020204030204" pitchFamily="34" charset="0"/>
                <a:cs typeface="Calibri" panose="020F0502020204030204" pitchFamily="34" charset="0"/>
              </a:rPr>
              <a:t>Summarize findings, plan for advanced analysis, predictive modeling, and integration of external data sources.</a:t>
            </a:r>
            <a:endParaRPr lang="en-US" b="0"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283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D6E9-B8F3-8DEC-9B7B-A24D61F29749}"/>
              </a:ext>
            </a:extLst>
          </p:cNvPr>
          <p:cNvSpPr>
            <a:spLocks noGrp="1"/>
          </p:cNvSpPr>
          <p:nvPr>
            <p:ph type="title"/>
          </p:nvPr>
        </p:nvSpPr>
        <p:spPr>
          <a:xfrm>
            <a:off x="581191" y="381645"/>
            <a:ext cx="11029616" cy="1188720"/>
          </a:xfrm>
        </p:spPr>
        <p:txBody>
          <a:bodyPr/>
          <a:lstStyle/>
          <a:p>
            <a:r>
              <a:rPr lang="en-US" dirty="0"/>
              <a:t>Select top 5 cities by profit and Sort the data by profit in descending order:</a:t>
            </a:r>
            <a:endParaRPr lang="en-IN" dirty="0"/>
          </a:p>
        </p:txBody>
      </p:sp>
      <p:sp>
        <p:nvSpPr>
          <p:cNvPr id="4" name="TextBox 3">
            <a:extLst>
              <a:ext uri="{FF2B5EF4-FFF2-40B4-BE49-F238E27FC236}">
                <a16:creationId xmlns:a16="http://schemas.microsoft.com/office/drawing/2014/main" id="{846A41A0-EEF5-A57C-4BE3-81C184DC85C4}"/>
              </a:ext>
            </a:extLst>
          </p:cNvPr>
          <p:cNvSpPr txBox="1"/>
          <p:nvPr/>
        </p:nvSpPr>
        <p:spPr>
          <a:xfrm>
            <a:off x="662954" y="1598444"/>
            <a:ext cx="10866089" cy="5078313"/>
          </a:xfrm>
          <a:prstGeom prst="rect">
            <a:avLst/>
          </a:prstGeom>
          <a:noFill/>
        </p:spPr>
        <p:txBody>
          <a:bodyPr wrap="square" rtlCol="0">
            <a:spAutoFit/>
          </a:bodyPr>
          <a:lstStyle/>
          <a:p>
            <a:r>
              <a:rPr lang="en-US" dirty="0" err="1"/>
              <a:t>city_profit</a:t>
            </a:r>
            <a:r>
              <a:rPr lang="en-US" dirty="0"/>
              <a:t> = </a:t>
            </a:r>
            <a:r>
              <a:rPr lang="en-US" dirty="0" err="1"/>
              <a:t>df_places.groupby</a:t>
            </a:r>
            <a:r>
              <a:rPr lang="en-US" dirty="0"/>
              <a:t>('City', </a:t>
            </a:r>
            <a:r>
              <a:rPr lang="en-US" dirty="0" err="1"/>
              <a:t>as_index</a:t>
            </a:r>
            <a:r>
              <a:rPr lang="en-US" dirty="0"/>
              <a:t>=False).sum()</a:t>
            </a:r>
          </a:p>
          <a:p>
            <a:endParaRPr lang="en-US" dirty="0"/>
          </a:p>
          <a:p>
            <a:r>
              <a:rPr lang="en-US" dirty="0"/>
              <a:t># Sort the data by Sales in descending order</a:t>
            </a:r>
          </a:p>
          <a:p>
            <a:r>
              <a:rPr lang="en-US" dirty="0" err="1"/>
              <a:t>city_profit.sort_values</a:t>
            </a:r>
            <a:r>
              <a:rPr lang="en-US" dirty="0"/>
              <a:t>(by='Profit', ascending=False, </a:t>
            </a:r>
          </a:p>
          <a:p>
            <a:r>
              <a:rPr lang="en-US" dirty="0" err="1"/>
              <a:t>inplace</a:t>
            </a:r>
            <a:r>
              <a:rPr lang="en-US" dirty="0"/>
              <a:t>=True)</a:t>
            </a:r>
          </a:p>
          <a:p>
            <a:endParaRPr lang="en-US" dirty="0"/>
          </a:p>
          <a:p>
            <a:r>
              <a:rPr lang="en-US" dirty="0"/>
              <a:t># Select the top 5 cities</a:t>
            </a:r>
          </a:p>
          <a:p>
            <a:r>
              <a:rPr lang="en-US" dirty="0"/>
              <a:t>top_5_cities_profit =</a:t>
            </a:r>
            <a:r>
              <a:rPr lang="en-US" dirty="0" err="1"/>
              <a:t>city_profit.head</a:t>
            </a:r>
            <a:r>
              <a:rPr lang="en-US" dirty="0"/>
              <a:t>()</a:t>
            </a:r>
          </a:p>
          <a:p>
            <a:endParaRPr lang="en-US" dirty="0"/>
          </a:p>
          <a:p>
            <a:r>
              <a:rPr lang="en-US" dirty="0" err="1"/>
              <a:t>plt.bar</a:t>
            </a:r>
            <a:r>
              <a:rPr lang="en-US" dirty="0"/>
              <a:t>(top_5_cities_profit['City’], </a:t>
            </a:r>
          </a:p>
          <a:p>
            <a:r>
              <a:rPr lang="en-US" dirty="0"/>
              <a:t>top_5_cities_profit['Profit'], align='center')</a:t>
            </a:r>
          </a:p>
          <a:p>
            <a:r>
              <a:rPr lang="en-US" dirty="0" err="1"/>
              <a:t>plt.xlabel</a:t>
            </a:r>
            <a:r>
              <a:rPr lang="en-US" dirty="0"/>
              <a:t>("City")</a:t>
            </a:r>
          </a:p>
          <a:p>
            <a:r>
              <a:rPr lang="en-US" dirty="0" err="1"/>
              <a:t>plt.ylabel</a:t>
            </a:r>
            <a:r>
              <a:rPr lang="en-US" dirty="0"/>
              <a:t>("Profit")</a:t>
            </a:r>
          </a:p>
          <a:p>
            <a:r>
              <a:rPr lang="en-US" dirty="0" err="1"/>
              <a:t>plt.title</a:t>
            </a:r>
            <a:r>
              <a:rPr lang="en-US" dirty="0"/>
              <a:t>("Top 5 Cities by Profit")</a:t>
            </a:r>
          </a:p>
          <a:p>
            <a:r>
              <a:rPr lang="en-US" dirty="0" err="1"/>
              <a:t>plt.xticks</a:t>
            </a:r>
            <a:r>
              <a:rPr lang="en-US" dirty="0"/>
              <a:t>(rotation=90)</a:t>
            </a:r>
          </a:p>
          <a:p>
            <a:endParaRPr lang="en-US" dirty="0"/>
          </a:p>
          <a:p>
            <a:r>
              <a:rPr lang="en-US" dirty="0" err="1"/>
              <a:t>plt.show</a:t>
            </a:r>
            <a:r>
              <a:rPr lang="en-US" dirty="0"/>
              <a:t>()</a:t>
            </a:r>
          </a:p>
          <a:p>
            <a:r>
              <a:rPr lang="en-US" dirty="0"/>
              <a:t>top_5_cities_profit</a:t>
            </a:r>
            <a:endParaRPr lang="en-IN" dirty="0"/>
          </a:p>
        </p:txBody>
      </p:sp>
      <p:pic>
        <p:nvPicPr>
          <p:cNvPr id="7170" name="Picture 2">
            <a:extLst>
              <a:ext uri="{FF2B5EF4-FFF2-40B4-BE49-F238E27FC236}">
                <a16:creationId xmlns:a16="http://schemas.microsoft.com/office/drawing/2014/main" id="{48AF3A06-FF59-295E-F49B-93B3507D4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000" y="1598444"/>
            <a:ext cx="5061807" cy="460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445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34B6-0FFE-DB3F-B4A1-5B05563AACC8}"/>
              </a:ext>
            </a:extLst>
          </p:cNvPr>
          <p:cNvSpPr>
            <a:spLocks noGrp="1"/>
          </p:cNvSpPr>
          <p:nvPr>
            <p:ph type="title"/>
          </p:nvPr>
        </p:nvSpPr>
        <p:spPr>
          <a:xfrm>
            <a:off x="581192" y="0"/>
            <a:ext cx="11029616" cy="1188720"/>
          </a:xfrm>
        </p:spPr>
        <p:txBody>
          <a:bodyPr/>
          <a:lstStyle/>
          <a:p>
            <a:r>
              <a:rPr lang="en-IN" dirty="0"/>
              <a:t>best sales:</a:t>
            </a:r>
          </a:p>
        </p:txBody>
      </p:sp>
      <p:sp>
        <p:nvSpPr>
          <p:cNvPr id="4" name="TextBox 3">
            <a:extLst>
              <a:ext uri="{FF2B5EF4-FFF2-40B4-BE49-F238E27FC236}">
                <a16:creationId xmlns:a16="http://schemas.microsoft.com/office/drawing/2014/main" id="{41563B25-8F5B-213D-0FA7-8AB8488E0D51}"/>
              </a:ext>
            </a:extLst>
          </p:cNvPr>
          <p:cNvSpPr txBox="1"/>
          <p:nvPr/>
        </p:nvSpPr>
        <p:spPr>
          <a:xfrm>
            <a:off x="669303" y="1443841"/>
            <a:ext cx="11029616" cy="4801314"/>
          </a:xfrm>
          <a:prstGeom prst="rect">
            <a:avLst/>
          </a:prstGeom>
          <a:noFill/>
        </p:spPr>
        <p:txBody>
          <a:bodyPr wrap="square" rtlCol="0">
            <a:spAutoFit/>
          </a:bodyPr>
          <a:lstStyle/>
          <a:p>
            <a:r>
              <a:rPr lang="en-US" dirty="0" err="1">
                <a:latin typeface="Calibri" panose="020F0502020204030204" pitchFamily="34" charset="0"/>
                <a:ea typeface="Calibri" panose="020F0502020204030204" pitchFamily="34" charset="0"/>
                <a:cs typeface="Calibri" panose="020F0502020204030204" pitchFamily="34" charset="0"/>
              </a:rPr>
              <a:t>df</a:t>
            </a:r>
            <a:r>
              <a:rPr lang="en-US" dirty="0">
                <a:latin typeface="Calibri" panose="020F0502020204030204" pitchFamily="34" charset="0"/>
                <a:ea typeface="Calibri" panose="020F0502020204030204" pitchFamily="34" charset="0"/>
                <a:cs typeface="Calibri" panose="020F0502020204030204" pitchFamily="34" charset="0"/>
              </a:rPr>
              <a:t>['Profit Margin'] = </a:t>
            </a:r>
            <a:r>
              <a:rPr lang="en-US" dirty="0" err="1">
                <a:latin typeface="Calibri" panose="020F0502020204030204" pitchFamily="34" charset="0"/>
                <a:ea typeface="Calibri" panose="020F0502020204030204" pitchFamily="34" charset="0"/>
                <a:cs typeface="Calibri" panose="020F0502020204030204" pitchFamily="34" charset="0"/>
              </a:rPr>
              <a:t>df</a:t>
            </a:r>
            <a:r>
              <a:rPr lang="en-US" dirty="0">
                <a:latin typeface="Calibri" panose="020F0502020204030204" pitchFamily="34" charset="0"/>
                <a:ea typeface="Calibri" panose="020F0502020204030204" pitchFamily="34" charset="0"/>
                <a:cs typeface="Calibri" panose="020F0502020204030204" pitchFamily="34" charset="0"/>
              </a:rPr>
              <a:t>['Profit'] / </a:t>
            </a:r>
            <a:r>
              <a:rPr lang="en-US" dirty="0" err="1">
                <a:latin typeface="Calibri" panose="020F0502020204030204" pitchFamily="34" charset="0"/>
                <a:ea typeface="Calibri" panose="020F0502020204030204" pitchFamily="34" charset="0"/>
                <a:cs typeface="Calibri" panose="020F0502020204030204" pitchFamily="34" charset="0"/>
              </a:rPr>
              <a:t>df</a:t>
            </a:r>
            <a:r>
              <a:rPr lang="en-US" dirty="0">
                <a:latin typeface="Calibri" panose="020F0502020204030204" pitchFamily="34" charset="0"/>
                <a:ea typeface="Calibri" panose="020F0502020204030204" pitchFamily="34" charset="0"/>
                <a:cs typeface="Calibri" panose="020F0502020204030204" pitchFamily="34" charset="0"/>
              </a:rPr>
              <a:t>['Sales']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Group the data by product category and </a:t>
            </a:r>
          </a:p>
          <a:p>
            <a:r>
              <a:rPr lang="en-US" dirty="0">
                <a:latin typeface="Calibri" panose="020F0502020204030204" pitchFamily="34" charset="0"/>
                <a:ea typeface="Calibri" panose="020F0502020204030204" pitchFamily="34" charset="0"/>
                <a:cs typeface="Calibri" panose="020F0502020204030204" pitchFamily="34" charset="0"/>
              </a:rPr>
              <a:t>calculate the average profit margin for each category</a:t>
            </a:r>
          </a:p>
          <a:p>
            <a:r>
              <a:rPr lang="en-US" dirty="0" err="1">
                <a:latin typeface="Calibri" panose="020F0502020204030204" pitchFamily="34" charset="0"/>
                <a:ea typeface="Calibri" panose="020F0502020204030204" pitchFamily="34" charset="0"/>
                <a:cs typeface="Calibri" panose="020F0502020204030204" pitchFamily="34" charset="0"/>
              </a:rPr>
              <a:t>avg_profit_margin_by_category</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df.groupby</a:t>
            </a:r>
            <a:r>
              <a:rPr lang="en-US" dirty="0">
                <a:latin typeface="Calibri" panose="020F0502020204030204" pitchFamily="34" charset="0"/>
                <a:ea typeface="Calibri" panose="020F0502020204030204" pitchFamily="34" charset="0"/>
                <a:cs typeface="Calibri" panose="020F0502020204030204" pitchFamily="34" charset="0"/>
              </a:rPr>
              <a:t>('Category')['Profit Margin'].mean()</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Plot the average profit margin for each category as </a:t>
            </a:r>
          </a:p>
          <a:p>
            <a:r>
              <a:rPr lang="en-US" dirty="0">
                <a:latin typeface="Calibri" panose="020F0502020204030204" pitchFamily="34" charset="0"/>
                <a:ea typeface="Calibri" panose="020F0502020204030204" pitchFamily="34" charset="0"/>
                <a:cs typeface="Calibri" panose="020F0502020204030204" pitchFamily="34" charset="0"/>
              </a:rPr>
              <a:t>a bar chart</a:t>
            </a:r>
          </a:p>
          <a:p>
            <a:r>
              <a:rPr lang="en-US" dirty="0" err="1">
                <a:latin typeface="Calibri" panose="020F0502020204030204" pitchFamily="34" charset="0"/>
                <a:ea typeface="Calibri" panose="020F0502020204030204" pitchFamily="34" charset="0"/>
                <a:cs typeface="Calibri" panose="020F0502020204030204" pitchFamily="34" charset="0"/>
              </a:rPr>
              <a:t>avg_profit_margin_by_category.plot</a:t>
            </a:r>
            <a:r>
              <a:rPr lang="en-US" dirty="0">
                <a:latin typeface="Calibri" panose="020F0502020204030204" pitchFamily="34" charset="0"/>
                <a:ea typeface="Calibri" panose="020F0502020204030204" pitchFamily="34" charset="0"/>
                <a:cs typeface="Calibri" panose="020F0502020204030204" pitchFamily="34" charset="0"/>
              </a:rPr>
              <a:t>(kind='bar')</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Add a title and labels to the chart</a:t>
            </a:r>
          </a:p>
          <a:p>
            <a:r>
              <a:rPr lang="en-US" dirty="0" err="1">
                <a:latin typeface="Calibri" panose="020F0502020204030204" pitchFamily="34" charset="0"/>
                <a:ea typeface="Calibri" panose="020F0502020204030204" pitchFamily="34" charset="0"/>
                <a:cs typeface="Calibri" panose="020F0502020204030204" pitchFamily="34" charset="0"/>
              </a:rPr>
              <a:t>plt.title</a:t>
            </a:r>
            <a:r>
              <a:rPr lang="en-US" dirty="0">
                <a:latin typeface="Calibri" panose="020F0502020204030204" pitchFamily="34" charset="0"/>
                <a:ea typeface="Calibri" panose="020F0502020204030204" pitchFamily="34" charset="0"/>
                <a:cs typeface="Calibri" panose="020F0502020204030204" pitchFamily="34" charset="0"/>
              </a:rPr>
              <a:t>("Average Profit Margin by Product Category")</a:t>
            </a:r>
          </a:p>
          <a:p>
            <a:r>
              <a:rPr lang="en-US" dirty="0" err="1">
                <a:latin typeface="Calibri" panose="020F0502020204030204" pitchFamily="34" charset="0"/>
                <a:ea typeface="Calibri" panose="020F0502020204030204" pitchFamily="34" charset="0"/>
                <a:cs typeface="Calibri" panose="020F0502020204030204" pitchFamily="34" charset="0"/>
              </a:rPr>
              <a:t>plt.xlabel</a:t>
            </a:r>
            <a:r>
              <a:rPr lang="en-US" dirty="0">
                <a:latin typeface="Calibri" panose="020F0502020204030204" pitchFamily="34" charset="0"/>
                <a:ea typeface="Calibri" panose="020F0502020204030204" pitchFamily="34" charset="0"/>
                <a:cs typeface="Calibri" panose="020F0502020204030204" pitchFamily="34" charset="0"/>
              </a:rPr>
              <a:t>("Product Category")</a:t>
            </a:r>
          </a:p>
          <a:p>
            <a:r>
              <a:rPr lang="en-US" dirty="0" err="1">
                <a:latin typeface="Calibri" panose="020F0502020204030204" pitchFamily="34" charset="0"/>
                <a:ea typeface="Calibri" panose="020F0502020204030204" pitchFamily="34" charset="0"/>
                <a:cs typeface="Calibri" panose="020F0502020204030204" pitchFamily="34" charset="0"/>
              </a:rPr>
              <a:t>plt.ylabel</a:t>
            </a:r>
            <a:r>
              <a:rPr lang="en-US" dirty="0">
                <a:latin typeface="Calibri" panose="020F0502020204030204" pitchFamily="34" charset="0"/>
                <a:ea typeface="Calibri" panose="020F0502020204030204" pitchFamily="34" charset="0"/>
                <a:cs typeface="Calibri" panose="020F0502020204030204" pitchFamily="34" charset="0"/>
              </a:rPr>
              <a:t>("Average Profit Margin")</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err="1">
                <a:latin typeface="Calibri" panose="020F0502020204030204" pitchFamily="34" charset="0"/>
                <a:ea typeface="Calibri" panose="020F0502020204030204" pitchFamily="34" charset="0"/>
                <a:cs typeface="Calibri" panose="020F0502020204030204" pitchFamily="34" charset="0"/>
              </a:rPr>
              <a:t>plt.show</a:t>
            </a:r>
            <a:r>
              <a:rPr lang="en-US" dirty="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8194" name="Picture 2">
            <a:extLst>
              <a:ext uri="{FF2B5EF4-FFF2-40B4-BE49-F238E27FC236}">
                <a16:creationId xmlns:a16="http://schemas.microsoft.com/office/drawing/2014/main" id="{57329912-F1AA-5451-2786-F535BF033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079" y="1546939"/>
            <a:ext cx="5002491" cy="4733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76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FC440-9FCC-278D-EB3D-BF0E421041F3}"/>
              </a:ext>
            </a:extLst>
          </p:cNvPr>
          <p:cNvSpPr>
            <a:spLocks noGrp="1"/>
          </p:cNvSpPr>
          <p:nvPr>
            <p:ph type="title"/>
          </p:nvPr>
        </p:nvSpPr>
        <p:spPr>
          <a:xfrm>
            <a:off x="581192" y="0"/>
            <a:ext cx="11029616" cy="1188720"/>
          </a:xfrm>
        </p:spPr>
        <p:txBody>
          <a:bodyPr/>
          <a:lstStyle/>
          <a:p>
            <a:r>
              <a:rPr lang="en-IN" dirty="0"/>
              <a:t>CONCLUSION: </a:t>
            </a:r>
          </a:p>
        </p:txBody>
      </p:sp>
      <p:sp>
        <p:nvSpPr>
          <p:cNvPr id="4" name="TextBox 3">
            <a:extLst>
              <a:ext uri="{FF2B5EF4-FFF2-40B4-BE49-F238E27FC236}">
                <a16:creationId xmlns:a16="http://schemas.microsoft.com/office/drawing/2014/main" id="{BDEC55F7-FF10-BE9A-C23F-69A5F9C985DF}"/>
              </a:ext>
            </a:extLst>
          </p:cNvPr>
          <p:cNvSpPr txBox="1"/>
          <p:nvPr/>
        </p:nvSpPr>
        <p:spPr>
          <a:xfrm>
            <a:off x="688157" y="1291472"/>
            <a:ext cx="10922651" cy="4524315"/>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In conclusion, the analysis of the Superstore dataset involves the application of various modeling techniques, methodologies, and frameworks to extract meaningful insights. By employing exploratory data analysis, statistical analysis, machine learning, time series analysis, customer segmentation, and geographic analysis, valuable patterns, trends, and relationships within the data can be uncovered.</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Through exploratory data analysis and advanced modeling techniques, we have identified several significant findings: </a:t>
            </a:r>
          </a:p>
          <a:p>
            <a:pPr algn="just"/>
            <a:r>
              <a:rPr lang="en-US" dirty="0">
                <a:latin typeface="Calibri" panose="020F0502020204030204" pitchFamily="34" charset="0"/>
                <a:ea typeface="Calibri" panose="020F0502020204030204" pitchFamily="34" charset="0"/>
                <a:cs typeface="Calibri" panose="020F0502020204030204" pitchFamily="34" charset="0"/>
              </a:rPr>
              <a:t>•Sales Trends: The analysis revealed seasonal patterns, with peak sales occurring during specific months. Additionally, certain product categories exhibited higher demand and profitability than others, indicating opportunities for strategic focus and optimization. </a:t>
            </a:r>
          </a:p>
          <a:p>
            <a:pPr algn="just"/>
            <a:r>
              <a:rPr lang="en-US" dirty="0">
                <a:latin typeface="Calibri" panose="020F0502020204030204" pitchFamily="34" charset="0"/>
                <a:ea typeface="Calibri" panose="020F0502020204030204" pitchFamily="34" charset="0"/>
                <a:cs typeface="Calibri" panose="020F0502020204030204" pitchFamily="34" charset="0"/>
              </a:rPr>
              <a:t>•Customer Segmentation </a:t>
            </a:r>
          </a:p>
          <a:p>
            <a:pPr algn="just"/>
            <a:r>
              <a:rPr lang="en-US" dirty="0">
                <a:latin typeface="Calibri" panose="020F0502020204030204" pitchFamily="34" charset="0"/>
                <a:ea typeface="Calibri" panose="020F0502020204030204" pitchFamily="34" charset="0"/>
                <a:cs typeface="Calibri" panose="020F0502020204030204" pitchFamily="34" charset="0"/>
              </a:rPr>
              <a:t>•Predictive Insights: These insights enable proactive decision-making and assist in effective resource planning and inventory management. </a:t>
            </a:r>
          </a:p>
          <a:p>
            <a:pPr algn="just"/>
            <a:r>
              <a:rPr lang="en-US" dirty="0">
                <a:latin typeface="Calibri" panose="020F0502020204030204" pitchFamily="34" charset="0"/>
                <a:ea typeface="Calibri" panose="020F0502020204030204" pitchFamily="34" charset="0"/>
                <a:cs typeface="Calibri" panose="020F0502020204030204" pitchFamily="34" charset="0"/>
              </a:rPr>
              <a:t>•Enhanced Profitability</a:t>
            </a:r>
          </a:p>
          <a:p>
            <a:pPr algn="just"/>
            <a:r>
              <a:rPr lang="en-US" dirty="0">
                <a:latin typeface="Calibri" panose="020F0502020204030204" pitchFamily="34" charset="0"/>
                <a:ea typeface="Calibri" panose="020F0502020204030204" pitchFamily="34" charset="0"/>
                <a:cs typeface="Calibri" panose="020F0502020204030204" pitchFamily="34" charset="0"/>
              </a:rPr>
              <a:t>•Improved Decision Making</a:t>
            </a:r>
          </a:p>
          <a:p>
            <a:pPr algn="just"/>
            <a:r>
              <a:rPr lang="en-US" dirty="0">
                <a:latin typeface="Calibri" panose="020F0502020204030204" pitchFamily="34" charset="0"/>
                <a:ea typeface="Calibri" panose="020F0502020204030204" pitchFamily="34" charset="0"/>
                <a:cs typeface="Calibri" panose="020F0502020204030204" pitchFamily="34" charset="0"/>
              </a:rPr>
              <a:t>•Customer Satisfaction and Retention</a:t>
            </a:r>
          </a:p>
        </p:txBody>
      </p:sp>
    </p:spTree>
    <p:extLst>
      <p:ext uri="{BB962C8B-B14F-4D97-AF65-F5344CB8AC3E}">
        <p14:creationId xmlns:p14="http://schemas.microsoft.com/office/powerpoint/2010/main" val="3910640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34A5-847B-CF27-8845-F307CE45BEED}"/>
              </a:ext>
            </a:extLst>
          </p:cNvPr>
          <p:cNvSpPr>
            <a:spLocks noGrp="1"/>
          </p:cNvSpPr>
          <p:nvPr>
            <p:ph type="title"/>
          </p:nvPr>
        </p:nvSpPr>
        <p:spPr>
          <a:xfrm>
            <a:off x="430363" y="2653505"/>
            <a:ext cx="11029616" cy="1188720"/>
          </a:xfrm>
        </p:spPr>
        <p:txBody>
          <a:bodyPr>
            <a:normAutofit/>
          </a:bodyPr>
          <a:lstStyle/>
          <a:p>
            <a:pPr algn="ctr"/>
            <a:r>
              <a:rPr lang="en-IN" sz="7200" dirty="0"/>
              <a:t>THANK YOU</a:t>
            </a:r>
          </a:p>
        </p:txBody>
      </p:sp>
      <p:sp>
        <p:nvSpPr>
          <p:cNvPr id="5" name="TextBox 4">
            <a:extLst>
              <a:ext uri="{FF2B5EF4-FFF2-40B4-BE49-F238E27FC236}">
                <a16:creationId xmlns:a16="http://schemas.microsoft.com/office/drawing/2014/main" id="{8EBB44B8-E076-BAE2-22F4-65513189B73E}"/>
              </a:ext>
            </a:extLst>
          </p:cNvPr>
          <p:cNvSpPr txBox="1"/>
          <p:nvPr/>
        </p:nvSpPr>
        <p:spPr>
          <a:xfrm>
            <a:off x="430363" y="3842225"/>
            <a:ext cx="11029616" cy="646331"/>
          </a:xfrm>
          <a:prstGeom prst="rect">
            <a:avLst/>
          </a:prstGeom>
          <a:noFill/>
        </p:spPr>
        <p:txBody>
          <a:bodyPr wrap="square" rtlCol="0">
            <a:spAutoFit/>
          </a:bodyPr>
          <a:lstStyle/>
          <a:p>
            <a:pPr algn="ctr"/>
            <a:r>
              <a:rPr lang="en-IN" b="1" dirty="0"/>
              <a:t>IBM SKILLBUILD </a:t>
            </a:r>
          </a:p>
          <a:p>
            <a:pPr algn="ctr"/>
            <a:r>
              <a:rPr lang="en-IN" b="1" dirty="0"/>
              <a:t>EDUNET FOUNDATION</a:t>
            </a:r>
          </a:p>
        </p:txBody>
      </p:sp>
    </p:spTree>
    <p:extLst>
      <p:ext uri="{BB962C8B-B14F-4D97-AF65-F5344CB8AC3E}">
        <p14:creationId xmlns:p14="http://schemas.microsoft.com/office/powerpoint/2010/main" val="136580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62791"/>
            <a:ext cx="11029616" cy="1188720"/>
          </a:xfrm>
        </p:spPr>
        <p:txBody>
          <a:bodyPr anchor="ctr"/>
          <a:lstStyle/>
          <a:p>
            <a:r>
              <a:rPr lang="en-US" dirty="0"/>
              <a:t>AGENDA</a:t>
            </a:r>
          </a:p>
        </p:txBody>
      </p:sp>
      <p:graphicFrame>
        <p:nvGraphicFramePr>
          <p:cNvPr id="4" name="Table 4">
            <a:extLst>
              <a:ext uri="{FF2B5EF4-FFF2-40B4-BE49-F238E27FC236}">
                <a16:creationId xmlns:a16="http://schemas.microsoft.com/office/drawing/2014/main" id="{769FA7EF-71C1-37B0-2C46-273F541FC699}"/>
              </a:ext>
            </a:extLst>
          </p:cNvPr>
          <p:cNvGraphicFramePr>
            <a:graphicFrameLocks noGrp="1"/>
          </p:cNvGraphicFramePr>
          <p:nvPr>
            <p:ph idx="1"/>
            <p:extLst>
              <p:ext uri="{D42A27DB-BD31-4B8C-83A1-F6EECF244321}">
                <p14:modId xmlns:p14="http://schemas.microsoft.com/office/powerpoint/2010/main" val="3367428868"/>
              </p:ext>
            </p:extLst>
          </p:nvPr>
        </p:nvGraphicFramePr>
        <p:xfrm>
          <a:off x="2338343" y="1047329"/>
          <a:ext cx="8480982" cy="5447880"/>
        </p:xfrm>
        <a:graphic>
          <a:graphicData uri="http://schemas.openxmlformats.org/drawingml/2006/table">
            <a:tbl>
              <a:tblPr firstRow="1" bandRow="1">
                <a:tableStyleId>{5C22544A-7EE6-4342-B048-85BDC9FD1C3A}</a:tableStyleId>
              </a:tblPr>
              <a:tblGrid>
                <a:gridCol w="756913">
                  <a:extLst>
                    <a:ext uri="{9D8B030D-6E8A-4147-A177-3AD203B41FA5}">
                      <a16:colId xmlns:a16="http://schemas.microsoft.com/office/drawing/2014/main" val="1823680118"/>
                    </a:ext>
                  </a:extLst>
                </a:gridCol>
                <a:gridCol w="5921086">
                  <a:extLst>
                    <a:ext uri="{9D8B030D-6E8A-4147-A177-3AD203B41FA5}">
                      <a16:colId xmlns:a16="http://schemas.microsoft.com/office/drawing/2014/main" val="2215843315"/>
                    </a:ext>
                  </a:extLst>
                </a:gridCol>
                <a:gridCol w="1802983">
                  <a:extLst>
                    <a:ext uri="{9D8B030D-6E8A-4147-A177-3AD203B41FA5}">
                      <a16:colId xmlns:a16="http://schemas.microsoft.com/office/drawing/2014/main" val="3097370830"/>
                    </a:ext>
                  </a:extLst>
                </a:gridCol>
              </a:tblGrid>
              <a:tr h="424212">
                <a:tc>
                  <a:txBody>
                    <a:bodyPr/>
                    <a:lstStyle/>
                    <a:p>
                      <a:r>
                        <a:rPr lang="en-IN" dirty="0">
                          <a:latin typeface="Calibri" panose="020F0502020204030204" pitchFamily="34" charset="0"/>
                          <a:ea typeface="Calibri" panose="020F0502020204030204" pitchFamily="34" charset="0"/>
                          <a:cs typeface="Calibri" panose="020F0502020204030204" pitchFamily="34" charset="0"/>
                        </a:rPr>
                        <a:t>Sr. No.</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Topic Name</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Slide No.</a:t>
                      </a:r>
                    </a:p>
                  </a:txBody>
                  <a:tcPr/>
                </a:tc>
                <a:extLst>
                  <a:ext uri="{0D108BD9-81ED-4DB2-BD59-A6C34878D82A}">
                    <a16:rowId xmlns:a16="http://schemas.microsoft.com/office/drawing/2014/main" val="2217867304"/>
                  </a:ext>
                </a:extLst>
              </a:tr>
              <a:tr h="400650">
                <a:tc>
                  <a:txBody>
                    <a:bodyPr/>
                    <a:lstStyle/>
                    <a:p>
                      <a:r>
                        <a:rPr lang="en-IN" dirty="0">
                          <a:latin typeface="Calibri" panose="020F0502020204030204" pitchFamily="34" charset="0"/>
                          <a:ea typeface="Calibri" panose="020F0502020204030204" pitchFamily="34" charset="0"/>
                          <a:cs typeface="Calibri" panose="020F0502020204030204" pitchFamily="34" charset="0"/>
                        </a:rPr>
                        <a:t>1</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PROJECT  OVERVIEW</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3940241985"/>
                  </a:ext>
                </a:extLst>
              </a:tr>
              <a:tr h="400650">
                <a:tc>
                  <a:txBody>
                    <a:bodyPr/>
                    <a:lstStyle/>
                    <a:p>
                      <a:r>
                        <a:rPr lang="en-IN"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WHO ARE THE END USERS of this project?</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5</a:t>
                      </a:r>
                    </a:p>
                  </a:txBody>
                  <a:tcPr/>
                </a:tc>
                <a:extLst>
                  <a:ext uri="{0D108BD9-81ED-4DB2-BD59-A6C34878D82A}">
                    <a16:rowId xmlns:a16="http://schemas.microsoft.com/office/drawing/2014/main" val="1272295344"/>
                  </a:ext>
                </a:extLst>
              </a:tr>
              <a:tr h="400650">
                <a:tc>
                  <a:txBody>
                    <a:bodyPr/>
                    <a:lstStyle/>
                    <a:p>
                      <a:r>
                        <a:rPr lang="en-IN" dirty="0">
                          <a:latin typeface="Calibri" panose="020F0502020204030204" pitchFamily="34" charset="0"/>
                          <a:ea typeface="Calibri" panose="020F0502020204030204" pitchFamily="34" charset="0"/>
                          <a:cs typeface="Calibri" panose="020F0502020204030204" pitchFamily="34" charset="0"/>
                        </a:rPr>
                        <a:t>3</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SOLUTION AND ITS VALUE PROPOSITION</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607922408"/>
                  </a:ext>
                </a:extLst>
              </a:tr>
              <a:tr h="400650">
                <a:tc>
                  <a:txBody>
                    <a:bodyPr/>
                    <a:lstStyle/>
                    <a:p>
                      <a:r>
                        <a:rPr lang="en-IN" dirty="0">
                          <a:latin typeface="Calibri" panose="020F0502020204030204" pitchFamily="34" charset="0"/>
                          <a:ea typeface="Calibri" panose="020F0502020204030204" pitchFamily="34" charset="0"/>
                          <a:cs typeface="Calibri" panose="020F0502020204030204" pitchFamily="34" charset="0"/>
                        </a:rPr>
                        <a:t>4</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CUSTOMIZE THE PROJECT AND MAKE IT MY OWN</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1485765174"/>
                  </a:ext>
                </a:extLst>
              </a:tr>
              <a:tr h="400650">
                <a:tc>
                  <a:txBody>
                    <a:bodyPr/>
                    <a:lstStyle/>
                    <a:p>
                      <a:r>
                        <a:rPr lang="en-IN" dirty="0">
                          <a:latin typeface="Calibri" panose="020F0502020204030204" pitchFamily="34" charset="0"/>
                          <a:ea typeface="Calibri" panose="020F0502020204030204" pitchFamily="34" charset="0"/>
                          <a:cs typeface="Calibri" panose="020F0502020204030204" pitchFamily="34" charset="0"/>
                        </a:rPr>
                        <a:t>5</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MODELLING</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1903376469"/>
                  </a:ext>
                </a:extLst>
              </a:tr>
              <a:tr h="400650">
                <a:tc>
                  <a:txBody>
                    <a:bodyPr/>
                    <a:lstStyle/>
                    <a:p>
                      <a:r>
                        <a:rPr lang="en-IN" dirty="0">
                          <a:latin typeface="Calibri" panose="020F0502020204030204" pitchFamily="34" charset="0"/>
                          <a:ea typeface="Calibri" panose="020F0502020204030204" pitchFamily="34" charset="0"/>
                          <a:cs typeface="Calibri" panose="020F0502020204030204" pitchFamily="34" charset="0"/>
                        </a:rPr>
                        <a:t>6</a:t>
                      </a:r>
                    </a:p>
                  </a:txBody>
                  <a:tcPr/>
                </a:tc>
                <a:tc>
                  <a:txBody>
                    <a:bodyPr/>
                    <a:lstStyle/>
                    <a:p>
                      <a:r>
                        <a:rPr lang="en-GB" dirty="0">
                          <a:latin typeface="Calibri" panose="020F0502020204030204" pitchFamily="34" charset="0"/>
                          <a:ea typeface="Calibri" panose="020F0502020204030204" pitchFamily="34" charset="0"/>
                          <a:cs typeface="Calibri" panose="020F0502020204030204" pitchFamily="34" charset="0"/>
                        </a:rPr>
                        <a:t>RESULTS</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10</a:t>
                      </a:r>
                    </a:p>
                  </a:txBody>
                  <a:tcPr/>
                </a:tc>
                <a:extLst>
                  <a:ext uri="{0D108BD9-81ED-4DB2-BD59-A6C34878D82A}">
                    <a16:rowId xmlns:a16="http://schemas.microsoft.com/office/drawing/2014/main" val="418382091"/>
                  </a:ext>
                </a:extLst>
              </a:tr>
              <a:tr h="400650">
                <a:tc>
                  <a:txBody>
                    <a:bodyPr/>
                    <a:lstStyle/>
                    <a:p>
                      <a:r>
                        <a:rPr lang="en-IN" dirty="0">
                          <a:latin typeface="Calibri" panose="020F0502020204030204" pitchFamily="34" charset="0"/>
                          <a:ea typeface="Calibri" panose="020F0502020204030204" pitchFamily="34" charset="0"/>
                          <a:cs typeface="Calibri" panose="020F0502020204030204" pitchFamily="34" charset="0"/>
                        </a:rPr>
                        <a:t>7</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REFERENCE </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11</a:t>
                      </a:r>
                    </a:p>
                  </a:txBody>
                  <a:tcPr/>
                </a:tc>
                <a:extLst>
                  <a:ext uri="{0D108BD9-81ED-4DB2-BD59-A6C34878D82A}">
                    <a16:rowId xmlns:a16="http://schemas.microsoft.com/office/drawing/2014/main" val="2497405289"/>
                  </a:ext>
                </a:extLst>
              </a:tr>
              <a:tr h="400650">
                <a:tc>
                  <a:txBody>
                    <a:bodyPr/>
                    <a:lstStyle/>
                    <a:p>
                      <a:r>
                        <a:rPr lang="en-IN" dirty="0">
                          <a:latin typeface="Calibri" panose="020F0502020204030204" pitchFamily="34" charset="0"/>
                          <a:ea typeface="Calibri" panose="020F0502020204030204" pitchFamily="34" charset="0"/>
                          <a:cs typeface="Calibri" panose="020F0502020204030204" pitchFamily="34" charset="0"/>
                        </a:rPr>
                        <a:t>8</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DATASET</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12</a:t>
                      </a:r>
                    </a:p>
                  </a:txBody>
                  <a:tcPr/>
                </a:tc>
                <a:extLst>
                  <a:ext uri="{0D108BD9-81ED-4DB2-BD59-A6C34878D82A}">
                    <a16:rowId xmlns:a16="http://schemas.microsoft.com/office/drawing/2014/main" val="1136145254"/>
                  </a:ext>
                </a:extLst>
              </a:tr>
              <a:tr h="400650">
                <a:tc>
                  <a:txBody>
                    <a:bodyPr/>
                    <a:lstStyle/>
                    <a:p>
                      <a:r>
                        <a:rPr lang="en-IN" dirty="0">
                          <a:latin typeface="Calibri" panose="020F0502020204030204" pitchFamily="34" charset="0"/>
                          <a:ea typeface="Calibri" panose="020F0502020204030204" pitchFamily="34" charset="0"/>
                          <a:cs typeface="Calibri" panose="020F0502020204030204" pitchFamily="34" charset="0"/>
                        </a:rPr>
                        <a:t>9</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SOME STATISTICAL INFORMATION </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14</a:t>
                      </a:r>
                    </a:p>
                  </a:txBody>
                  <a:tcPr/>
                </a:tc>
                <a:extLst>
                  <a:ext uri="{0D108BD9-81ED-4DB2-BD59-A6C34878D82A}">
                    <a16:rowId xmlns:a16="http://schemas.microsoft.com/office/drawing/2014/main" val="3243562435"/>
                  </a:ext>
                </a:extLst>
              </a:tr>
              <a:tr h="400650">
                <a:tc>
                  <a:txBody>
                    <a:bodyPr/>
                    <a:lstStyle/>
                    <a:p>
                      <a:r>
                        <a:rPr lang="en-IN" dirty="0">
                          <a:latin typeface="Calibri" panose="020F0502020204030204" pitchFamily="34" charset="0"/>
                          <a:ea typeface="Calibri" panose="020F0502020204030204" pitchFamily="34" charset="0"/>
                          <a:cs typeface="Calibri" panose="020F0502020204030204" pitchFamily="34" charset="0"/>
                        </a:rPr>
                        <a:t>10</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EXPLORATORY DATA ANALYSIS (EDA)</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15</a:t>
                      </a:r>
                    </a:p>
                  </a:txBody>
                  <a:tcPr/>
                </a:tc>
                <a:extLst>
                  <a:ext uri="{0D108BD9-81ED-4DB2-BD59-A6C34878D82A}">
                    <a16:rowId xmlns:a16="http://schemas.microsoft.com/office/drawing/2014/main" val="1791074220"/>
                  </a:ext>
                </a:extLst>
              </a:tr>
              <a:tr h="400650">
                <a:tc>
                  <a:txBody>
                    <a:bodyPr/>
                    <a:lstStyle/>
                    <a:p>
                      <a:r>
                        <a:rPr lang="en-IN" dirty="0">
                          <a:latin typeface="Calibri" panose="020F0502020204030204" pitchFamily="34" charset="0"/>
                          <a:ea typeface="Calibri" panose="020F0502020204030204" pitchFamily="34" charset="0"/>
                          <a:cs typeface="Calibri" panose="020F0502020204030204" pitchFamily="34" charset="0"/>
                        </a:rPr>
                        <a:t>11</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BEST SALES PLOTTING </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21</a:t>
                      </a:r>
                    </a:p>
                  </a:txBody>
                  <a:tcPr/>
                </a:tc>
                <a:extLst>
                  <a:ext uri="{0D108BD9-81ED-4DB2-BD59-A6C34878D82A}">
                    <a16:rowId xmlns:a16="http://schemas.microsoft.com/office/drawing/2014/main" val="2348768647"/>
                  </a:ext>
                </a:extLst>
              </a:tr>
              <a:tr h="400650">
                <a:tc>
                  <a:txBody>
                    <a:bodyPr/>
                    <a:lstStyle/>
                    <a:p>
                      <a:r>
                        <a:rPr lang="en-IN" dirty="0">
                          <a:latin typeface="Calibri" panose="020F0502020204030204" pitchFamily="34" charset="0"/>
                          <a:ea typeface="Calibri" panose="020F0502020204030204" pitchFamily="34" charset="0"/>
                          <a:cs typeface="Calibri" panose="020F0502020204030204" pitchFamily="34" charset="0"/>
                        </a:rPr>
                        <a:t>12</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CONCLUSION </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22</a:t>
                      </a:r>
                    </a:p>
                  </a:txBody>
                  <a:tcPr/>
                </a:tc>
                <a:extLst>
                  <a:ext uri="{0D108BD9-81ED-4DB2-BD59-A6C34878D82A}">
                    <a16:rowId xmlns:a16="http://schemas.microsoft.com/office/drawing/2014/main" val="1550053746"/>
                  </a:ext>
                </a:extLst>
              </a:tr>
            </a:tbl>
          </a:graphicData>
        </a:graphic>
      </p:graphicFrame>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86924" y="211961"/>
            <a:ext cx="11029616" cy="1188720"/>
          </a:xfrm>
        </p:spPr>
        <p:txBody>
          <a:bodyPr anchor="ctr"/>
          <a:lstStyle/>
          <a:p>
            <a:r>
              <a:rPr lang="en-US" dirty="0"/>
              <a:t>PROJECT  OVERVIEW</a:t>
            </a:r>
          </a:p>
        </p:txBody>
      </p:sp>
      <p:sp>
        <p:nvSpPr>
          <p:cNvPr id="4" name="TextBox 3">
            <a:extLst>
              <a:ext uri="{FF2B5EF4-FFF2-40B4-BE49-F238E27FC236}">
                <a16:creationId xmlns:a16="http://schemas.microsoft.com/office/drawing/2014/main" id="{7B34FCB2-EEF7-6BE4-1828-D2431227C2D2}"/>
              </a:ext>
            </a:extLst>
          </p:cNvPr>
          <p:cNvSpPr txBox="1"/>
          <p:nvPr/>
        </p:nvSpPr>
        <p:spPr>
          <a:xfrm>
            <a:off x="612742" y="1300898"/>
            <a:ext cx="11208470" cy="5078313"/>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analysis of the Superstore dataset is an investigative project that aims to explore and gain insights from a dataset collected from a fictional superstore. The dataset contains various types of information related to the store's sales, customers, products, and geographical locations.</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The purpose of this analysis is to extract meaningful patterns, trends, and relationships from the dataset, which can provide valuable insights to the store's management and decision-makers. By analyzing the data, we can uncover factors that contribute to the store's success or identify areas that need improvement.</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This project will involve performing exploratory data analysis techniques to understand the structure and content of the dataset. It may include tasks such as data cleaning, data transformation, and data visualization. Additionally, statistical methods and machine learning algorithms may be employed to uncover hidden patterns or predict future sales trends.</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The outcomes of this analysis can provide actionable insights to the superstore management team. They can use these insights to make informed decisions regarding inventory management, customer segmentation, marketing strategies, and operational improvements. The project aims to deliver a comprehensive analysis report that presents the findings, visualizations, and recommendations based on the Superstore dataset.</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34510"/>
            <a:ext cx="11029616" cy="1188720"/>
          </a:xfrm>
        </p:spPr>
        <p:txBody>
          <a:bodyPr anchor="ctr"/>
          <a:lstStyle/>
          <a:p>
            <a:r>
              <a:rPr lang="en-US" sz="2800" dirty="0"/>
              <a:t>WHO ARE THE END USERS of this project?</a:t>
            </a:r>
            <a:endParaRPr lang="en-US" dirty="0"/>
          </a:p>
        </p:txBody>
      </p:sp>
      <p:sp>
        <p:nvSpPr>
          <p:cNvPr id="6" name="TextBox 5">
            <a:extLst>
              <a:ext uri="{FF2B5EF4-FFF2-40B4-BE49-F238E27FC236}">
                <a16:creationId xmlns:a16="http://schemas.microsoft.com/office/drawing/2014/main" id="{B426005E-4306-68BC-64DE-665BEEAC8978}"/>
              </a:ext>
            </a:extLst>
          </p:cNvPr>
          <p:cNvSpPr txBox="1"/>
          <p:nvPr/>
        </p:nvSpPr>
        <p:spPr>
          <a:xfrm>
            <a:off x="754144" y="1348033"/>
            <a:ext cx="10856664" cy="5262979"/>
          </a:xfrm>
          <a:prstGeom prst="rect">
            <a:avLst/>
          </a:prstGeom>
          <a:noFill/>
        </p:spPr>
        <p:txBody>
          <a:bodyPr wrap="square" rtlCol="0">
            <a:spAutoFit/>
          </a:bodyPr>
          <a:lstStyle/>
          <a:p>
            <a:pPr algn="just"/>
            <a:r>
              <a:rPr lang="en-US" sz="1600" b="1" dirty="0">
                <a:latin typeface="Calibri" panose="020F0502020204030204" pitchFamily="34" charset="0"/>
                <a:ea typeface="Calibri" panose="020F0502020204030204" pitchFamily="34" charset="0"/>
                <a:cs typeface="Calibri" panose="020F0502020204030204" pitchFamily="34" charset="0"/>
              </a:rPr>
              <a:t>Target Audience or End Users: </a:t>
            </a:r>
          </a:p>
          <a:p>
            <a:pPr algn="just"/>
            <a:endParaRPr lang="en-US" sz="1600" b="1"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Store Managers: They require insights on sales performance, customer behavior, and operational efficiency to make informed decisions and optimize store operations. </a:t>
            </a:r>
          </a:p>
          <a:p>
            <a:pPr marL="285750" indent="-285750" algn="jus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Marketing Managers: They need information on customer demographics, preferences, and buying patterns to develop targeted marketing campaigns and improve customer engagement. </a:t>
            </a:r>
          </a:p>
          <a:p>
            <a:pPr marL="285750" indent="-285750" algn="jus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Supply Chain and Logistics Teams: The analysis can provide valuable insights to the supply chain and logistics teams of the superstore. They can utilize the findings to optimize inventory levels, streamline distribution processes, and identify areas where cost savings can be achieved. The analysis may also help in demand forecasting and improving overall supply chain efficiency.</a:t>
            </a:r>
          </a:p>
          <a:p>
            <a:pPr marL="285750" indent="-285750" algn="jus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Business Analysts: Business analysts within the superstore or external consultants may use the analysis to derive meaningful insights and create data-driven reports. They can leverage the findings to communicate key performance indicators, trends, and recommendations to stakeholders within the organization.</a:t>
            </a:r>
          </a:p>
          <a:p>
            <a:pPr marL="285750" indent="-285750" algn="jus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Executives and Decision-makers: The analysis outcomes can be presented to executives and decision-makers at the superstore. These individuals may not be directly involved in day-to-day operations but require summarized insights and recommendations to guide strategic decision-making. The analysis can provide them with a holistic view of the store's performance and inform long-term planning and investment decisions.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0" y="107313"/>
            <a:ext cx="11029616" cy="1188720"/>
          </a:xfrm>
        </p:spPr>
        <p:txBody>
          <a:bodyPr anchor="ctr"/>
          <a:lstStyle/>
          <a:p>
            <a:br>
              <a:rPr lang="en-US" sz="2800" dirty="0"/>
            </a:br>
            <a:r>
              <a:rPr lang="en-US" sz="2800" dirty="0"/>
              <a:t>SOLUTION AND ITS VALUE PROPOSITION</a:t>
            </a:r>
            <a:endParaRPr lang="en-US" dirty="0"/>
          </a:p>
        </p:txBody>
      </p:sp>
      <p:sp>
        <p:nvSpPr>
          <p:cNvPr id="6" name="TextBox 5">
            <a:extLst>
              <a:ext uri="{FF2B5EF4-FFF2-40B4-BE49-F238E27FC236}">
                <a16:creationId xmlns:a16="http://schemas.microsoft.com/office/drawing/2014/main" id="{AAE35B17-CDE1-7DD6-0072-32141DBC6944}"/>
              </a:ext>
            </a:extLst>
          </p:cNvPr>
          <p:cNvSpPr txBox="1"/>
          <p:nvPr/>
        </p:nvSpPr>
        <p:spPr>
          <a:xfrm>
            <a:off x="678730" y="1296033"/>
            <a:ext cx="10932076" cy="5909310"/>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solution for the analysis of the Superstore dataset provides value propositions that benefit the superstore and its stakeholders. These value propositions include:</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1. Data-Driven Decision Making: By analyzing the Superstore dataset, the solution enables data-driven decision making. It uncovers hidden patterns, trends, and correlations within the data, empowering the superstore management to make informed decisions based on factual insights rather than relying on intuition or guesswork. This can lead to more accurate and effective decision making, resulting in improved operational efficiency, cost savings, and increased revenue.</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2. Performance Optimization: The analysis helps identify areas of improvement within the superstore's operations. It highlights factors that contribute to successful outcomes and reveals potential bottlenecks or inefficiencies. With this information, the superstore can optimize its processes, such as inventory management, supply chain logistics, and marketing strategies, to enhance overall performance and customer satisfaction.</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3. Customer Segmentation and Personalization: The analysis of customer data within the Superstore dataset allows for effective customer segmentation and personalized marketing strategies. By understanding customer behavior, preferences, and purchase patterns, the superstore can tailor its offerings, promotions, and communication to specific customer segments. This targeted approach enhances customer engagement, increases customer loyalty, and drives higher conversion rates.</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DE5A72-A45B-15B4-1175-95C18766BCD9}"/>
              </a:ext>
            </a:extLst>
          </p:cNvPr>
          <p:cNvSpPr txBox="1"/>
          <p:nvPr/>
        </p:nvSpPr>
        <p:spPr>
          <a:xfrm>
            <a:off x="612742" y="1166842"/>
            <a:ext cx="11236751" cy="4524315"/>
          </a:xfrm>
          <a:prstGeom prst="rect">
            <a:avLst/>
          </a:prstGeom>
          <a:noFill/>
        </p:spPr>
        <p:txBody>
          <a:bodyPr wrap="square" rtlCol="0">
            <a:spAutoFit/>
          </a:bodyPr>
          <a:lstStyle/>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4. Improved Inventory Management: The analysis helps the superstore optimize its inventory management practices. It provides insights into product demand patterns, seasonality, and stock levels, allowing for more accurate demand forecasting and inventory planning. This leads to reduced stockouts, minimized excess inventory, and improved cost control.</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5. Competitive Advantage: By leveraging data analysis techniques on the Superstore dataset, the solution helps the superstore gain a competitive advantage in the market. It enables the identification of market trends, competitor analysis, and benchmarking against industry standards. This knowledge empowers the superstore to differentiate itself, develop unique value propositions, and make strategic moves to stay ahead of the competition.</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6. Enhanced Customer Experience: Through the analysis, the solution uncovers opportunities to improve the customer experience within the superstore. It identifies pain points, customer preferences, and areas where the superstore can enhance its offerings or services. By addressing these insights, the superstore can provide a more personalized, efficient, and satisfying customer experience, leading to increased customer loyalty and positive word-of-mouth.</a:t>
            </a:r>
          </a:p>
          <a:p>
            <a:pPr algn="just"/>
            <a:endParaRPr lang="en-IN" dirty="0"/>
          </a:p>
        </p:txBody>
      </p:sp>
    </p:spTree>
    <p:extLst>
      <p:ext uri="{BB962C8B-B14F-4D97-AF65-F5344CB8AC3E}">
        <p14:creationId xmlns:p14="http://schemas.microsoft.com/office/powerpoint/2010/main" val="55525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customize the project and make it my own</a:t>
            </a:r>
          </a:p>
        </p:txBody>
      </p:sp>
      <p:sp>
        <p:nvSpPr>
          <p:cNvPr id="4" name="TextBox 3">
            <a:extLst>
              <a:ext uri="{FF2B5EF4-FFF2-40B4-BE49-F238E27FC236}">
                <a16:creationId xmlns:a16="http://schemas.microsoft.com/office/drawing/2014/main" id="{7EF1D723-2DC6-F579-6BEF-A99A4EBE700E}"/>
              </a:ext>
            </a:extLst>
          </p:cNvPr>
          <p:cNvSpPr txBox="1"/>
          <p:nvPr/>
        </p:nvSpPr>
        <p:spPr>
          <a:xfrm>
            <a:off x="688157" y="1615810"/>
            <a:ext cx="1092265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Advanced Visualization with Matplotlib and Seaborn:</a:t>
            </a:r>
            <a:r>
              <a:rPr lang="en-US" dirty="0">
                <a:latin typeface="Calibri" panose="020F0502020204030204" pitchFamily="34" charset="0"/>
                <a:ea typeface="Calibri" panose="020F0502020204030204" pitchFamily="34" charset="0"/>
                <a:cs typeface="Calibri" panose="020F0502020204030204" pitchFamily="34" charset="0"/>
              </a:rPr>
              <a:t> While data visualization is a common component of data analysis projects, my solution stands out by utilizing the powerful libraries Matplotlib and Seaborn. These libraries offer extensive customization options, allowing for the creation of visually appealing and insightful charts, graphs, and plots. By leveraging the capabilities of Matplotlib and Seaborn, my solution presents data in a visually engaging manner, enhancing the understanding of complex patterns and relationships within the Superstore dataset. </a:t>
            </a:r>
          </a:p>
          <a:p>
            <a:pPr marL="285750" indent="-285750"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Interactive Dashboards:</a:t>
            </a:r>
            <a:r>
              <a:rPr lang="en-US" dirty="0">
                <a:latin typeface="Calibri" panose="020F0502020204030204" pitchFamily="34" charset="0"/>
                <a:ea typeface="Calibri" panose="020F0502020204030204" pitchFamily="34" charset="0"/>
                <a:cs typeface="Calibri" panose="020F0502020204030204" pitchFamily="34" charset="0"/>
              </a:rPr>
              <a:t> To provide an exceptional user experience, my solution incorporates interactive dashboards. These dashboards allow stakeholders to dynamically explore and interact with the analyzed data, enabling them to drill down into specific details, apply filters, and visualize different dimensions. The interactive nature of the dashboards enhances engagement, facilitates deeper insights, and empowers users to derive actionable recommendations effectively.</a:t>
            </a:r>
          </a:p>
          <a:p>
            <a:pPr marL="285750" indent="-285750"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Descriptive Analytics: </a:t>
            </a:r>
            <a:r>
              <a:rPr lang="en-US" dirty="0">
                <a:latin typeface="Calibri" panose="020F0502020204030204" pitchFamily="34" charset="0"/>
                <a:ea typeface="Calibri" panose="020F0502020204030204" pitchFamily="34" charset="0"/>
                <a:cs typeface="Calibri" panose="020F0502020204030204" pitchFamily="34" charset="0"/>
              </a:rPr>
              <a:t>Utilize descriptive analytics techniques to summarize and present key information about sales trends, customer behavior, and operational performance within the Superstore dataset. This includes calculating summary statistics, generating frequency distributions, and identifying important patterns or trends.</a:t>
            </a:r>
          </a:p>
          <a:p>
            <a:pPr marL="285750" indent="-285750"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Forecasting and Trend Analysis: </a:t>
            </a:r>
            <a:r>
              <a:rPr lang="en-US" dirty="0">
                <a:latin typeface="Calibri" panose="020F0502020204030204" pitchFamily="34" charset="0"/>
                <a:ea typeface="Calibri" panose="020F0502020204030204" pitchFamily="34" charset="0"/>
                <a:cs typeface="Calibri" panose="020F0502020204030204" pitchFamily="34" charset="0"/>
              </a:rPr>
              <a:t>Apply forecasting methods and trend analysis to predict future sales trends and demand patterns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4" name="TextBox 3">
            <a:extLst>
              <a:ext uri="{FF2B5EF4-FFF2-40B4-BE49-F238E27FC236}">
                <a16:creationId xmlns:a16="http://schemas.microsoft.com/office/drawing/2014/main" id="{70F6BB16-AB4D-1053-A52F-22A6413ED9F1}"/>
              </a:ext>
            </a:extLst>
          </p:cNvPr>
          <p:cNvSpPr txBox="1"/>
          <p:nvPr/>
        </p:nvSpPr>
        <p:spPr>
          <a:xfrm>
            <a:off x="707010" y="1516676"/>
            <a:ext cx="10903797"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Exploratory Data Analysis (EDA):</a:t>
            </a:r>
            <a:r>
              <a:rPr lang="en-US" dirty="0">
                <a:latin typeface="Calibri" panose="020F0502020204030204" pitchFamily="34" charset="0"/>
                <a:ea typeface="Calibri" panose="020F0502020204030204" pitchFamily="34" charset="0"/>
                <a:cs typeface="Calibri" panose="020F0502020204030204" pitchFamily="34" charset="0"/>
              </a:rPr>
              <a:t>EDA techniques were employed to gain initial insights into the dataset. This included data visualization through charts, graphs, and plots to understand the distribution of variables, identify outliers, and detect patterns or relationships between different variables. </a:t>
            </a:r>
          </a:p>
          <a:p>
            <a:pPr marL="285750" indent="-285750"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Statistical Analysis: </a:t>
            </a:r>
            <a:r>
              <a:rPr lang="en-US" dirty="0">
                <a:latin typeface="Calibri" panose="020F0502020204030204" pitchFamily="34" charset="0"/>
                <a:ea typeface="Calibri" panose="020F0502020204030204" pitchFamily="34" charset="0"/>
                <a:cs typeface="Calibri" panose="020F0502020204030204" pitchFamily="34" charset="0"/>
              </a:rPr>
              <a:t>Utilized to uncover correlations, trends, and patterns within the Superstore dataset. These techniques helped in understanding the impact of various factors on sales, customer behavior, and operational efficiency. </a:t>
            </a:r>
          </a:p>
          <a:p>
            <a:pPr marL="285750" indent="-285750"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Customer Segmentation: </a:t>
            </a:r>
            <a:r>
              <a:rPr lang="en-US" dirty="0">
                <a:latin typeface="Calibri" panose="020F0502020204030204" pitchFamily="34" charset="0"/>
                <a:ea typeface="Calibri" panose="020F0502020204030204" pitchFamily="34" charset="0"/>
                <a:cs typeface="Calibri" panose="020F0502020204030204" pitchFamily="34" charset="0"/>
              </a:rPr>
              <a:t>applied o categorize customers based on their attributes and buying behavior. This allowed for the identification of distinct customer groups with specific needs and preferences, enabling targeted marketing strategies. </a:t>
            </a:r>
          </a:p>
          <a:p>
            <a:pPr marL="285750" indent="-285750"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Data Visualization: </a:t>
            </a:r>
            <a:r>
              <a:rPr lang="en-US" dirty="0">
                <a:latin typeface="Calibri" panose="020F0502020204030204" pitchFamily="34" charset="0"/>
                <a:ea typeface="Calibri" panose="020F0502020204030204" pitchFamily="34" charset="0"/>
                <a:cs typeface="Calibri" panose="020F0502020204030204" pitchFamily="34" charset="0"/>
              </a:rPr>
              <a:t>Advanced data visualization techniques using tools like Python libraries (e.g., Matplotlib, Seaborn) were used to create visually appealing and informative charts, graphs, and dashboards. These visualizations facilitated the effective communication of analysis results and provided a clear representation of key findings. </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These modelling techniques, methodologies, and frameworks formed the foundation of the "Analysis of Superstore dataset" project for Data Analytics, ensuring a systematic and data driven approach to extract valuable insights from the dataset.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692</TotalTime>
  <Words>2854</Words>
  <Application>Microsoft Office PowerPoint</Application>
  <PresentationFormat>Widescreen</PresentationFormat>
  <Paragraphs>312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Franklin Gothic Book</vt:lpstr>
      <vt:lpstr>Franklin Gothic Demi</vt:lpstr>
      <vt:lpstr>Wingdings 2</vt:lpstr>
      <vt:lpstr>DividendVTI</vt:lpstr>
      <vt:lpstr>Student Details</vt:lpstr>
      <vt:lpstr>PROJECT TITLE : Analysis of Superstore Dataset </vt:lpstr>
      <vt:lpstr>AGENDA</vt:lpstr>
      <vt:lpstr>PROJECT  OVERVIEW</vt:lpstr>
      <vt:lpstr>WHO ARE THE END USERS of this project?</vt:lpstr>
      <vt:lpstr> SOLUTION AND ITS VALUE PROPOSITION</vt:lpstr>
      <vt:lpstr>PowerPoint Presentation</vt:lpstr>
      <vt:lpstr>customize the project and make it my own</vt:lpstr>
      <vt:lpstr>MODELLING</vt:lpstr>
      <vt:lpstr>Results</vt:lpstr>
      <vt:lpstr>links</vt:lpstr>
      <vt:lpstr>DATASET </vt:lpstr>
      <vt:lpstr>Step-1: Importing the dataset</vt:lpstr>
      <vt:lpstr>SOME STATISTICAL INFORMATION </vt:lpstr>
      <vt:lpstr>Step-2: Exploratory Data Analysis (EDA): </vt:lpstr>
      <vt:lpstr>Are the top-selling Category the most profitable?</vt:lpstr>
      <vt:lpstr>What is the total Sales and Profit by region? </vt:lpstr>
      <vt:lpstr>Sales Generated by Statewise:</vt:lpstr>
      <vt:lpstr>Select top 5 cities by sales and Sort the data by Sales in descending order: </vt:lpstr>
      <vt:lpstr>Select top 5 cities by profit and Sort the data by profit in descending order:</vt:lpstr>
      <vt:lpstr>best sales: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Rohit Thakre</cp:lastModifiedBy>
  <cp:revision>14</cp:revision>
  <dcterms:created xsi:type="dcterms:W3CDTF">2021-05-26T16:50:10Z</dcterms:created>
  <dcterms:modified xsi:type="dcterms:W3CDTF">2023-07-09T18:46:00Z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