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57" r:id="rId4"/>
    <p:sldId id="262" r:id="rId5"/>
    <p:sldId id="258" r:id="rId6"/>
    <p:sldId id="263" r:id="rId7"/>
    <p:sldId id="259" r:id="rId8"/>
    <p:sldId id="265" r:id="rId9"/>
    <p:sldId id="267" r:id="rId10"/>
    <p:sldId id="260" r:id="rId11"/>
    <p:sldId id="268" r:id="rId12"/>
    <p:sldId id="261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saucedem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769205"/>
            <a:ext cx="7467600" cy="2527788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5400" b="1" dirty="0">
                <a:latin typeface="Calibri" panose="020F0502020204030204"/>
                <a:ea typeface="+mj-lt"/>
                <a:cs typeface="+mj-lt"/>
              </a:rPr>
              <a:t> Sauce Demo QA </a:t>
            </a:r>
            <a:br>
              <a:rPr lang="en-US" sz="5400" b="1" dirty="0">
                <a:latin typeface="Calibri" panose="020F0502020204030204"/>
                <a:ea typeface="+mj-lt"/>
                <a:cs typeface="+mj-lt"/>
              </a:rPr>
            </a:br>
            <a:r>
              <a:rPr lang="en-US" sz="5400" b="1" dirty="0">
                <a:latin typeface="Calibri" panose="020F0502020204030204"/>
                <a:ea typeface="+mj-lt"/>
                <a:cs typeface="+mj-lt"/>
              </a:rPr>
              <a:t>Automation Framework</a:t>
            </a:r>
            <a:endParaRPr lang="en-US" sz="5400" b="1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96" y="4215911"/>
            <a:ext cx="8962292" cy="1866291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lang="en-US" sz="1800" dirty="0">
                <a:cs typeface="Arial" panose="020B0604020202020204"/>
              </a:rPr>
              <a:t>Capstone Project – Selenium | TestNG | Cucumber | Jira</a:t>
            </a:r>
            <a:endParaRPr lang="en-US" sz="1800" dirty="0">
              <a:cs typeface="Arial" panose="020B0604020202020204"/>
            </a:endParaRPr>
          </a:p>
          <a:p>
            <a:pPr marL="36830" indent="0">
              <a:buNone/>
            </a:pPr>
            <a:endParaRPr lang="en-US" sz="1800" dirty="0">
              <a:cs typeface="Arial" panose="020B0604020202020204"/>
            </a:endParaRPr>
          </a:p>
          <a:p>
            <a:pPr marL="36830" indent="0">
              <a:buNone/>
            </a:pPr>
            <a:r>
              <a:rPr lang="en-US" sz="1800" dirty="0">
                <a:cs typeface="Arial" panose="020B0604020202020204"/>
              </a:rPr>
              <a:t>Submitted by:</a:t>
            </a:r>
            <a:endParaRPr lang="en-US" sz="1800" dirty="0">
              <a:cs typeface="Arial" panose="020B0604020202020204"/>
            </a:endParaRPr>
          </a:p>
          <a:p>
            <a:pPr marL="36830" indent="0">
              <a:buNone/>
            </a:pPr>
            <a:r>
              <a:rPr lang="en-US" sz="1800" dirty="0" err="1">
                <a:cs typeface="Arial" panose="020B0604020202020204"/>
              </a:rPr>
              <a:t>Vanjarapu</a:t>
            </a:r>
            <a:r>
              <a:rPr lang="en-US" sz="1800" dirty="0">
                <a:cs typeface="Arial" panose="020B0604020202020204"/>
              </a:rPr>
              <a:t> Rohit Kumar</a:t>
            </a:r>
            <a:br>
              <a:rPr lang="en-US" sz="1800" dirty="0">
                <a:cs typeface="Arial" panose="020B0604020202020204"/>
              </a:rPr>
            </a:br>
            <a:r>
              <a:rPr lang="en-US" sz="1800" dirty="0">
                <a:cs typeface="Arial" panose="020B0604020202020204"/>
              </a:rPr>
              <a:t>Java Selenium Batch #3</a:t>
            </a:r>
            <a:endParaRPr lang="en-US" sz="1800" dirty="0">
              <a:cs typeface="Arial" panose="020B0604020202020204"/>
            </a:endParaRPr>
          </a:p>
          <a:p>
            <a:pPr marL="36830" indent="0">
              <a:buNone/>
            </a:pPr>
            <a:endParaRPr lang="en-US" sz="1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85265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4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HTML Reports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495" y="1711512"/>
            <a:ext cx="7456393" cy="36982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&amp; Git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 panose="05000000000000000000"/>
              <a:buChar char="ü"/>
            </a:pPr>
            <a:r>
              <a:t>GitHub repository for project version </a:t>
            </a:r>
            <a:r>
              <a:rPr dirty="0"/>
              <a:t>control</a:t>
            </a:r>
            <a:endParaRPr lang="en-US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t>Jenkins integrated with Git for CI/CD</a:t>
            </a:r>
            <a:endParaRPr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t>Automated build trigger on commit</a:t>
            </a:r>
            <a:endParaRPr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t>Test execution (Selenium + TestNG + </a:t>
            </a:r>
            <a:r>
              <a:rPr dirty="0"/>
              <a:t>Cucumber)</a:t>
            </a:r>
            <a:endParaRPr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t>Report generation after each build</a:t>
            </a:r>
            <a:endParaRPr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endParaRPr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24" y="565991"/>
            <a:ext cx="7467600" cy="1143000"/>
          </a:xfrm>
        </p:spPr>
        <p:txBody>
          <a:bodyPr vert="horz" lIns="45720" tIns="45720" rIns="45720" bIns="45720" anchor="ctr">
            <a:normAutofit/>
          </a:bodyPr>
          <a:lstStyle/>
          <a:p>
            <a:r>
              <a:rPr lang="en-US" sz="4000" b="1" dirty="0">
                <a:latin typeface="Calibri" panose="020F0502020204030204"/>
                <a:ea typeface="+mj-lt"/>
                <a:cs typeface="+mj-lt"/>
              </a:rPr>
              <a:t>Jenkins Outcomes</a:t>
            </a:r>
            <a:endParaRPr lang="en-US" sz="4000" b="1" dirty="0">
              <a:latin typeface="Calibri" panose="020F0502020204030204"/>
            </a:endParaRPr>
          </a:p>
        </p:txBody>
      </p:sp>
      <p:pic>
        <p:nvPicPr>
          <p:cNvPr id="4" name="Content Placeholder 3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040037"/>
            <a:ext cx="7467600" cy="364628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71" y="588403"/>
            <a:ext cx="7714129" cy="4123764"/>
          </a:xfrm>
        </p:spPr>
        <p:txBody>
          <a:bodyPr vert="horz" lIns="45720" tIns="45720" rIns="45720" bIns="45720" anchor="ctr">
            <a:noAutofit/>
          </a:bodyPr>
          <a:lstStyle/>
          <a:p>
            <a:r>
              <a:rPr lang="en-US" sz="9600" b="1" dirty="0">
                <a:ea typeface="+mj-lt"/>
                <a:cs typeface="+mj-lt"/>
              </a:rPr>
              <a:t>    </a:t>
            </a:r>
            <a:r>
              <a:rPr lang="en-US" sz="9600" b="1" dirty="0">
                <a:latin typeface="Comic Sans MS" panose="030F0702030302020204"/>
                <a:ea typeface="+mj-lt"/>
                <a:cs typeface="+mj-lt"/>
              </a:rPr>
              <a:t>Thank </a:t>
            </a:r>
            <a:br>
              <a:rPr lang="en-US" sz="9600" b="1" dirty="0">
                <a:latin typeface="Comic Sans MS" panose="030F0702030302020204"/>
                <a:ea typeface="+mj-lt"/>
                <a:cs typeface="+mj-lt"/>
              </a:rPr>
            </a:br>
            <a:r>
              <a:rPr lang="en-US" sz="9600" b="1" dirty="0">
                <a:latin typeface="Comic Sans MS" panose="030F0702030302020204"/>
                <a:ea typeface="+mj-lt"/>
                <a:cs typeface="+mj-lt"/>
              </a:rPr>
              <a:t>       </a:t>
            </a:r>
            <a:r>
              <a:rPr lang="en-IN" altLang="en-US" sz="9600" b="1" dirty="0">
                <a:latin typeface="Comic Sans MS" panose="030F0702030302020204"/>
                <a:ea typeface="+mj-lt"/>
                <a:cs typeface="+mj-lt"/>
              </a:rPr>
              <a:t> </a:t>
            </a:r>
            <a:r>
              <a:rPr lang="en-US" sz="9600" b="1" dirty="0">
                <a:latin typeface="Comic Sans MS" panose="030F0702030302020204"/>
                <a:ea typeface="+mj-lt"/>
                <a:cs typeface="+mj-lt"/>
              </a:rPr>
              <a:t>You</a:t>
            </a:r>
            <a:endParaRPr lang="en-US" sz="9600" dirty="0">
              <a:latin typeface="Comic Sans MS" panose="030F07020303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10800000" flipV="1">
            <a:off x="-2242" y="5767576"/>
            <a:ext cx="6873688" cy="1088183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lang="en-US" sz="2000" b="1" dirty="0">
                <a:cs typeface="Arial" panose="020B0604020202020204"/>
              </a:rPr>
              <a:t>Presented by Rohit Kumar V</a:t>
            </a:r>
            <a:endParaRPr lang="en-US" sz="2000" b="1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56"/>
            <a:ext cx="7467600" cy="1143000"/>
          </a:xfrm>
        </p:spPr>
        <p:txBody>
          <a:bodyPr vert="horz" lIns="45720" tIns="45720" rIns="45720" bIns="45720" anchor="ctr">
            <a:normAutofit/>
          </a:bodyPr>
          <a:lstStyle/>
          <a:p>
            <a:r>
              <a:rPr lang="en-US" sz="4400" b="1" dirty="0">
                <a:latin typeface="Calibri" panose="020F0502020204030204"/>
                <a:ea typeface="+mj-lt"/>
                <a:cs typeface="+mj-lt"/>
              </a:rPr>
              <a:t>Project Overview</a:t>
            </a:r>
            <a:endParaRPr lang="en-US" sz="4400" b="1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1712259"/>
            <a:ext cx="7467600" cy="4525963"/>
          </a:xfrm>
        </p:spPr>
        <p:txBody>
          <a:bodyPr vert="horz" lIns="91440" tIns="45720" rIns="91440" bIns="45720" anchor="t">
            <a:noAutofit/>
          </a:bodyPr>
          <a:lstStyle/>
          <a:p>
            <a:pPr marL="36830" indent="0">
              <a:buNone/>
            </a:pPr>
            <a:r>
              <a:rPr lang="en-US" sz="2800" dirty="0">
                <a:ea typeface="+mn-lt"/>
                <a:cs typeface="+mn-lt"/>
              </a:rPr>
              <a:t>Application: </a:t>
            </a:r>
            <a:r>
              <a:rPr lang="en-US" sz="2800" dirty="0">
                <a:ea typeface="+mn-lt"/>
                <a:cs typeface="+mn-lt"/>
                <a:hlinkClick r:id="rId1"/>
              </a:rPr>
              <a:t>saucedemo.com</a:t>
            </a:r>
            <a:endParaRPr lang="en-US" sz="2800">
              <a:cs typeface="Arial" panose="020B0604020202020204"/>
            </a:endParaRPr>
          </a:p>
          <a:p>
            <a:pPr marL="3683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36830" indent="0">
              <a:buNone/>
            </a:pPr>
            <a:r>
              <a:rPr lang="en-US" sz="2800" dirty="0">
                <a:ea typeface="+mn-lt"/>
                <a:cs typeface="+mn-lt"/>
              </a:rPr>
              <a:t>Objective:</a:t>
            </a:r>
            <a:endParaRPr lang="en-US" sz="2800" dirty="0">
              <a:ea typeface="+mn-lt"/>
              <a:cs typeface="+mn-lt"/>
            </a:endParaRPr>
          </a:p>
          <a:p>
            <a:pPr marL="721995" lvl="1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Automate functional flows of </a:t>
            </a:r>
            <a:r>
              <a:rPr lang="en-US" sz="2800" err="1">
                <a:ea typeface="+mn-lt"/>
                <a:cs typeface="+mn-lt"/>
              </a:rPr>
              <a:t>SauceDemo</a:t>
            </a:r>
            <a:endParaRPr lang="en-US" sz="2800" dirty="0">
              <a:ea typeface="+mn-lt"/>
              <a:cs typeface="+mn-lt"/>
            </a:endParaRPr>
          </a:p>
          <a:p>
            <a:pPr marL="721995" lvl="1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Validate login, product selection, cart, and checkout</a:t>
            </a:r>
            <a:endParaRPr lang="en-US" sz="2800" dirty="0">
              <a:ea typeface="+mn-lt"/>
              <a:cs typeface="+mn-lt"/>
            </a:endParaRPr>
          </a:p>
          <a:p>
            <a:pPr marL="721995" lvl="1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Ensure stability via CI/CD pipeline</a:t>
            </a:r>
            <a:endParaRPr sz="2800">
              <a:cs typeface="Arial" panose="020B0604020202020204"/>
            </a:endParaRPr>
          </a:p>
          <a:p>
            <a:pPr marL="721995" lvl="1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Generate execution reports and log</a:t>
            </a:r>
            <a:endParaRPr lang="en-US" sz="280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b="1" dirty="0">
                <a:latin typeface="Calibri" panose="020F0502020204030204"/>
                <a:ea typeface="+mj-lt"/>
                <a:cs typeface="+mj-lt"/>
              </a:rPr>
              <a:t>Tools &amp; Technologies</a:t>
            </a:r>
            <a:endParaRPr lang="en-US" b="1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83061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Language: Java</a:t>
            </a:r>
            <a:endParaRPr lang="en-US" sz="2800"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Automation Tool: Selenium WebDriver</a:t>
            </a:r>
            <a:endParaRPr lang="en-US" sz="2800"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Frameworks: TestNG + Cucumber (BDD)</a:t>
            </a:r>
            <a:endParaRPr lang="en-US" sz="2800"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Build Tool: Maven</a:t>
            </a:r>
            <a:endParaRPr lang="en-US" sz="2800"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IDE: Eclipse</a:t>
            </a:r>
            <a:endParaRPr lang="en-US" sz="2800"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lang="en-US" sz="2800" dirty="0">
                <a:ea typeface="+mn-lt"/>
                <a:cs typeface="+mn-lt"/>
              </a:rPr>
              <a:t>Version Control: Git </a:t>
            </a:r>
            <a:endParaRPr lang="en-US" sz="28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Test Approach</a:t>
            </a:r>
            <a:endParaRPr lang="en-US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017"/>
            <a:ext cx="7467600" cy="3745646"/>
          </a:xfrm>
        </p:spPr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POM framework for page separation</a:t>
            </a:r>
            <a:endParaRPr lang="en-US" sz="280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TestNG for structured execution</a:t>
            </a:r>
            <a:endParaRPr sz="280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Cucumber BDD for feature validation</a:t>
            </a:r>
            <a:endParaRPr sz="280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Data-driven scenarios for login &amp; checkout</a:t>
            </a:r>
            <a:endParaRPr sz="280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Cross-browser execution (Chrome, Firefox)</a:t>
            </a:r>
            <a:endParaRPr sz="280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ü"/>
            </a:pPr>
            <a:r>
              <a:rPr sz="2800" dirty="0"/>
              <a:t>Extent Reports with screenshots</a:t>
            </a:r>
            <a:endParaRPr sz="280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41" y="109782"/>
            <a:ext cx="9148483" cy="1143000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4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Results through TestNG</a:t>
            </a:r>
            <a:endParaRPr lang="en-US" sz="40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Content Placeholder 3" descr="A screenshot of a computer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431" y="1142167"/>
            <a:ext cx="6159745" cy="3274768"/>
          </a:xfrm>
          <a:prstGeom prst="rect">
            <a:avLst/>
          </a:prstGeom>
        </p:spPr>
      </p:pic>
      <p:pic>
        <p:nvPicPr>
          <p:cNvPr id="5" name="Content Placeholder 5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20" y="2462090"/>
            <a:ext cx="5786072" cy="3076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sz="4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Agile &amp; Framework Components</a:t>
            </a:r>
            <a:endParaRPr lang="en-US" sz="40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729"/>
            <a:ext cx="7467600" cy="3483817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sz="2400" dirty="0"/>
              <a:t>Zephyr/Jira for requirement &amp; defect tracking</a:t>
            </a:r>
            <a:endParaRPr lang="en-US" sz="2400" dirty="0">
              <a:cs typeface="Arial" panose="020B0604020202020204"/>
            </a:endParaRPr>
          </a:p>
          <a:p>
            <a:pPr marL="36830" indent="0">
              <a:buNone/>
            </a:pPr>
            <a:r>
              <a:rPr sz="2400" dirty="0"/>
              <a:t>Framework Modules:</a:t>
            </a:r>
            <a:endParaRPr sz="2400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cs typeface="Arial" panose="020B0604020202020204"/>
              </a:rPr>
              <a:t>Pages (POM classes)</a:t>
            </a:r>
            <a:endParaRPr lang="en-US" sz="2400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cs typeface="Arial" panose="020B0604020202020204"/>
              </a:rPr>
              <a:t>Testcases &amp; Runners</a:t>
            </a:r>
            <a:endParaRPr lang="en-US" sz="2400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cs typeface="Arial" panose="020B0604020202020204"/>
              </a:rPr>
              <a:t>Utilities &amp; Config</a:t>
            </a:r>
            <a:endParaRPr lang="en-US" sz="2400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cs typeface="Arial" panose="020B0604020202020204"/>
              </a:rPr>
              <a:t>Reports &amp; Logs</a:t>
            </a:r>
            <a:endParaRPr lang="en-US" sz="2400"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cs typeface="Arial" panose="020B0604020202020204"/>
              </a:rPr>
              <a:t>Test Data</a:t>
            </a:r>
            <a:endParaRPr lang="en-US" sz="2400" dirty="0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sz="3200" b="1" dirty="0">
                <a:latin typeface="Calibri" panose="020F0502020204030204"/>
                <a:ea typeface="+mj-lt"/>
                <a:cs typeface="+mj-lt"/>
              </a:rPr>
              <a:t>Jira – Test Management &amp; Defects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Content Placeholder 3" descr="A screenshot of a calenda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06793"/>
            <a:ext cx="4464424" cy="1980247"/>
          </a:xfrm>
          <a:prstGeom prst="rect">
            <a:avLst/>
          </a:prstGeom>
        </p:spPr>
      </p:pic>
      <p:pic>
        <p:nvPicPr>
          <p:cNvPr id="6" name="Content Placeholder 5" descr="A screenshot of a 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22" y="4047076"/>
            <a:ext cx="4531659" cy="1918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sz="3200" b="1" dirty="0">
                <a:latin typeface="Calibri" panose="020F0502020204030204"/>
                <a:ea typeface="+mj-lt"/>
                <a:cs typeface="+mj-lt"/>
              </a:rPr>
              <a:t>Jira – Test Management &amp; Defects</a:t>
            </a:r>
            <a:endParaRPr lang="en-US" sz="32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Content Placeholder 8" descr="A screenshot of a computer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13567"/>
            <a:ext cx="4430807" cy="1878758"/>
          </a:xfrm>
          <a:prstGeom prst="rect">
            <a:avLst/>
          </a:prstGeom>
        </p:spPr>
      </p:pic>
      <p:pic>
        <p:nvPicPr>
          <p:cNvPr id="11" name="Content Placeholder 3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141" y="3769152"/>
            <a:ext cx="5035925" cy="21490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 panose="05000000000000000000"/>
              <a:buChar char="Ø"/>
            </a:pPr>
            <a:r>
              <a:rPr dirty="0"/>
              <a:t>Extent Reports (graphical HTML view)</a:t>
            </a:r>
            <a:endParaRPr lang="en-US" dirty="0"/>
          </a:p>
          <a:p>
            <a:pPr marL="494030" indent="-457200">
              <a:buFont typeface="Wingdings" panose="05000000000000000000"/>
              <a:buChar char="Ø"/>
            </a:pPr>
            <a:r>
              <a:rPr dirty="0"/>
              <a:t>Screenshots captured on test execution</a:t>
            </a:r>
            <a:endParaRPr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Ø"/>
            </a:pPr>
            <a:r>
              <a:rPr dirty="0"/>
              <a:t>Logs maintained for debugging</a:t>
            </a:r>
            <a:endParaRPr dirty="0">
              <a:cs typeface="Arial" panose="020B0604020202020204"/>
            </a:endParaRPr>
          </a:p>
          <a:p>
            <a:pPr marL="494030" indent="-457200">
              <a:buFont typeface="Wingdings" panose="05000000000000000000"/>
              <a:buChar char="Ø"/>
            </a:pPr>
            <a:r>
              <a:rPr dirty="0"/>
              <a:t>Results shared with stakeholders</a:t>
            </a:r>
            <a:endParaRPr dirty="0">
              <a:cs typeface="Arial" panose="020B0604020202020204"/>
            </a:endParaRPr>
          </a:p>
          <a:p>
            <a:pPr marL="420370" indent="-383540">
              <a:buFont typeface="Wingdings" panose="05000000000000000000"/>
              <a:buChar char="Ø"/>
            </a:pPr>
            <a:endParaRPr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1437</Words>
  <Application>WPS Presentation</Application>
  <PresentationFormat>On-screen Show (4:3)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Calibri</vt:lpstr>
      <vt:lpstr>Wingdings</vt:lpstr>
      <vt:lpstr>Comic Sans MS</vt:lpstr>
      <vt:lpstr>Microsoft YaHei</vt:lpstr>
      <vt:lpstr>Arial Unicode MS</vt:lpstr>
      <vt:lpstr>Franklin Gothic Book</vt:lpstr>
      <vt:lpstr>Technic</vt:lpstr>
      <vt:lpstr> Sauce Demo QA  Automation Framework</vt:lpstr>
      <vt:lpstr>Project Overview</vt:lpstr>
      <vt:lpstr>Tools &amp; Technologies</vt:lpstr>
      <vt:lpstr>Test Approach</vt:lpstr>
      <vt:lpstr>Results through TestNG</vt:lpstr>
      <vt:lpstr>Agile &amp; Framework Components</vt:lpstr>
      <vt:lpstr>Jira – Test Management &amp; Defects</vt:lpstr>
      <vt:lpstr>Jira – Test Management &amp; Defects</vt:lpstr>
      <vt:lpstr>Reporting</vt:lpstr>
      <vt:lpstr>HTML Reports</vt:lpstr>
      <vt:lpstr>Jenkins &amp; Git Implementation</vt:lpstr>
      <vt:lpstr>Jenkins Outcomes</vt:lpstr>
      <vt:lpstr>    Thank       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Capstone Project - SauceDemo</dc:title>
  <dc:creator>reddy</dc:creator>
  <dc:description>generated using python-pptx</dc:description>
  <cp:lastModifiedBy>rohit</cp:lastModifiedBy>
  <cp:revision>271</cp:revision>
  <dcterms:created xsi:type="dcterms:W3CDTF">2013-01-27T09:14:00Z</dcterms:created>
  <dcterms:modified xsi:type="dcterms:W3CDTF">2025-09-09T04:10:30Z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49861B3F0D1E4890B17A7CC5F6122AB9_12</vt:lpwstr>
  </property>
  <property fmtid="{D5CDD505-2E9C-101B-9397-08002B2CF9AE}" pid="3" name="KSOProductBuildVer">
    <vt:lpwstr>1033-12.2.0.22549</vt:lpwstr>
  </property>
</Properties>
</file>