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3CFB-72BE-A40F-B2FA-95242F402965}"/>
              </a:ext>
            </a:extLst>
          </p:cNvPr>
          <p:cNvSpPr>
            <a:spLocks noGrp="1"/>
          </p:cNvSpPr>
          <p:nvPr>
            <p:ph type="ctrTitle"/>
          </p:nvPr>
        </p:nvSpPr>
        <p:spPr>
          <a:xfrm>
            <a:off x="1154955" y="1515035"/>
            <a:ext cx="4806574" cy="1630769"/>
          </a:xfrm>
        </p:spPr>
        <p:txBody>
          <a:bodyPr/>
          <a:lstStyle/>
          <a:p>
            <a:r>
              <a:rPr lang="en-US" sz="4000" dirty="0"/>
              <a:t>ANALYTICAL CRM DEVELOPMENT FOR – BANK CHURN ANALYSIS</a:t>
            </a:r>
            <a:endParaRPr lang="en-IN" sz="4000" dirty="0"/>
          </a:p>
        </p:txBody>
      </p:sp>
      <p:sp>
        <p:nvSpPr>
          <p:cNvPr id="3" name="Subtitle 2">
            <a:extLst>
              <a:ext uri="{FF2B5EF4-FFF2-40B4-BE49-F238E27FC236}">
                <a16:creationId xmlns:a16="http://schemas.microsoft.com/office/drawing/2014/main" id="{954006EC-B9C3-68C7-FEA2-C9AE1D4AA061}"/>
              </a:ext>
            </a:extLst>
          </p:cNvPr>
          <p:cNvSpPr>
            <a:spLocks noGrp="1"/>
          </p:cNvSpPr>
          <p:nvPr>
            <p:ph type="subTitle" idx="1"/>
          </p:nvPr>
        </p:nvSpPr>
        <p:spPr>
          <a:xfrm>
            <a:off x="1154955" y="5458698"/>
            <a:ext cx="2888127" cy="484902"/>
          </a:xfrm>
        </p:spPr>
        <p:txBody>
          <a:bodyPr/>
          <a:lstStyle/>
          <a:p>
            <a:r>
              <a:rPr lang="en-US" dirty="0"/>
              <a:t>-BY ROHIT DESHPANDE</a:t>
            </a:r>
            <a:endParaRPr lang="en-IN" dirty="0"/>
          </a:p>
        </p:txBody>
      </p:sp>
      <p:pic>
        <p:nvPicPr>
          <p:cNvPr id="5" name="Picture 4">
            <a:extLst>
              <a:ext uri="{FF2B5EF4-FFF2-40B4-BE49-F238E27FC236}">
                <a16:creationId xmlns:a16="http://schemas.microsoft.com/office/drawing/2014/main" id="{1901C91D-9AAB-E50D-81A9-5178A4002C70}"/>
              </a:ext>
            </a:extLst>
          </p:cNvPr>
          <p:cNvPicPr>
            <a:picLocks noChangeAspect="1"/>
          </p:cNvPicPr>
          <p:nvPr/>
        </p:nvPicPr>
        <p:blipFill>
          <a:blip r:embed="rId2"/>
          <a:stretch>
            <a:fillRect/>
          </a:stretch>
        </p:blipFill>
        <p:spPr>
          <a:xfrm>
            <a:off x="6230473" y="1909593"/>
            <a:ext cx="5100441" cy="3038814"/>
          </a:xfrm>
          <a:prstGeom prst="rect">
            <a:avLst/>
          </a:prstGeom>
        </p:spPr>
      </p:pic>
    </p:spTree>
    <p:extLst>
      <p:ext uri="{BB962C8B-B14F-4D97-AF65-F5344CB8AC3E}">
        <p14:creationId xmlns:p14="http://schemas.microsoft.com/office/powerpoint/2010/main" val="402894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92E5-64AD-8F19-3E33-F89F860689FB}"/>
              </a:ext>
            </a:extLst>
          </p:cNvPr>
          <p:cNvSpPr>
            <a:spLocks noGrp="1"/>
          </p:cNvSpPr>
          <p:nvPr>
            <p:ph type="title"/>
          </p:nvPr>
        </p:nvSpPr>
        <p:spPr>
          <a:xfrm>
            <a:off x="491566" y="484717"/>
            <a:ext cx="8761413" cy="706964"/>
          </a:xfrm>
        </p:spPr>
        <p:txBody>
          <a:bodyPr/>
          <a:lstStyle/>
          <a:p>
            <a:r>
              <a:rPr lang="en-US" sz="2400" dirty="0"/>
              <a:t>UNDERSTANDING BANK CHURN</a:t>
            </a:r>
            <a:endParaRPr lang="en-IN" sz="2400" dirty="0"/>
          </a:p>
        </p:txBody>
      </p:sp>
      <p:sp>
        <p:nvSpPr>
          <p:cNvPr id="3" name="Content Placeholder 2">
            <a:extLst>
              <a:ext uri="{FF2B5EF4-FFF2-40B4-BE49-F238E27FC236}">
                <a16:creationId xmlns:a16="http://schemas.microsoft.com/office/drawing/2014/main" id="{52E0D09C-6716-43CF-9C3B-2CBABB327294}"/>
              </a:ext>
            </a:extLst>
          </p:cNvPr>
          <p:cNvSpPr>
            <a:spLocks noGrp="1"/>
          </p:cNvSpPr>
          <p:nvPr>
            <p:ph sz="half" idx="1"/>
          </p:nvPr>
        </p:nvSpPr>
        <p:spPr>
          <a:xfrm>
            <a:off x="491566" y="4602629"/>
            <a:ext cx="4825158" cy="1851959"/>
          </a:xfrm>
        </p:spPr>
        <p:txBody>
          <a:bodyPr>
            <a:normAutofit lnSpcReduction="10000"/>
          </a:bodyPr>
          <a:lstStyle/>
          <a:p>
            <a:r>
              <a:rPr lang="en-US" b="1" dirty="0"/>
              <a:t>What Is Bank Churn?</a:t>
            </a:r>
          </a:p>
          <a:p>
            <a:r>
              <a:rPr lang="en-US" sz="1800" dirty="0"/>
              <a:t>Bank Churn refers to the phenomenon of customers leaving a bank. It is an Important metric for banks to track as it directly Impacts their customer base and revenue.</a:t>
            </a:r>
            <a:endParaRPr lang="en-IN" sz="1800" dirty="0"/>
          </a:p>
          <a:p>
            <a:endParaRPr lang="en-IN" dirty="0"/>
          </a:p>
        </p:txBody>
      </p:sp>
      <p:sp>
        <p:nvSpPr>
          <p:cNvPr id="4" name="Content Placeholder 3">
            <a:extLst>
              <a:ext uri="{FF2B5EF4-FFF2-40B4-BE49-F238E27FC236}">
                <a16:creationId xmlns:a16="http://schemas.microsoft.com/office/drawing/2014/main" id="{E1011909-604C-881B-026F-7EDAA74465B4}"/>
              </a:ext>
            </a:extLst>
          </p:cNvPr>
          <p:cNvSpPr>
            <a:spLocks noGrp="1"/>
          </p:cNvSpPr>
          <p:nvPr>
            <p:ph sz="half" idx="2"/>
          </p:nvPr>
        </p:nvSpPr>
        <p:spPr>
          <a:xfrm>
            <a:off x="6875275" y="4602629"/>
            <a:ext cx="4825159" cy="2022288"/>
          </a:xfrm>
        </p:spPr>
        <p:txBody>
          <a:bodyPr>
            <a:normAutofit lnSpcReduction="10000"/>
          </a:bodyPr>
          <a:lstStyle/>
          <a:p>
            <a:r>
              <a:rPr lang="en-US" b="1" dirty="0"/>
              <a:t>Why Analyze Bank Churn?</a:t>
            </a:r>
          </a:p>
          <a:p>
            <a:r>
              <a:rPr lang="en-US" sz="1800" dirty="0"/>
              <a:t>Analyzing bank churn helps banks understand the reasons behind customer attrition and identify areas for improvement. It allows banks to develop strategies to retain existing customers and attract new ones.</a:t>
            </a:r>
            <a:endParaRPr lang="en-IN" sz="1800" dirty="0"/>
          </a:p>
          <a:p>
            <a:endParaRPr lang="en-IN" dirty="0"/>
          </a:p>
        </p:txBody>
      </p:sp>
      <p:pic>
        <p:nvPicPr>
          <p:cNvPr id="6" name="Picture 5">
            <a:extLst>
              <a:ext uri="{FF2B5EF4-FFF2-40B4-BE49-F238E27FC236}">
                <a16:creationId xmlns:a16="http://schemas.microsoft.com/office/drawing/2014/main" id="{D3C7D1C2-4D20-E869-0199-45B0C1A8A2DA}"/>
              </a:ext>
            </a:extLst>
          </p:cNvPr>
          <p:cNvPicPr>
            <a:picLocks noChangeAspect="1"/>
          </p:cNvPicPr>
          <p:nvPr/>
        </p:nvPicPr>
        <p:blipFill>
          <a:blip r:embed="rId2"/>
          <a:stretch>
            <a:fillRect/>
          </a:stretch>
        </p:blipFill>
        <p:spPr>
          <a:xfrm>
            <a:off x="0" y="916146"/>
            <a:ext cx="6603365" cy="3593101"/>
          </a:xfrm>
          <a:prstGeom prst="rect">
            <a:avLst/>
          </a:prstGeom>
        </p:spPr>
      </p:pic>
    </p:spTree>
    <p:extLst>
      <p:ext uri="{BB962C8B-B14F-4D97-AF65-F5344CB8AC3E}">
        <p14:creationId xmlns:p14="http://schemas.microsoft.com/office/powerpoint/2010/main" val="231975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92E5-64AD-8F19-3E33-F89F860689FB}"/>
              </a:ext>
            </a:extLst>
          </p:cNvPr>
          <p:cNvSpPr>
            <a:spLocks noGrp="1"/>
          </p:cNvSpPr>
          <p:nvPr>
            <p:ph type="title"/>
          </p:nvPr>
        </p:nvSpPr>
        <p:spPr>
          <a:xfrm>
            <a:off x="491566" y="484717"/>
            <a:ext cx="8761413" cy="706964"/>
          </a:xfrm>
        </p:spPr>
        <p:txBody>
          <a:bodyPr/>
          <a:lstStyle/>
          <a:p>
            <a:r>
              <a:rPr lang="en-US" sz="2400" dirty="0"/>
              <a:t>UNDERSTANDING BANK CHURN</a:t>
            </a:r>
            <a:endParaRPr lang="en-IN" sz="2400" dirty="0"/>
          </a:p>
        </p:txBody>
      </p:sp>
      <p:sp>
        <p:nvSpPr>
          <p:cNvPr id="3" name="Content Placeholder 2">
            <a:extLst>
              <a:ext uri="{FF2B5EF4-FFF2-40B4-BE49-F238E27FC236}">
                <a16:creationId xmlns:a16="http://schemas.microsoft.com/office/drawing/2014/main" id="{52E0D09C-6716-43CF-9C3B-2CBABB327294}"/>
              </a:ext>
            </a:extLst>
          </p:cNvPr>
          <p:cNvSpPr>
            <a:spLocks noGrp="1"/>
          </p:cNvSpPr>
          <p:nvPr>
            <p:ph sz="half" idx="1"/>
          </p:nvPr>
        </p:nvSpPr>
        <p:spPr>
          <a:xfrm>
            <a:off x="491566" y="2255353"/>
            <a:ext cx="4825158" cy="4602646"/>
          </a:xfrm>
        </p:spPr>
        <p:txBody>
          <a:bodyPr>
            <a:normAutofit fontScale="77500" lnSpcReduction="20000"/>
          </a:bodyPr>
          <a:lstStyle/>
          <a:p>
            <a:r>
              <a:rPr lang="en-US" sz="2300" b="1" dirty="0"/>
              <a:t>What Is Bank Churn?</a:t>
            </a:r>
          </a:p>
          <a:p>
            <a:pPr algn="l"/>
            <a:r>
              <a:rPr lang="en-US" sz="2300" i="0" dirty="0">
                <a:solidFill>
                  <a:srgbClr val="363940"/>
                </a:solidFill>
                <a:effectLst/>
                <a:highlight>
                  <a:srgbClr val="FFFFFF"/>
                </a:highlight>
              </a:rPr>
              <a:t>Bank account churning is the strategy of opening new bank accounts to profit from their sign-up bonuses and promotional offers.</a:t>
            </a:r>
          </a:p>
          <a:p>
            <a:pPr algn="l"/>
            <a:r>
              <a:rPr lang="en-US" sz="2300" b="0" i="0" dirty="0">
                <a:solidFill>
                  <a:srgbClr val="363940"/>
                </a:solidFill>
                <a:effectLst/>
                <a:highlight>
                  <a:srgbClr val="FFFFFF"/>
                </a:highlight>
              </a:rPr>
              <a:t>It’s similar to credit card churning, except bank account churning doesn’t have the potential hazard of lowering your credit score. This makes it a comparatively low-risk, high-reward strategy.</a:t>
            </a:r>
          </a:p>
          <a:p>
            <a:pPr algn="l"/>
            <a:r>
              <a:rPr lang="en-US" sz="2300" b="0" i="0" dirty="0">
                <a:solidFill>
                  <a:srgbClr val="363940"/>
                </a:solidFill>
                <a:effectLst/>
                <a:highlight>
                  <a:srgbClr val="FFFFFF"/>
                </a:highlight>
              </a:rPr>
              <a:t>Banks need your cash to stay in business. So they’ll incentivize you to park your money with them by offering promotions like sign-up bonuses. These are tools that banks use to compete with one another to encourage people to use them.</a:t>
            </a:r>
          </a:p>
          <a:p>
            <a:endParaRPr lang="en-IN" dirty="0"/>
          </a:p>
        </p:txBody>
      </p:sp>
      <p:sp>
        <p:nvSpPr>
          <p:cNvPr id="4" name="Content Placeholder 3">
            <a:extLst>
              <a:ext uri="{FF2B5EF4-FFF2-40B4-BE49-F238E27FC236}">
                <a16:creationId xmlns:a16="http://schemas.microsoft.com/office/drawing/2014/main" id="{E1011909-604C-881B-026F-7EDAA74465B4}"/>
              </a:ext>
            </a:extLst>
          </p:cNvPr>
          <p:cNvSpPr>
            <a:spLocks noGrp="1"/>
          </p:cNvSpPr>
          <p:nvPr>
            <p:ph sz="half" idx="2"/>
          </p:nvPr>
        </p:nvSpPr>
        <p:spPr>
          <a:xfrm>
            <a:off x="6265994" y="2255352"/>
            <a:ext cx="5434440" cy="4602647"/>
          </a:xfrm>
        </p:spPr>
        <p:txBody>
          <a:bodyPr>
            <a:noAutofit/>
          </a:bodyPr>
          <a:lstStyle/>
          <a:p>
            <a:r>
              <a:rPr lang="en-US" b="1" dirty="0"/>
              <a:t>Why Analyze Bank Churn?</a:t>
            </a:r>
          </a:p>
          <a:p>
            <a:r>
              <a:rPr lang="en-US" b="0" i="0" dirty="0">
                <a:solidFill>
                  <a:srgbClr val="1F1F1F"/>
                </a:solidFill>
                <a:effectLst/>
              </a:rPr>
              <a:t>Customer attrition in the banking industry occurs when consumers quit using the goods and services offered by the bank for some time and, after that, end their connection with the bank.</a:t>
            </a:r>
          </a:p>
          <a:p>
            <a:r>
              <a:rPr lang="en-US" b="0" i="0" dirty="0">
                <a:solidFill>
                  <a:srgbClr val="1F1F1F"/>
                </a:solidFill>
                <a:effectLst/>
              </a:rPr>
              <a:t> Therefore, customer retention is essential in today’s extremely competitive banking market. Additionally, having a solid customer base helps attract new consumers by fostering confidence and a referral from a current clientele.</a:t>
            </a:r>
          </a:p>
          <a:p>
            <a:r>
              <a:rPr lang="en-US" b="0" i="0" dirty="0">
                <a:solidFill>
                  <a:srgbClr val="1F1F1F"/>
                </a:solidFill>
                <a:effectLst/>
              </a:rPr>
              <a:t> These factors make reducing client attrition a crucial step that banks must pursue. </a:t>
            </a:r>
            <a:endParaRPr lang="en-IN" dirty="0"/>
          </a:p>
        </p:txBody>
      </p:sp>
    </p:spTree>
    <p:extLst>
      <p:ext uri="{BB962C8B-B14F-4D97-AF65-F5344CB8AC3E}">
        <p14:creationId xmlns:p14="http://schemas.microsoft.com/office/powerpoint/2010/main" val="319577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E47C-256A-41BD-8C56-0B779AC483CC}"/>
              </a:ext>
            </a:extLst>
          </p:cNvPr>
          <p:cNvSpPr>
            <a:spLocks noGrp="1"/>
          </p:cNvSpPr>
          <p:nvPr>
            <p:ph type="title"/>
          </p:nvPr>
        </p:nvSpPr>
        <p:spPr>
          <a:xfrm>
            <a:off x="1154954" y="973668"/>
            <a:ext cx="8761413" cy="66238"/>
          </a:xfrm>
        </p:spPr>
        <p:txBody>
          <a:bodyPr/>
          <a:lstStyle/>
          <a:p>
            <a:r>
              <a:rPr lang="en-US" sz="2400" dirty="0"/>
              <a:t>Factors Contributing to Bank Churn</a:t>
            </a:r>
            <a:br>
              <a:rPr lang="en-US" sz="2400" dirty="0"/>
            </a:br>
            <a:endParaRPr lang="en-IN" sz="2400" dirty="0"/>
          </a:p>
        </p:txBody>
      </p:sp>
      <p:sp>
        <p:nvSpPr>
          <p:cNvPr id="3" name="Rectangle 2">
            <a:extLst>
              <a:ext uri="{FF2B5EF4-FFF2-40B4-BE49-F238E27FC236}">
                <a16:creationId xmlns:a16="http://schemas.microsoft.com/office/drawing/2014/main" id="{7BCDE4C0-9BA1-5024-5A7F-7B3108613DED}"/>
              </a:ext>
            </a:extLst>
          </p:cNvPr>
          <p:cNvSpPr/>
          <p:nvPr/>
        </p:nvSpPr>
        <p:spPr>
          <a:xfrm>
            <a:off x="1154954" y="753035"/>
            <a:ext cx="9045389" cy="9412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When analyzing the reasons behind bank churn, several factors comes into play. Understanding these factors can help</a:t>
            </a:r>
          </a:p>
          <a:p>
            <a:r>
              <a:rPr lang="en-US" sz="1200" dirty="0"/>
              <a:t>Banks Identify areas for improvements and implement strategies to retain customers.</a:t>
            </a:r>
            <a:endParaRPr lang="en-IN" sz="1200" dirty="0"/>
          </a:p>
        </p:txBody>
      </p:sp>
      <p:graphicFrame>
        <p:nvGraphicFramePr>
          <p:cNvPr id="4" name="Table 3">
            <a:extLst>
              <a:ext uri="{FF2B5EF4-FFF2-40B4-BE49-F238E27FC236}">
                <a16:creationId xmlns:a16="http://schemas.microsoft.com/office/drawing/2014/main" id="{6E65EC20-676E-AEA0-FD5F-79561D063BE0}"/>
              </a:ext>
            </a:extLst>
          </p:cNvPr>
          <p:cNvGraphicFramePr>
            <a:graphicFrameLocks noGrp="1"/>
          </p:cNvGraphicFramePr>
          <p:nvPr>
            <p:extLst>
              <p:ext uri="{D42A27DB-BD31-4B8C-83A1-F6EECF244321}">
                <p14:modId xmlns:p14="http://schemas.microsoft.com/office/powerpoint/2010/main" val="552662871"/>
              </p:ext>
            </p:extLst>
          </p:nvPr>
        </p:nvGraphicFramePr>
        <p:xfrm>
          <a:off x="496794" y="2307415"/>
          <a:ext cx="11198412" cy="3277186"/>
        </p:xfrm>
        <a:graphic>
          <a:graphicData uri="http://schemas.openxmlformats.org/drawingml/2006/table">
            <a:tbl>
              <a:tblPr firstRow="1" bandRow="1">
                <a:tableStyleId>{5C22544A-7EE6-4342-B048-85BDC9FD1C3A}</a:tableStyleId>
              </a:tblPr>
              <a:tblGrid>
                <a:gridCol w="2596030">
                  <a:extLst>
                    <a:ext uri="{9D8B030D-6E8A-4147-A177-3AD203B41FA5}">
                      <a16:colId xmlns:a16="http://schemas.microsoft.com/office/drawing/2014/main" val="686548688"/>
                    </a:ext>
                  </a:extLst>
                </a:gridCol>
                <a:gridCol w="8602382">
                  <a:extLst>
                    <a:ext uri="{9D8B030D-6E8A-4147-A177-3AD203B41FA5}">
                      <a16:colId xmlns:a16="http://schemas.microsoft.com/office/drawing/2014/main" val="1738491720"/>
                    </a:ext>
                  </a:extLst>
                </a:gridCol>
              </a:tblGrid>
              <a:tr h="570256">
                <a:tc>
                  <a:txBody>
                    <a:bodyPr/>
                    <a:lstStyle/>
                    <a:p>
                      <a:r>
                        <a:rPr lang="en-US" sz="1600" b="1" dirty="0"/>
                        <a:t>Factors</a:t>
                      </a:r>
                      <a:endParaRPr lang="en-IN" sz="1600" b="1" dirty="0"/>
                    </a:p>
                  </a:txBody>
                  <a:tcPr/>
                </a:tc>
                <a:tc>
                  <a:txBody>
                    <a:bodyPr/>
                    <a:lstStyle/>
                    <a:p>
                      <a:r>
                        <a:rPr lang="en-US" sz="1600" b="1" dirty="0"/>
                        <a:t>Description</a:t>
                      </a:r>
                      <a:endParaRPr lang="en-IN" sz="1600" b="1" dirty="0"/>
                    </a:p>
                  </a:txBody>
                  <a:tcPr/>
                </a:tc>
                <a:extLst>
                  <a:ext uri="{0D108BD9-81ED-4DB2-BD59-A6C34878D82A}">
                    <a16:rowId xmlns:a16="http://schemas.microsoft.com/office/drawing/2014/main" val="3065386342"/>
                  </a:ext>
                </a:extLst>
              </a:tr>
              <a:tr h="9747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Customer</a:t>
                      </a:r>
                      <a:r>
                        <a:rPr lang="en-US" sz="1600" b="1" baseline="0" dirty="0">
                          <a:solidFill>
                            <a:schemeClr val="tx1"/>
                          </a:solidFill>
                        </a:rPr>
                        <a:t> Satisfaction</a:t>
                      </a:r>
                      <a:endParaRPr lang="en-IN" sz="1600" b="1" dirty="0">
                        <a:solidFill>
                          <a:schemeClr val="tx1"/>
                        </a:solidFill>
                      </a:endParaRPr>
                    </a:p>
                    <a:p>
                      <a:endParaRPr lang="en-IN" dirty="0"/>
                    </a:p>
                  </a:txBody>
                  <a:tcPr/>
                </a:tc>
                <a:tc>
                  <a:txBody>
                    <a:bodyPr/>
                    <a:lstStyle/>
                    <a:p>
                      <a:r>
                        <a:rPr lang="en-US" sz="1400" b="1" dirty="0"/>
                        <a:t>Low levels of customer</a:t>
                      </a:r>
                      <a:r>
                        <a:rPr lang="en-US" sz="1400" b="1" baseline="0" dirty="0"/>
                        <a:t> satisfaction can lead to churn.</a:t>
                      </a:r>
                    </a:p>
                    <a:p>
                      <a:r>
                        <a:rPr lang="en-US" sz="1400" b="1" baseline="0" dirty="0"/>
                        <a:t>Dissatisfaction with customer Service, long wait times, and</a:t>
                      </a:r>
                    </a:p>
                    <a:p>
                      <a:r>
                        <a:rPr lang="en-US" sz="1400" b="1" baseline="0" dirty="0"/>
                        <a:t>Unresolved issues are common reasons why customers churn banks.</a:t>
                      </a:r>
                      <a:endParaRPr lang="en-IN" sz="1400" b="1" dirty="0"/>
                    </a:p>
                    <a:p>
                      <a:endParaRPr lang="en-IN" dirty="0"/>
                    </a:p>
                  </a:txBody>
                  <a:tcPr/>
                </a:tc>
                <a:extLst>
                  <a:ext uri="{0D108BD9-81ED-4DB2-BD59-A6C34878D82A}">
                    <a16:rowId xmlns:a16="http://schemas.microsoft.com/office/drawing/2014/main" val="2538028875"/>
                  </a:ext>
                </a:extLst>
              </a:tr>
              <a:tr h="8505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Fees and Charges</a:t>
                      </a:r>
                      <a:endParaRPr lang="en-IN" sz="1600" b="1" dirty="0"/>
                    </a:p>
                    <a:p>
                      <a:endParaRPr lang="en-IN" dirty="0"/>
                    </a:p>
                  </a:txBody>
                  <a:tcPr/>
                </a:tc>
                <a:tc>
                  <a:txBody>
                    <a:bodyPr/>
                    <a:lstStyle/>
                    <a:p>
                      <a:r>
                        <a:rPr lang="en-US" sz="1400" b="1" dirty="0"/>
                        <a:t>High fees</a:t>
                      </a:r>
                      <a:r>
                        <a:rPr lang="en-US" sz="1400" b="1" baseline="0" dirty="0"/>
                        <a:t> and charges can be a significant deterrent for customers. If a banks fees are higher compared to or if customers feel they are being charged unfairly, they may choose to switch banks.</a:t>
                      </a:r>
                      <a:endParaRPr lang="en-IN" sz="1400" b="1" dirty="0"/>
                    </a:p>
                  </a:txBody>
                  <a:tcPr/>
                </a:tc>
                <a:extLst>
                  <a:ext uri="{0D108BD9-81ED-4DB2-BD59-A6C34878D82A}">
                    <a16:rowId xmlns:a16="http://schemas.microsoft.com/office/drawing/2014/main" val="1658869291"/>
                  </a:ext>
                </a:extLst>
              </a:tr>
              <a:tr h="8505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Competition</a:t>
                      </a:r>
                      <a:endParaRPr lang="en-IN" sz="1600" b="1"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Intense competition in the banking industry can lead to churn, If</a:t>
                      </a:r>
                      <a:r>
                        <a:rPr lang="en-US" sz="1400" b="1" baseline="0" dirty="0"/>
                        <a:t> a competitor offers better rates, incentives, or a more user-friendly experience, customers may be tempted to switch banks.</a:t>
                      </a:r>
                      <a:endParaRPr lang="en-IN" sz="1400" b="1" dirty="0"/>
                    </a:p>
                    <a:p>
                      <a:endParaRPr lang="en-IN" dirty="0"/>
                    </a:p>
                  </a:txBody>
                  <a:tcPr/>
                </a:tc>
                <a:extLst>
                  <a:ext uri="{0D108BD9-81ED-4DB2-BD59-A6C34878D82A}">
                    <a16:rowId xmlns:a16="http://schemas.microsoft.com/office/drawing/2014/main" val="1955158275"/>
                  </a:ext>
                </a:extLst>
              </a:tr>
            </a:tbl>
          </a:graphicData>
        </a:graphic>
      </p:graphicFrame>
    </p:spTree>
    <p:extLst>
      <p:ext uri="{BB962C8B-B14F-4D97-AF65-F5344CB8AC3E}">
        <p14:creationId xmlns:p14="http://schemas.microsoft.com/office/powerpoint/2010/main" val="163056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C9513-1000-2A10-2AFD-98AD6920AC13}"/>
              </a:ext>
            </a:extLst>
          </p:cNvPr>
          <p:cNvPicPr>
            <a:picLocks noChangeAspect="1"/>
          </p:cNvPicPr>
          <p:nvPr/>
        </p:nvPicPr>
        <p:blipFill>
          <a:blip r:embed="rId2"/>
          <a:stretch>
            <a:fillRect/>
          </a:stretch>
        </p:blipFill>
        <p:spPr>
          <a:xfrm>
            <a:off x="1129553" y="378862"/>
            <a:ext cx="9932894" cy="6479138"/>
          </a:xfrm>
          <a:prstGeom prst="rect">
            <a:avLst/>
          </a:prstGeom>
        </p:spPr>
      </p:pic>
    </p:spTree>
    <p:extLst>
      <p:ext uri="{BB962C8B-B14F-4D97-AF65-F5344CB8AC3E}">
        <p14:creationId xmlns:p14="http://schemas.microsoft.com/office/powerpoint/2010/main" val="85290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DA245-8A5A-4595-8AB7-55C8828F1EF5}"/>
              </a:ext>
            </a:extLst>
          </p:cNvPr>
          <p:cNvPicPr>
            <a:picLocks noChangeAspect="1"/>
          </p:cNvPicPr>
          <p:nvPr/>
        </p:nvPicPr>
        <p:blipFill>
          <a:blip r:embed="rId2"/>
          <a:stretch>
            <a:fillRect/>
          </a:stretch>
        </p:blipFill>
        <p:spPr>
          <a:xfrm>
            <a:off x="0" y="66161"/>
            <a:ext cx="12192000" cy="6725677"/>
          </a:xfrm>
          <a:prstGeom prst="rect">
            <a:avLst/>
          </a:prstGeom>
        </p:spPr>
      </p:pic>
    </p:spTree>
    <p:extLst>
      <p:ext uri="{BB962C8B-B14F-4D97-AF65-F5344CB8AC3E}">
        <p14:creationId xmlns:p14="http://schemas.microsoft.com/office/powerpoint/2010/main" val="385871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79E4-8A6E-4584-CB6B-5B5F370BBC69}"/>
              </a:ext>
            </a:extLst>
          </p:cNvPr>
          <p:cNvSpPr>
            <a:spLocks noGrp="1"/>
          </p:cNvSpPr>
          <p:nvPr>
            <p:ph type="title"/>
          </p:nvPr>
        </p:nvSpPr>
        <p:spPr>
          <a:xfrm>
            <a:off x="706719" y="480609"/>
            <a:ext cx="8761413" cy="706964"/>
          </a:xfrm>
        </p:spPr>
        <p:txBody>
          <a:bodyPr/>
          <a:lstStyle/>
          <a:p>
            <a:r>
              <a:rPr lang="en-US" sz="2400" b="1" dirty="0"/>
              <a:t>Retention Strategies</a:t>
            </a:r>
            <a:endParaRPr lang="en-IN" sz="2400" dirty="0"/>
          </a:p>
        </p:txBody>
      </p:sp>
      <p:sp>
        <p:nvSpPr>
          <p:cNvPr id="4" name="Rectangle 3">
            <a:extLst>
              <a:ext uri="{FF2B5EF4-FFF2-40B4-BE49-F238E27FC236}">
                <a16:creationId xmlns:a16="http://schemas.microsoft.com/office/drawing/2014/main" id="{C3CB9698-467C-52B0-AAF5-AAE678E3BA3E}"/>
              </a:ext>
            </a:extLst>
          </p:cNvPr>
          <p:cNvSpPr/>
          <p:nvPr/>
        </p:nvSpPr>
        <p:spPr>
          <a:xfrm>
            <a:off x="573741" y="1187573"/>
            <a:ext cx="5217459" cy="4529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Retention Strategies to Reduce Bank Churn</a:t>
            </a:r>
          </a:p>
          <a:p>
            <a:pPr algn="ctr"/>
            <a:endParaRPr lang="en-IN" dirty="0"/>
          </a:p>
        </p:txBody>
      </p:sp>
      <p:graphicFrame>
        <p:nvGraphicFramePr>
          <p:cNvPr id="6" name="Table 5">
            <a:extLst>
              <a:ext uri="{FF2B5EF4-FFF2-40B4-BE49-F238E27FC236}">
                <a16:creationId xmlns:a16="http://schemas.microsoft.com/office/drawing/2014/main" id="{06214EB7-D8FB-51AB-4890-191D3730F06F}"/>
              </a:ext>
            </a:extLst>
          </p:cNvPr>
          <p:cNvGraphicFramePr>
            <a:graphicFrameLocks noGrp="1"/>
          </p:cNvGraphicFramePr>
          <p:nvPr>
            <p:extLst>
              <p:ext uri="{D42A27DB-BD31-4B8C-83A1-F6EECF244321}">
                <p14:modId xmlns:p14="http://schemas.microsoft.com/office/powerpoint/2010/main" val="3234253379"/>
              </p:ext>
            </p:extLst>
          </p:nvPr>
        </p:nvGraphicFramePr>
        <p:xfrm>
          <a:off x="706719" y="2420471"/>
          <a:ext cx="11028081" cy="3679753"/>
        </p:xfrm>
        <a:graphic>
          <a:graphicData uri="http://schemas.openxmlformats.org/drawingml/2006/table">
            <a:tbl>
              <a:tblPr firstRow="1" bandRow="1">
                <a:tableStyleId>{5C22544A-7EE6-4342-B048-85BDC9FD1C3A}</a:tableStyleId>
              </a:tblPr>
              <a:tblGrid>
                <a:gridCol w="4113229">
                  <a:extLst>
                    <a:ext uri="{9D8B030D-6E8A-4147-A177-3AD203B41FA5}">
                      <a16:colId xmlns:a16="http://schemas.microsoft.com/office/drawing/2014/main" val="995958572"/>
                    </a:ext>
                  </a:extLst>
                </a:gridCol>
                <a:gridCol w="6914852">
                  <a:extLst>
                    <a:ext uri="{9D8B030D-6E8A-4147-A177-3AD203B41FA5}">
                      <a16:colId xmlns:a16="http://schemas.microsoft.com/office/drawing/2014/main" val="1479489763"/>
                    </a:ext>
                  </a:extLst>
                </a:gridCol>
              </a:tblGrid>
              <a:tr h="6777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Strategy</a:t>
                      </a:r>
                      <a:endParaRPr lang="en-IN" sz="1600" b="1" dirty="0"/>
                    </a:p>
                    <a:p>
                      <a:endParaRPr lang="en-IN" dirty="0"/>
                    </a:p>
                  </a:txBody>
                  <a:tcPr/>
                </a:tc>
                <a:tc>
                  <a:txBody>
                    <a:bodyPr/>
                    <a:lstStyle/>
                    <a:p>
                      <a:r>
                        <a:rPr lang="en-US" sz="1600" dirty="0"/>
                        <a:t>Description</a:t>
                      </a:r>
                      <a:endParaRPr lang="en-IN" sz="1600" dirty="0"/>
                    </a:p>
                  </a:txBody>
                  <a:tcPr/>
                </a:tc>
                <a:extLst>
                  <a:ext uri="{0D108BD9-81ED-4DB2-BD59-A6C34878D82A}">
                    <a16:rowId xmlns:a16="http://schemas.microsoft.com/office/drawing/2014/main" val="4250386800"/>
                  </a:ext>
                </a:extLst>
              </a:tr>
              <a:tr h="910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Personalized</a:t>
                      </a:r>
                      <a:r>
                        <a:rPr lang="en-US" sz="1600" b="1" baseline="0" dirty="0"/>
                        <a:t> Offers</a:t>
                      </a:r>
                      <a:endParaRPr lang="en-IN"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baseline="0" dirty="0"/>
                        <a:t>Provide tailored offers and incentives based on customer preferences and behavior to encourage retention.</a:t>
                      </a:r>
                    </a:p>
                  </a:txBody>
                  <a:tcPr/>
                </a:tc>
                <a:extLst>
                  <a:ext uri="{0D108BD9-81ED-4DB2-BD59-A6C34878D82A}">
                    <a16:rowId xmlns:a16="http://schemas.microsoft.com/office/drawing/2014/main" val="1832238232"/>
                  </a:ext>
                </a:extLst>
              </a:tr>
              <a:tr h="9107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Customers</a:t>
                      </a:r>
                      <a:r>
                        <a:rPr lang="en-US" sz="1600" b="1" baseline="0" dirty="0"/>
                        <a:t> Loyalty Programs</a:t>
                      </a:r>
                      <a:endParaRPr lang="en-IN"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Implement</a:t>
                      </a:r>
                      <a:r>
                        <a:rPr lang="en-US" sz="1600" b="1" baseline="0" dirty="0"/>
                        <a:t> loyalty programs that reward customers for their continued business and encourage them to stay with the bank.</a:t>
                      </a:r>
                      <a:endParaRPr lang="en-IN" sz="1600" b="1" dirty="0"/>
                    </a:p>
                  </a:txBody>
                  <a:tcPr/>
                </a:tc>
                <a:extLst>
                  <a:ext uri="{0D108BD9-81ED-4DB2-BD59-A6C34878D82A}">
                    <a16:rowId xmlns:a16="http://schemas.microsoft.com/office/drawing/2014/main" val="27400332"/>
                  </a:ext>
                </a:extLst>
              </a:tr>
              <a:tr h="1180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Improved</a:t>
                      </a:r>
                      <a:r>
                        <a:rPr lang="en-US" sz="1600" b="1" baseline="0" dirty="0"/>
                        <a:t> Customer Service</a:t>
                      </a:r>
                      <a:endParaRPr lang="en-IN" sz="1600" b="1" dirty="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Enhance</a:t>
                      </a:r>
                      <a:r>
                        <a:rPr lang="en-US" sz="1600" b="1" baseline="0" dirty="0"/>
                        <a:t> the customer service experience service experiences by providing and personalized assistance, resolving issues efficiently, and addressing customer feedback.</a:t>
                      </a:r>
                      <a:endParaRPr lang="en-IN" sz="1600" b="1" dirty="0"/>
                    </a:p>
                  </a:txBody>
                  <a:tcPr/>
                </a:tc>
                <a:extLst>
                  <a:ext uri="{0D108BD9-81ED-4DB2-BD59-A6C34878D82A}">
                    <a16:rowId xmlns:a16="http://schemas.microsoft.com/office/drawing/2014/main" val="1756556597"/>
                  </a:ext>
                </a:extLst>
              </a:tr>
            </a:tbl>
          </a:graphicData>
        </a:graphic>
      </p:graphicFrame>
    </p:spTree>
    <p:extLst>
      <p:ext uri="{BB962C8B-B14F-4D97-AF65-F5344CB8AC3E}">
        <p14:creationId xmlns:p14="http://schemas.microsoft.com/office/powerpoint/2010/main" val="52102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E101-E2A9-EEFA-EC54-E7BFA32B20A6}"/>
              </a:ext>
            </a:extLst>
          </p:cNvPr>
          <p:cNvSpPr>
            <a:spLocks noGrp="1"/>
          </p:cNvSpPr>
          <p:nvPr>
            <p:ph type="title"/>
          </p:nvPr>
        </p:nvSpPr>
        <p:spPr/>
        <p:txBody>
          <a:bodyPr/>
          <a:lstStyle/>
          <a:p>
            <a:r>
              <a:rPr lang="en-US" sz="2800" b="1" dirty="0"/>
              <a:t>Key Takeaways</a:t>
            </a:r>
            <a:endParaRPr lang="en-IN" sz="2800" b="1" dirty="0"/>
          </a:p>
        </p:txBody>
      </p:sp>
      <p:sp>
        <p:nvSpPr>
          <p:cNvPr id="3" name="Rectangle 2">
            <a:extLst>
              <a:ext uri="{FF2B5EF4-FFF2-40B4-BE49-F238E27FC236}">
                <a16:creationId xmlns:a16="http://schemas.microsoft.com/office/drawing/2014/main" id="{0E57FC9B-CBD6-0062-579A-0E40A31D3591}"/>
              </a:ext>
            </a:extLst>
          </p:cNvPr>
          <p:cNvSpPr/>
          <p:nvPr/>
        </p:nvSpPr>
        <p:spPr>
          <a:xfrm>
            <a:off x="775447" y="2402541"/>
            <a:ext cx="10641106" cy="4150659"/>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Customer Satisfaction</a:t>
            </a:r>
          </a:p>
          <a:p>
            <a:pPr marL="285750" indent="-285750">
              <a:buFont typeface="Arial" panose="020B0604020202020204" pitchFamily="34" charset="0"/>
              <a:buChar char="•"/>
            </a:pPr>
            <a:r>
              <a:rPr lang="en-US" sz="1800" dirty="0"/>
              <a:t>Customer satisfaction is a critical factor in bank churn.</a:t>
            </a:r>
          </a:p>
          <a:p>
            <a:pPr marL="285750" indent="-285750">
              <a:buFont typeface="Arial" panose="020B0604020202020204" pitchFamily="34" charset="0"/>
              <a:buChar char="•"/>
            </a:pPr>
            <a:r>
              <a:rPr lang="en-US" sz="1800" dirty="0"/>
              <a:t>Dissatisfied customers are more likely to switch banks.</a:t>
            </a:r>
          </a:p>
          <a:p>
            <a:endParaRPr lang="en-US" sz="1600" dirty="0"/>
          </a:p>
          <a:p>
            <a:r>
              <a:rPr lang="en-US" b="1" dirty="0"/>
              <a:t>Predictive Models</a:t>
            </a:r>
          </a:p>
          <a:p>
            <a:pPr marL="285750" indent="-285750">
              <a:buFont typeface="Arial" panose="020B0604020202020204" pitchFamily="34" charset="0"/>
              <a:buChar char="•"/>
            </a:pPr>
            <a:r>
              <a:rPr lang="en-US" sz="1800" dirty="0"/>
              <a:t>Predictive Models can help identify customers at risk of churn.</a:t>
            </a:r>
          </a:p>
          <a:p>
            <a:pPr marL="285750" indent="-285750">
              <a:buFont typeface="Arial" panose="020B0604020202020204" pitchFamily="34" charset="0"/>
              <a:buChar char="•"/>
            </a:pPr>
            <a:r>
              <a:rPr lang="en-US" sz="1800" dirty="0"/>
              <a:t>By analyzing customers data, predictive models can identify patterns and indicators of churn</a:t>
            </a:r>
            <a:r>
              <a:rPr lang="en-US" sz="1600" b="1" dirty="0"/>
              <a:t>.</a:t>
            </a:r>
          </a:p>
          <a:p>
            <a:pPr marL="285750" indent="-285750">
              <a:buFont typeface="Arial" panose="020B0604020202020204" pitchFamily="34" charset="0"/>
              <a:buChar char="•"/>
            </a:pPr>
            <a:endParaRPr lang="en-US" sz="1600" b="1" dirty="0"/>
          </a:p>
          <a:p>
            <a:r>
              <a:rPr lang="en-US" b="1" dirty="0"/>
              <a:t>Retention Strategies</a:t>
            </a:r>
          </a:p>
          <a:p>
            <a:pPr marL="285750" indent="-285750">
              <a:buFont typeface="Arial" panose="020B0604020202020204" pitchFamily="34" charset="0"/>
              <a:buChar char="•"/>
            </a:pPr>
            <a:r>
              <a:rPr lang="en-US" sz="1800" dirty="0"/>
              <a:t>Effective retention strategies can help reduce churn.</a:t>
            </a:r>
          </a:p>
          <a:p>
            <a:pPr marL="285750" indent="-285750">
              <a:buFont typeface="Arial" panose="020B0604020202020204" pitchFamily="34" charset="0"/>
              <a:buChar char="•"/>
            </a:pPr>
            <a:r>
              <a:rPr lang="en-US" sz="1800" dirty="0"/>
              <a:t>Providing personalized offers and incentives can incentivize customers to stay with the bank.</a:t>
            </a:r>
            <a:endParaRPr lang="en-IN" sz="1800" dirty="0"/>
          </a:p>
        </p:txBody>
      </p:sp>
    </p:spTree>
    <p:extLst>
      <p:ext uri="{BB962C8B-B14F-4D97-AF65-F5344CB8AC3E}">
        <p14:creationId xmlns:p14="http://schemas.microsoft.com/office/powerpoint/2010/main" val="327937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DD3E-1485-0916-EE03-D57A321F3ADE}"/>
              </a:ext>
            </a:extLst>
          </p:cNvPr>
          <p:cNvSpPr>
            <a:spLocks noGrp="1"/>
          </p:cNvSpPr>
          <p:nvPr>
            <p:ph type="ctrTitle"/>
          </p:nvPr>
        </p:nvSpPr>
        <p:spPr>
          <a:xfrm>
            <a:off x="2239685" y="2080620"/>
            <a:ext cx="7531845" cy="1439710"/>
          </a:xfrm>
        </p:spPr>
        <p:txBody>
          <a:bodyPr/>
          <a:lstStyle/>
          <a:p>
            <a:r>
              <a:rPr lang="en-US" sz="9600" b="1" dirty="0"/>
              <a:t>THANK YOU!</a:t>
            </a:r>
            <a:endParaRPr lang="en-IN" sz="9600" b="1" dirty="0"/>
          </a:p>
        </p:txBody>
      </p:sp>
      <p:sp>
        <p:nvSpPr>
          <p:cNvPr id="3" name="Subtitle 2">
            <a:extLst>
              <a:ext uri="{FF2B5EF4-FFF2-40B4-BE49-F238E27FC236}">
                <a16:creationId xmlns:a16="http://schemas.microsoft.com/office/drawing/2014/main" id="{23FE291C-6B10-335E-597B-4C1F6FCBFD46}"/>
              </a:ext>
            </a:extLst>
          </p:cNvPr>
          <p:cNvSpPr>
            <a:spLocks noGrp="1"/>
          </p:cNvSpPr>
          <p:nvPr>
            <p:ph type="subTitle" idx="1"/>
          </p:nvPr>
        </p:nvSpPr>
        <p:spPr>
          <a:xfrm>
            <a:off x="10442390" y="6095191"/>
            <a:ext cx="1435845" cy="278714"/>
          </a:xfrm>
          <a:noFill/>
        </p:spPr>
        <p:txBody>
          <a:bodyPr>
            <a:normAutofit/>
          </a:bodyPr>
          <a:lstStyle/>
          <a:p>
            <a:r>
              <a:rPr lang="en-US" sz="1000" dirty="0"/>
              <a:t>NEWTON SCHOOL</a:t>
            </a:r>
            <a:endParaRPr lang="en-IN" sz="1000" dirty="0"/>
          </a:p>
        </p:txBody>
      </p:sp>
    </p:spTree>
    <p:extLst>
      <p:ext uri="{BB962C8B-B14F-4D97-AF65-F5344CB8AC3E}">
        <p14:creationId xmlns:p14="http://schemas.microsoft.com/office/powerpoint/2010/main" val="3008644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{9F8565CF-04FE-4119-B41B-5328160BAFE5}tf02900722</Template>
  <TotalTime>71</TotalTime>
  <Words>583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ANALYTICAL CRM DEVELOPMENT FOR – BANK CHURN ANALYSIS</vt:lpstr>
      <vt:lpstr>UNDERSTANDING BANK CHURN</vt:lpstr>
      <vt:lpstr>UNDERSTANDING BANK CHURN</vt:lpstr>
      <vt:lpstr>Factors Contributing to Bank Churn </vt:lpstr>
      <vt:lpstr>PowerPoint Presentation</vt:lpstr>
      <vt:lpstr>PowerPoint Presentation</vt:lpstr>
      <vt:lpstr>Retention Strategies</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 BANK CHURN ANALYSIS</dc:title>
  <dc:creator>Rohit Deshpande</dc:creator>
  <cp:lastModifiedBy>Rohit Deshpande</cp:lastModifiedBy>
  <cp:revision>2</cp:revision>
  <dcterms:created xsi:type="dcterms:W3CDTF">2024-03-23T20:41:42Z</dcterms:created>
  <dcterms:modified xsi:type="dcterms:W3CDTF">2024-04-29T13:21:30Z</dcterms:modified>
</cp:coreProperties>
</file>