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3CFB-72BE-A40F-B2FA-95242F40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5035"/>
            <a:ext cx="4806574" cy="1630769"/>
          </a:xfrm>
        </p:spPr>
        <p:txBody>
          <a:bodyPr/>
          <a:lstStyle/>
          <a:p>
            <a:r>
              <a:rPr lang="en-US" sz="4000" dirty="0"/>
              <a:t>ANALYTICAL CRM DEVELOPMENT FOR – BANK CHURN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06EC-B9C3-68C7-FEA2-C9AE1D4AA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58698"/>
            <a:ext cx="2888127" cy="484902"/>
          </a:xfrm>
        </p:spPr>
        <p:txBody>
          <a:bodyPr/>
          <a:lstStyle/>
          <a:p>
            <a:r>
              <a:rPr lang="en-US" dirty="0"/>
              <a:t>-BY ROHIT DESHPANDE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1C91D-9AAB-E50D-81A9-5178A400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3" y="1909593"/>
            <a:ext cx="5100441" cy="30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92E5-64AD-8F19-3E33-F89F8606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66" y="484717"/>
            <a:ext cx="8761413" cy="706964"/>
          </a:xfrm>
        </p:spPr>
        <p:txBody>
          <a:bodyPr/>
          <a:lstStyle/>
          <a:p>
            <a:r>
              <a:rPr lang="en-US" sz="2400" dirty="0"/>
              <a:t>UNDERSTANDING BANK CHURN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D09C-6716-43CF-9C3B-2CBABB32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566" y="4602629"/>
            <a:ext cx="4825158" cy="185195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Bank Churn?</a:t>
            </a:r>
          </a:p>
          <a:p>
            <a:r>
              <a:rPr lang="en-US" sz="1800" dirty="0"/>
              <a:t>Bank Churn refers to the phenomenon of customers leaving a bank. It is an Important metric for banks to track as it directly Impacts their customer base and revenue.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11909-604C-881B-026F-7EDAA744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5275" y="4602629"/>
            <a:ext cx="4825159" cy="20222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Why Analyze Bank Churn?</a:t>
            </a:r>
          </a:p>
          <a:p>
            <a:r>
              <a:rPr lang="en-US" sz="1800" dirty="0"/>
              <a:t>Analyzing bank churn helps banks understand the reasons behind customer attrition and identify areas for improvement. It allows banks to develop strategies to retain existing customers and attract new ones.</a:t>
            </a:r>
            <a:endParaRPr lang="en-IN" sz="18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7D1C2-4D20-E869-0199-45B0C1A8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146"/>
            <a:ext cx="6603365" cy="35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E47C-256A-41BD-8C56-0B779AC4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6238"/>
          </a:xfrm>
        </p:spPr>
        <p:txBody>
          <a:bodyPr/>
          <a:lstStyle/>
          <a:p>
            <a:r>
              <a:rPr lang="en-US" sz="2400" dirty="0"/>
              <a:t>Factors Contributing to Bank Churn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DE4C0-9BA1-5024-5A7F-7B3108613DED}"/>
              </a:ext>
            </a:extLst>
          </p:cNvPr>
          <p:cNvSpPr/>
          <p:nvPr/>
        </p:nvSpPr>
        <p:spPr>
          <a:xfrm>
            <a:off x="1154954" y="753035"/>
            <a:ext cx="9045389" cy="941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When analyzing the reasons behind bank churn, several factors comes into play. Understanding these factors can help</a:t>
            </a:r>
          </a:p>
          <a:p>
            <a:r>
              <a:rPr lang="en-US" sz="1200" dirty="0"/>
              <a:t>Banks Identify areas for improvements and implement strategies to retain customers.</a:t>
            </a:r>
            <a:endParaRPr lang="en-IN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5EC20-676E-AEA0-FD5F-79561D06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2871"/>
              </p:ext>
            </p:extLst>
          </p:nvPr>
        </p:nvGraphicFramePr>
        <p:xfrm>
          <a:off x="496794" y="2307415"/>
          <a:ext cx="11198412" cy="327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30">
                  <a:extLst>
                    <a:ext uri="{9D8B030D-6E8A-4147-A177-3AD203B41FA5}">
                      <a16:colId xmlns:a16="http://schemas.microsoft.com/office/drawing/2014/main" val="686548688"/>
                    </a:ext>
                  </a:extLst>
                </a:gridCol>
                <a:gridCol w="8602382">
                  <a:extLst>
                    <a:ext uri="{9D8B030D-6E8A-4147-A177-3AD203B41FA5}">
                      <a16:colId xmlns:a16="http://schemas.microsoft.com/office/drawing/2014/main" val="1738491720"/>
                    </a:ext>
                  </a:extLst>
                </a:gridCol>
              </a:tblGrid>
              <a:tr h="570256">
                <a:tc>
                  <a:txBody>
                    <a:bodyPr/>
                    <a:lstStyle/>
                    <a:p>
                      <a:r>
                        <a:rPr lang="en-US" sz="1600" b="1" dirty="0"/>
                        <a:t>Factors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342"/>
                  </a:ext>
                </a:extLst>
              </a:tr>
              <a:tr h="9747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Satisfaction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Low levels of customer</a:t>
                      </a:r>
                      <a:r>
                        <a:rPr lang="en-US" sz="1400" b="1" baseline="0" dirty="0"/>
                        <a:t> satisfaction can lead to churn.</a:t>
                      </a:r>
                    </a:p>
                    <a:p>
                      <a:r>
                        <a:rPr lang="en-US" sz="1400" b="1" baseline="0" dirty="0"/>
                        <a:t>Dissatisfaction with customer Service, long wait times, and</a:t>
                      </a:r>
                    </a:p>
                    <a:p>
                      <a:r>
                        <a:rPr lang="en-US" sz="1400" b="1" baseline="0" dirty="0"/>
                        <a:t>Unresolved issues are common reasons why customers churn banks.</a:t>
                      </a:r>
                      <a:endParaRPr lang="en-IN" sz="14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28875"/>
                  </a:ext>
                </a:extLst>
              </a:tr>
              <a:tr h="8505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Fees and Charges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High fees</a:t>
                      </a:r>
                      <a:r>
                        <a:rPr lang="en-US" sz="1400" b="1" baseline="0" dirty="0"/>
                        <a:t> and charges can be a significant deterrent for customers. If a banks fees are higher compared to or if customers feel they are being charged unfairly, they may choose to switch banks.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69291"/>
                  </a:ext>
                </a:extLst>
              </a:tr>
              <a:tr h="8505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Competition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Intense competition in the banking industry can lead to churn, If</a:t>
                      </a:r>
                      <a:r>
                        <a:rPr lang="en-US" sz="1400" b="1" baseline="0" dirty="0"/>
                        <a:t> a competitor offers better rates, incentives, or a more user-friendly experience, customers may be tempted to switch banks.</a:t>
                      </a:r>
                      <a:endParaRPr lang="en-IN" sz="14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5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C9513-1000-2A10-2AFD-98AD6920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378862"/>
            <a:ext cx="9932894" cy="647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0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DA245-8A5A-4595-8AB7-55C8828F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61"/>
            <a:ext cx="12192000" cy="6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9E4-8A6E-4584-CB6B-5B5F370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19" y="480609"/>
            <a:ext cx="8761413" cy="706964"/>
          </a:xfrm>
        </p:spPr>
        <p:txBody>
          <a:bodyPr/>
          <a:lstStyle/>
          <a:p>
            <a:r>
              <a:rPr lang="en-US" sz="2400" b="1" dirty="0"/>
              <a:t>Retention Strategies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B9698-467C-52B0-AAF5-AAE678E3BA3E}"/>
              </a:ext>
            </a:extLst>
          </p:cNvPr>
          <p:cNvSpPr/>
          <p:nvPr/>
        </p:nvSpPr>
        <p:spPr>
          <a:xfrm>
            <a:off x="573741" y="1187573"/>
            <a:ext cx="5217459" cy="45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Retention Strategies to Reduce Bank Churn</a:t>
            </a:r>
          </a:p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214EB7-D8FB-51AB-4890-191D3730F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53379"/>
              </p:ext>
            </p:extLst>
          </p:nvPr>
        </p:nvGraphicFramePr>
        <p:xfrm>
          <a:off x="706719" y="2420471"/>
          <a:ext cx="11028081" cy="367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29">
                  <a:extLst>
                    <a:ext uri="{9D8B030D-6E8A-4147-A177-3AD203B41FA5}">
                      <a16:colId xmlns:a16="http://schemas.microsoft.com/office/drawing/2014/main" val="995958572"/>
                    </a:ext>
                  </a:extLst>
                </a:gridCol>
                <a:gridCol w="6914852">
                  <a:extLst>
                    <a:ext uri="{9D8B030D-6E8A-4147-A177-3AD203B41FA5}">
                      <a16:colId xmlns:a16="http://schemas.microsoft.com/office/drawing/2014/main" val="1479489763"/>
                    </a:ext>
                  </a:extLst>
                </a:gridCol>
              </a:tblGrid>
              <a:tr h="6777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Strategy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86800"/>
                  </a:ext>
                </a:extLst>
              </a:tr>
              <a:tr h="910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Personalized</a:t>
                      </a:r>
                      <a:r>
                        <a:rPr lang="en-US" sz="1600" b="1" baseline="0" dirty="0"/>
                        <a:t> Offers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Provide tailored offers and incentives based on customer preferences and behavior to encourage retention.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38232"/>
                  </a:ext>
                </a:extLst>
              </a:tr>
              <a:tr h="910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Customers</a:t>
                      </a:r>
                      <a:r>
                        <a:rPr lang="en-US" sz="1600" b="1" baseline="0" dirty="0"/>
                        <a:t> Loyalty Programs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Implement</a:t>
                      </a:r>
                      <a:r>
                        <a:rPr lang="en-US" sz="1600" b="1" baseline="0" dirty="0"/>
                        <a:t> loyalty programs that reward customers for their continued business and encourage them to stay with the bank.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332"/>
                  </a:ext>
                </a:extLst>
              </a:tr>
              <a:tr h="11805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Improved</a:t>
                      </a:r>
                      <a:r>
                        <a:rPr lang="en-US" sz="1600" b="1" baseline="0" dirty="0"/>
                        <a:t> Customer Service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Enhance</a:t>
                      </a:r>
                      <a:r>
                        <a:rPr lang="en-US" sz="1600" b="1" baseline="0" dirty="0"/>
                        <a:t> the customer service experience service experiences by providing and personalized assistance, resolving issues efficiently, and addressing customer feedback.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2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E101-E2A9-EEFA-EC54-E7BFA32B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Key Takeaways</a:t>
            </a:r>
            <a:endParaRPr lang="en-IN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7FC9B-CBD6-0062-579A-0E40A31D3591}"/>
              </a:ext>
            </a:extLst>
          </p:cNvPr>
          <p:cNvSpPr/>
          <p:nvPr/>
        </p:nvSpPr>
        <p:spPr>
          <a:xfrm>
            <a:off x="775447" y="2402541"/>
            <a:ext cx="10641106" cy="4150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 satisfaction is a critical factor in bank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Dissatisfied customers are more likely to switch banks.</a:t>
            </a:r>
          </a:p>
          <a:p>
            <a:endParaRPr lang="en-US" sz="1600" dirty="0"/>
          </a:p>
          <a:p>
            <a:r>
              <a:rPr lang="en-US" b="1" dirty="0"/>
              <a:t>Predictive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Predictive Models can help identify customers at risk of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By analyzing customers data, predictive models can identify patterns and indicators of churn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b="1" dirty="0"/>
              <a:t>Retention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Effective retention strategies can help reduce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Providing personalized offers and incentives can incentivize customers to stay with the bank.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7937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D3E-1485-0916-EE03-D57A321F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685" y="2080620"/>
            <a:ext cx="7531845" cy="1439710"/>
          </a:xfrm>
        </p:spPr>
        <p:txBody>
          <a:bodyPr/>
          <a:lstStyle/>
          <a:p>
            <a:r>
              <a:rPr lang="en-US" sz="9600" b="1" dirty="0"/>
              <a:t>THANK YOU!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291C-6B10-335E-597B-4C1F6FCB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2390" y="6095191"/>
            <a:ext cx="1435845" cy="278714"/>
          </a:xfrm>
          <a:noFill/>
        </p:spPr>
        <p:txBody>
          <a:bodyPr>
            <a:normAutofit/>
          </a:bodyPr>
          <a:lstStyle/>
          <a:p>
            <a:r>
              <a:rPr lang="en-US" sz="1000" dirty="0"/>
              <a:t>NEWTON SCHOOL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0864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{9F8565CF-04FE-4119-B41B-5328160BAFE5}tf02900722</Template>
  <TotalTime>56</TotalTime>
  <Words>388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ANALYTICAL CRM DEVELOPMENT FOR – BANK CHURN ANALYSIS</vt:lpstr>
      <vt:lpstr>UNDERSTANDING BANK CHURN</vt:lpstr>
      <vt:lpstr>Factors Contributing to Bank Churn </vt:lpstr>
      <vt:lpstr>PowerPoint Presentation</vt:lpstr>
      <vt:lpstr>PowerPoint Presentation</vt:lpstr>
      <vt:lpstr>Retention Strategies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– BANK CHURN ANALYSIS</dc:title>
  <dc:creator>Rohit Deshpande</dc:creator>
  <cp:lastModifiedBy>Rohit Deshpande</cp:lastModifiedBy>
  <cp:revision>1</cp:revision>
  <dcterms:created xsi:type="dcterms:W3CDTF">2024-03-23T20:41:42Z</dcterms:created>
  <dcterms:modified xsi:type="dcterms:W3CDTF">2024-03-23T21:39:56Z</dcterms:modified>
</cp:coreProperties>
</file>