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74" r:id="rId14"/>
    <p:sldId id="275" r:id="rId15"/>
    <p:sldId id="276" r:id="rId16"/>
    <p:sldId id="277" r:id="rId17"/>
    <p:sldId id="258" r:id="rId18"/>
    <p:sldId id="261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docs.google.com/spreadsheets/u/0/d/1BV1UqpT-tu6rlcsY6ezoH1tNmQiLOVOf22l8tVHINng/ed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3CFB-72BE-A40F-B2FA-95242F40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5035"/>
            <a:ext cx="4806574" cy="1630769"/>
          </a:xfrm>
        </p:spPr>
        <p:txBody>
          <a:bodyPr/>
          <a:lstStyle/>
          <a:p>
            <a:r>
              <a:rPr lang="en-US" sz="4000" dirty="0"/>
              <a:t>ANALYTICAL CRM DEVELOPMENT FOR – BANK CHURN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06EC-B9C3-68C7-FEA2-C9AE1D4AA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58698"/>
            <a:ext cx="2888127" cy="484902"/>
          </a:xfrm>
        </p:spPr>
        <p:txBody>
          <a:bodyPr/>
          <a:lstStyle/>
          <a:p>
            <a:r>
              <a:rPr lang="en-US" dirty="0"/>
              <a:t>-BY ROHIT DESHPANDE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1C91D-9AAB-E50D-81A9-5178A400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3" y="1909593"/>
            <a:ext cx="5100441" cy="3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8691-946B-2947-7033-F400D61A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Bank Churn Power BI</a:t>
            </a:r>
          </a:p>
        </p:txBody>
      </p:sp>
      <p:pic>
        <p:nvPicPr>
          <p:cNvPr id="3" name="Google Shape;319;p26">
            <a:extLst>
              <a:ext uri="{FF2B5EF4-FFF2-40B4-BE49-F238E27FC236}">
                <a16:creationId xmlns:a16="http://schemas.microsoft.com/office/drawing/2014/main" id="{16B841E4-E194-D3C7-AAFB-78C4A64A2D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9559"/>
          <a:stretch/>
        </p:blipFill>
        <p:spPr>
          <a:xfrm>
            <a:off x="1154954" y="2104435"/>
            <a:ext cx="9874407" cy="441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10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3F74-65CA-45ED-7AA4-92CA23D0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storage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F1D2-5BB2-66C9-EEE4-895419D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Imported Data into SQL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Imported data from Excel into MySQL workbench and stored in database</a:t>
            </a: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Written Queries in Workbench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Manipulated data by writing queries, extracting meaningful insights from it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</a:b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SQL Concepts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Used Basic &amp; Advanced SQL concepts to solve objective questions</a:t>
            </a:r>
          </a:p>
          <a:p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09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DA245-8A5A-4595-8AB7-55C8828F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61"/>
            <a:ext cx="12192000" cy="6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270C9-8E71-17DF-6406-1E7E5F1A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0"/>
            <a:ext cx="12192000" cy="67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6AC27-A3BF-905A-E34F-D72D79FE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3699" cy="68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DF70-7465-0D3C-5E7A-C4464A20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4B34-D262-DDE4-BF8A-0278BC1A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Customers: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10,000</a:t>
            </a:r>
            <a:b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18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Exited Customers: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2037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Active Customers: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5151</a:t>
            </a:r>
            <a:b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dirty="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Average No. of Products </a:t>
            </a:r>
            <a:r>
              <a:rPr lang="en-US" sz="1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(used by customers)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1.53</a:t>
            </a:r>
            <a:b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dirty="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Average Tenure </a:t>
            </a:r>
            <a:r>
              <a:rPr lang="en-US" sz="1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(of customers)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4.86 </a:t>
            </a:r>
            <a:r>
              <a:rPr lang="en-US" sz="105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years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Average Balance </a:t>
            </a:r>
            <a:r>
              <a:rPr lang="en-US" sz="14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(of customers)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4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76.5</a:t>
            </a:r>
            <a:r>
              <a:rPr lang="en-US" sz="14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b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18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Average Churn Risk Score (CRS):</a:t>
            </a:r>
            <a:r>
              <a:rPr lang="en-US" sz="18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98.9 </a:t>
            </a:r>
            <a:r>
              <a:rPr lang="en-US" sz="105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in range (0-500)</a:t>
            </a:r>
            <a:endParaRPr lang="en-US" sz="18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6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1F67-84D1-4265-0E0E-F02D4C7F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D1A7-1BE7-8423-56CF-900FA734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66258" cy="3976409"/>
          </a:xfrm>
        </p:spPr>
        <p:txBody>
          <a:bodyPr>
            <a:normAutofit fontScale="92500"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Germany appears to pose the highest financial risk to the bank, because of highest Churn rate (814) &amp; least Active Members (1248)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France has most no. of Active Members (2591)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Spain has least no. of customers Churned (413)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No strong correlation with number of Active members and Average estimated salary.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Females (0.25) have higher churn rate than Males (0.16)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Poor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segment of Credit Scores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(300-579)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has the highest exit rate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Having a Credit card doesn’t have a significant impact on churn rates</a:t>
            </a: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0C343D"/>
              </a:buClr>
              <a:buSzPts val="15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Most commonly used  Number of Product is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for customers who have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Exited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the bank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Large number of customers join bank during months of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Aug - Dec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period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Individuals from 30-50 years of age most no. of Credit Cards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7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47C-256A-41BD-8C56-0B779AC4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6238"/>
          </a:xfrm>
        </p:spPr>
        <p:txBody>
          <a:bodyPr/>
          <a:lstStyle/>
          <a:p>
            <a:r>
              <a:rPr lang="en-US" sz="2400" dirty="0"/>
              <a:t>Factors Contributing to Bank Churn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DE4C0-9BA1-5024-5A7F-7B3108613DED}"/>
              </a:ext>
            </a:extLst>
          </p:cNvPr>
          <p:cNvSpPr/>
          <p:nvPr/>
        </p:nvSpPr>
        <p:spPr>
          <a:xfrm>
            <a:off x="1154954" y="753035"/>
            <a:ext cx="9045389" cy="941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When analyzing the reasons behind bank churn, several factors comes into play. Understanding these factors can help</a:t>
            </a:r>
          </a:p>
          <a:p>
            <a:r>
              <a:rPr lang="en-US" sz="1200" dirty="0"/>
              <a:t>Banks Identify areas for improvements and implement strategies to retain customers.</a:t>
            </a:r>
            <a:endParaRPr lang="en-IN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5EC20-676E-AEA0-FD5F-79561D06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2871"/>
              </p:ext>
            </p:extLst>
          </p:nvPr>
        </p:nvGraphicFramePr>
        <p:xfrm>
          <a:off x="496794" y="2307415"/>
          <a:ext cx="11198412" cy="327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30">
                  <a:extLst>
                    <a:ext uri="{9D8B030D-6E8A-4147-A177-3AD203B41FA5}">
                      <a16:colId xmlns:a16="http://schemas.microsoft.com/office/drawing/2014/main" val="686548688"/>
                    </a:ext>
                  </a:extLst>
                </a:gridCol>
                <a:gridCol w="8602382">
                  <a:extLst>
                    <a:ext uri="{9D8B030D-6E8A-4147-A177-3AD203B41FA5}">
                      <a16:colId xmlns:a16="http://schemas.microsoft.com/office/drawing/2014/main" val="1738491720"/>
                    </a:ext>
                  </a:extLst>
                </a:gridCol>
              </a:tblGrid>
              <a:tr h="570256">
                <a:tc>
                  <a:txBody>
                    <a:bodyPr/>
                    <a:lstStyle/>
                    <a:p>
                      <a:r>
                        <a:rPr lang="en-US" sz="1600" b="1" dirty="0"/>
                        <a:t>Factors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342"/>
                  </a:ext>
                </a:extLst>
              </a:tr>
              <a:tr h="9747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Low levels of customer</a:t>
                      </a:r>
                      <a:r>
                        <a:rPr lang="en-US" sz="1400" b="1" baseline="0" dirty="0"/>
                        <a:t> satisfaction can lead to churn.</a:t>
                      </a:r>
                    </a:p>
                    <a:p>
                      <a:r>
                        <a:rPr lang="en-US" sz="1400" b="1" baseline="0" dirty="0"/>
                        <a:t>Dissatisfaction with customer Service, long wait times, and</a:t>
                      </a:r>
                    </a:p>
                    <a:p>
                      <a:r>
                        <a:rPr lang="en-US" sz="1400" b="1" baseline="0" dirty="0"/>
                        <a:t>Unresolved issues are common reasons why customers churn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28875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Fees and Charges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High fees</a:t>
                      </a:r>
                      <a:r>
                        <a:rPr lang="en-US" sz="1400" b="1" baseline="0" dirty="0"/>
                        <a:t> and charges can be a significant deterrent for customers. If a banks fees are higher compared to or if customers feel they are being charged unfairly, they may choose to switch banks.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69291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Competition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Intense competition in the banking industry can lead to churn, If</a:t>
                      </a:r>
                      <a:r>
                        <a:rPr lang="en-US" sz="1400" b="1" baseline="0" dirty="0"/>
                        <a:t> a competitor offers better rates, incentives, or a more user-friendly experience, customers may be tempted to switch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6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9E4-8A6E-4584-CB6B-5B5F370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19" y="480609"/>
            <a:ext cx="8761413" cy="706964"/>
          </a:xfrm>
        </p:spPr>
        <p:txBody>
          <a:bodyPr/>
          <a:lstStyle/>
          <a:p>
            <a:r>
              <a:rPr lang="en-US" sz="2400" b="1" dirty="0"/>
              <a:t>Retention Strategies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B9698-467C-52B0-AAF5-AAE678E3BA3E}"/>
              </a:ext>
            </a:extLst>
          </p:cNvPr>
          <p:cNvSpPr/>
          <p:nvPr/>
        </p:nvSpPr>
        <p:spPr>
          <a:xfrm>
            <a:off x="573741" y="1187573"/>
            <a:ext cx="5217459" cy="45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Retention Strategies to Reduce Bank Churn</a:t>
            </a:r>
          </a:p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214EB7-D8FB-51AB-4890-191D3730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3379"/>
              </p:ext>
            </p:extLst>
          </p:nvPr>
        </p:nvGraphicFramePr>
        <p:xfrm>
          <a:off x="706719" y="2420471"/>
          <a:ext cx="11028081" cy="367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29">
                  <a:extLst>
                    <a:ext uri="{9D8B030D-6E8A-4147-A177-3AD203B41FA5}">
                      <a16:colId xmlns:a16="http://schemas.microsoft.com/office/drawing/2014/main" val="995958572"/>
                    </a:ext>
                  </a:extLst>
                </a:gridCol>
                <a:gridCol w="6914852">
                  <a:extLst>
                    <a:ext uri="{9D8B030D-6E8A-4147-A177-3AD203B41FA5}">
                      <a16:colId xmlns:a16="http://schemas.microsoft.com/office/drawing/2014/main" val="1479489763"/>
                    </a:ext>
                  </a:extLst>
                </a:gridCol>
              </a:tblGrid>
              <a:tr h="6777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Strategy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86800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Personalized</a:t>
                      </a:r>
                      <a:r>
                        <a:rPr lang="en-US" sz="1600" b="1" baseline="0" dirty="0"/>
                        <a:t> Offers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Provide tailored offers and incentives based on customer preferences and behavior to encourage retention.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38232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Customers</a:t>
                      </a:r>
                      <a:r>
                        <a:rPr lang="en-US" sz="1600" b="1" baseline="0" dirty="0"/>
                        <a:t> Loyalty Programs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Implement</a:t>
                      </a:r>
                      <a:r>
                        <a:rPr lang="en-US" sz="1600" b="1" baseline="0" dirty="0"/>
                        <a:t> loyalty programs that reward customers for their continued business and encourage them to stay with the bank.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332"/>
                  </a:ext>
                </a:extLst>
              </a:tr>
              <a:tr h="11805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Improved</a:t>
                      </a:r>
                      <a:r>
                        <a:rPr lang="en-US" sz="1600" b="1" baseline="0" dirty="0"/>
                        <a:t> Customer Service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Enhance</a:t>
                      </a:r>
                      <a:r>
                        <a:rPr lang="en-US" sz="1600" b="1" baseline="0" dirty="0"/>
                        <a:t> the customer service experience service experiences by providing and personalized assistance, resolving issues efficiently, and addressing customer feedback.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2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EA17-AF91-3314-2E10-3E273A55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AADA-AC0A-3436-CD1F-47C972CB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45" y="2311267"/>
            <a:ext cx="11458110" cy="4410044"/>
          </a:xfrm>
        </p:spPr>
        <p:txBody>
          <a:bodyPr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Add more details in data of Bank CRM with for direct correlation between campaign exposure and assess changes in customer behavior.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Segmenting your data, conducting trend analysis, and utilizing control groups when possible, can help gain valuable insights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Region centric marketing should be considered to engage &amp; retain customers from specific region (geography)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Simplify processes like account opening and online banking to enhance user experience and reduce churn caused by frustration.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Analyze customer behavior and offer targeted rewards – cashback for high spenders, financial consultations for low product users – to increase engagement</a:t>
            </a: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i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All Strategies must be formed to connect with customer at personalized level with integrity. </a:t>
            </a:r>
            <a:r>
              <a:rPr lang="en-US" sz="1800" dirty="0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These will </a:t>
            </a:r>
            <a:r>
              <a:rPr lang="en-US" sz="1800" dirty="0" err="1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optimise</a:t>
            </a:r>
            <a:r>
              <a:rPr lang="en-US" sz="1800" dirty="0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 campaigns &amp; drive long-term business growth</a:t>
            </a: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906D-5AC4-6547-4173-C7465E73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 CRM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673B1-CA1E-4815-3374-1EF6BFD8E98E}"/>
              </a:ext>
            </a:extLst>
          </p:cNvPr>
          <p:cNvSpPr txBox="1"/>
          <p:nvPr/>
        </p:nvSpPr>
        <p:spPr>
          <a:xfrm>
            <a:off x="533317" y="2514148"/>
            <a:ext cx="10595126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This capstone project delves into </a:t>
            </a:r>
            <a:r>
              <a:rPr lang="en-US" sz="1800" b="1" dirty="0"/>
              <a:t>Bank Customer Relationship Management </a:t>
            </a:r>
            <a:r>
              <a:rPr lang="en-US" sz="1800" dirty="0"/>
              <a:t>(CRM).</a:t>
            </a:r>
            <a:br>
              <a:rPr lang="en-US" sz="1800" dirty="0"/>
            </a:br>
            <a:r>
              <a:rPr lang="en-US" sz="1800" dirty="0"/>
              <a:t>CRM empowers banks to build stronger relationships through data analysis.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Our CRM system serves as a strategic tool for fostering stronger connections with our customers. Its centralized customer data, enabling personalized interactions, targeted marketing, and effective issue resolution.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Through </a:t>
            </a:r>
            <a:r>
              <a:rPr lang="en-US" sz="1800" dirty="0">
                <a:solidFill>
                  <a:srgbClr val="2196F3"/>
                </a:solidFill>
              </a:rPr>
              <a:t>segmentation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196F3"/>
                </a:solidFill>
              </a:rPr>
              <a:t>analytics</a:t>
            </a:r>
            <a:r>
              <a:rPr lang="en-US" sz="1800" dirty="0"/>
              <a:t>, we identify customer needs, preferences, and behaviors, empowering us to tailor offerings and experiences. With a focus on retention and satisfaction, our CRM drives loyalty, revenue growth, and operational efficiency.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i="1" dirty="0"/>
              <a:t>Let’s explore the transformative power of CRM in banking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4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D3E-1485-0916-EE03-D57A321F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685" y="2080620"/>
            <a:ext cx="7531845" cy="1439710"/>
          </a:xfrm>
        </p:spPr>
        <p:txBody>
          <a:bodyPr/>
          <a:lstStyle/>
          <a:p>
            <a:r>
              <a:rPr lang="en-US" sz="9600" b="1" dirty="0"/>
              <a:t>THANK YOU!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291C-6B10-335E-597B-4C1F6FCB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2390" y="6095191"/>
            <a:ext cx="1435845" cy="278714"/>
          </a:xfrm>
          <a:noFill/>
        </p:spPr>
        <p:txBody>
          <a:bodyPr>
            <a:normAutofit/>
          </a:bodyPr>
          <a:lstStyle/>
          <a:p>
            <a:r>
              <a:rPr lang="en-US" sz="1000" dirty="0"/>
              <a:t>NEWTON SCHOOL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086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7C2-867B-97EB-D916-F38A546F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F0C24-28B4-FD6D-E6A1-BFA9B889408D}"/>
              </a:ext>
            </a:extLst>
          </p:cNvPr>
          <p:cNvSpPr txBox="1"/>
          <p:nvPr/>
        </p:nvSpPr>
        <p:spPr>
          <a:xfrm>
            <a:off x="688157" y="2667786"/>
            <a:ext cx="11170763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 are an analytical CRM (Customer Relationship Management) specialist hired by a bank to </a:t>
            </a:r>
            <a:r>
              <a:rPr lang="en-US" sz="1800" dirty="0">
                <a:solidFill>
                  <a:srgbClr val="2196F3"/>
                </a:solidFill>
              </a:rPr>
              <a:t>extract</a:t>
            </a:r>
            <a:r>
              <a:rPr lang="en-US" sz="1800" dirty="0"/>
              <a:t> meaningful insights from various customer-related datasets.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The bank aims to </a:t>
            </a:r>
            <a:r>
              <a:rPr lang="en-US" sz="1800" dirty="0">
                <a:solidFill>
                  <a:srgbClr val="2196F3"/>
                </a:solidFill>
              </a:rPr>
              <a:t>reduce</a:t>
            </a:r>
            <a:r>
              <a:rPr lang="en-US" sz="1800" dirty="0"/>
              <a:t> customer churn, </a:t>
            </a:r>
            <a:r>
              <a:rPr lang="en-US" sz="1800" dirty="0">
                <a:solidFill>
                  <a:srgbClr val="2196F3"/>
                </a:solidFill>
              </a:rPr>
              <a:t>improve</a:t>
            </a:r>
            <a:r>
              <a:rPr lang="en-US" sz="1800" dirty="0"/>
              <a:t> service delivery, and </a:t>
            </a:r>
            <a:r>
              <a:rPr lang="en-US" sz="1800" dirty="0">
                <a:solidFill>
                  <a:srgbClr val="2196F3"/>
                </a:solidFill>
              </a:rPr>
              <a:t>enhance</a:t>
            </a:r>
            <a:r>
              <a:rPr lang="en-US" sz="1800" dirty="0"/>
              <a:t> customer satisfaction.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They have provided you with datasets including customer demographics, transaction details, customer exit information, and active customer profiles.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54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848-63B0-8B11-239B-BA3312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995D4-AFEE-84C7-B46F-16B873C9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76" y="2730698"/>
            <a:ext cx="3287648" cy="3293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618F4-2949-9086-E8FD-1BBFAF6918D2}"/>
              </a:ext>
            </a:extLst>
          </p:cNvPr>
          <p:cNvSpPr txBox="1"/>
          <p:nvPr/>
        </p:nvSpPr>
        <p:spPr>
          <a:xfrm>
            <a:off x="1154954" y="2730697"/>
            <a:ext cx="3082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Consolidation and Preprocessing</a:t>
            </a:r>
          </a:p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Transformation of data using Excel &amp;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PowerBI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Analysis and Visualization</a:t>
            </a:r>
          </a:p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SQL Queries output, and visuals &amp;  dashboarding in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PowerBI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A9E4D-6E8A-33C5-95D8-66CD2E194B30}"/>
              </a:ext>
            </a:extLst>
          </p:cNvPr>
          <p:cNvSpPr txBox="1"/>
          <p:nvPr/>
        </p:nvSpPr>
        <p:spPr>
          <a:xfrm>
            <a:off x="8375084" y="2727574"/>
            <a:ext cx="3082565" cy="412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Storage and Manipulation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Import processed Excel data into SQL &amp; write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Objectives and Documentation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Determining Insights,  Issues, Strategies of churn &amp; documenting it</a:t>
            </a: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F50B6-16E1-0DA3-0AFE-45C1F57A0A2A}"/>
              </a:ext>
            </a:extLst>
          </p:cNvPr>
          <p:cNvCxnSpPr>
            <a:cxnSpLocks/>
          </p:cNvCxnSpPr>
          <p:nvPr/>
        </p:nvCxnSpPr>
        <p:spPr>
          <a:xfrm>
            <a:off x="1010325" y="2727574"/>
            <a:ext cx="1017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4104C-2A59-EDA6-9064-451F878B8872}"/>
              </a:ext>
            </a:extLst>
          </p:cNvPr>
          <p:cNvCxnSpPr>
            <a:cxnSpLocks/>
          </p:cNvCxnSpPr>
          <p:nvPr/>
        </p:nvCxnSpPr>
        <p:spPr>
          <a:xfrm>
            <a:off x="1154954" y="6608682"/>
            <a:ext cx="10402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8ECFAB-9C7A-A4A7-294F-B0F127909DDF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154954" y="4669690"/>
            <a:ext cx="308256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D6C2DA-BFAB-0EC5-5797-9B564294056B}"/>
              </a:ext>
            </a:extLst>
          </p:cNvPr>
          <p:cNvCxnSpPr/>
          <p:nvPr/>
        </p:nvCxnSpPr>
        <p:spPr>
          <a:xfrm>
            <a:off x="7927942" y="4669689"/>
            <a:ext cx="340307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DA94-556A-D9A9-43E0-6B3F7F6F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Let’s Dive into it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59188-33EF-3445-EB5D-A187D3CDBC3D}"/>
              </a:ext>
            </a:extLst>
          </p:cNvPr>
          <p:cNvSpPr txBox="1"/>
          <p:nvPr/>
        </p:nvSpPr>
        <p:spPr>
          <a:xfrm>
            <a:off x="829559" y="2611225"/>
            <a:ext cx="7569723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Bank’s data of Customer Relations is quite complex and vast.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My Excel sheet  </a:t>
            </a:r>
            <a:r>
              <a:rPr lang="en-US" sz="2400" b="1" dirty="0" err="1">
                <a:solidFill>
                  <a:schemeClr val="accent5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Bank_CRM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&amp; </a:t>
            </a:r>
            <a:r>
              <a:rPr lang="en-US" sz="1800" dirty="0" err="1"/>
              <a:t>PowerBI</a:t>
            </a:r>
            <a:r>
              <a:rPr lang="en-US" sz="1800" dirty="0"/>
              <a:t> sheet unveils data of customers, their behaviors &amp; relationship with bank and trends discussed in this presentation.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9A19-4871-8FF4-205A-AE0ACBF8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31" y="4017645"/>
            <a:ext cx="6413369" cy="28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B52D-4100-7982-440A-6FAEF26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Data Consolidation &amp; Preprocessing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D1677-79A7-2F0B-43CB-1C775E67F8F0}"/>
              </a:ext>
            </a:extLst>
          </p:cNvPr>
          <p:cNvSpPr txBox="1"/>
          <p:nvPr/>
        </p:nvSpPr>
        <p:spPr>
          <a:xfrm>
            <a:off x="339365" y="2498103"/>
            <a:ext cx="11397006" cy="401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Fixed inconsistent values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  <a:t>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Corrected format in Excel of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Joining Date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(BOJ) in ‘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YYYY-MM-DD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’ format that SQL recognizes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</a:b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Checked missing/error values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Checked the Errors &amp; Null values through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Quality Columns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in the View Tab, using Transform Data 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PowerBI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Generated new data and measures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PowerBI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, Generated new calculated column named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Spending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in Customer Info table and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Credit Score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Group &amp;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Churn Risk Score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(CRS) in Bank Churn table.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</a:b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Formatted Table &amp; Model view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Created data in table view and checked for Model view for any cardinality if needed.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8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F4AE-9843-18C0-B15D-1CE04220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Info Excel</a:t>
            </a:r>
          </a:p>
        </p:txBody>
      </p:sp>
      <p:pic>
        <p:nvPicPr>
          <p:cNvPr id="3" name="Google Shape;300;p23">
            <a:extLst>
              <a:ext uri="{FF2B5EF4-FFF2-40B4-BE49-F238E27FC236}">
                <a16:creationId xmlns:a16="http://schemas.microsoft.com/office/drawing/2014/main" id="{3475E46A-C5DB-F3C0-E827-104EAA46C3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723"/>
          <a:stretch/>
        </p:blipFill>
        <p:spPr>
          <a:xfrm>
            <a:off x="1154954" y="2150814"/>
            <a:ext cx="9403067" cy="4517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9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2B00-D723-B9A6-6F35-B943290D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Bank churn Excel</a:t>
            </a:r>
          </a:p>
        </p:txBody>
      </p:sp>
      <p:pic>
        <p:nvPicPr>
          <p:cNvPr id="3" name="Google Shape;306;p24">
            <a:extLst>
              <a:ext uri="{FF2B5EF4-FFF2-40B4-BE49-F238E27FC236}">
                <a16:creationId xmlns:a16="http://schemas.microsoft.com/office/drawing/2014/main" id="{9A0B6806-613B-D0E7-4FE3-856AF3D6FA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4954" y="1970888"/>
            <a:ext cx="9798992" cy="4553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4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3AD8-5C6C-1B51-6104-0AD67D0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Info Power BI</a:t>
            </a:r>
          </a:p>
        </p:txBody>
      </p:sp>
      <p:pic>
        <p:nvPicPr>
          <p:cNvPr id="3" name="Google Shape;312;p25">
            <a:extLst>
              <a:ext uri="{FF2B5EF4-FFF2-40B4-BE49-F238E27FC236}">
                <a16:creationId xmlns:a16="http://schemas.microsoft.com/office/drawing/2014/main" id="{FBE21FFD-65CE-5150-B3D9-8A1EC30078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4954" y="2093438"/>
            <a:ext cx="9629310" cy="44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91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{9F8565CF-04FE-4119-B41B-5328160BAFE5}tf02900722</Template>
  <TotalTime>142</TotalTime>
  <Words>1022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Century Gothic</vt:lpstr>
      <vt:lpstr>Comfortaa</vt:lpstr>
      <vt:lpstr>Courier New</vt:lpstr>
      <vt:lpstr>Lato</vt:lpstr>
      <vt:lpstr>Lexend ExtraBold</vt:lpstr>
      <vt:lpstr>Montserrat</vt:lpstr>
      <vt:lpstr>Wingdings 3</vt:lpstr>
      <vt:lpstr>Ion Boardroom</vt:lpstr>
      <vt:lpstr>ANALYTICAL CRM DEVELOPMENT FOR – BANK CHURN ANALYSIS</vt:lpstr>
      <vt:lpstr>Bank CRM Overview</vt:lpstr>
      <vt:lpstr>Problem Statement</vt:lpstr>
      <vt:lpstr>Process Cycle</vt:lpstr>
      <vt:lpstr>Let’s Dive into it !</vt:lpstr>
      <vt:lpstr>Data Consolidation &amp; Preprocessing</vt:lpstr>
      <vt:lpstr>Customer Info Excel</vt:lpstr>
      <vt:lpstr>Bank churn Excel</vt:lpstr>
      <vt:lpstr>Customer Info Power BI</vt:lpstr>
      <vt:lpstr>Bank Churn Power BI</vt:lpstr>
      <vt:lpstr>Data storage and Manipulation</vt:lpstr>
      <vt:lpstr>PowerPoint Presentation</vt:lpstr>
      <vt:lpstr>PowerPoint Presentation</vt:lpstr>
      <vt:lpstr>PowerPoint Presentation</vt:lpstr>
      <vt:lpstr>Statistical Insights</vt:lpstr>
      <vt:lpstr>Key Insights</vt:lpstr>
      <vt:lpstr>Factors Contributing to Bank Churn </vt:lpstr>
      <vt:lpstr>Retention Strategies</vt:lpstr>
      <vt:lpstr>Conclusion &amp; Suggestions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– BANK CHURN ANALYSIS</dc:title>
  <dc:creator>Rohit Deshpande</dc:creator>
  <cp:lastModifiedBy>Rohit Deshpande</cp:lastModifiedBy>
  <cp:revision>4</cp:revision>
  <dcterms:created xsi:type="dcterms:W3CDTF">2024-03-23T20:41:42Z</dcterms:created>
  <dcterms:modified xsi:type="dcterms:W3CDTF">2024-04-30T17:20:20Z</dcterms:modified>
</cp:coreProperties>
</file>