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66" r:id="rId3"/>
    <p:sldId id="272" r:id="rId4"/>
    <p:sldId id="301" r:id="rId5"/>
    <p:sldId id="282" r:id="rId6"/>
    <p:sldId id="302" r:id="rId7"/>
    <p:sldId id="303" r:id="rId8"/>
    <p:sldId id="300"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1" d="100"/>
          <a:sy n="81" d="100"/>
        </p:scale>
        <p:origin x="754" y="6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7/19/2024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166688"/>
            <a:ext cx="4986338" cy="3262311"/>
          </a:xfrm>
        </p:spPr>
        <p:txBody>
          <a:bodyPr>
            <a:normAutofit/>
          </a:bodyPr>
          <a:lstStyle/>
          <a:p>
            <a:pPr algn="ctr"/>
            <a:r>
              <a:rPr lang="en-GB" sz="4400" b="1" dirty="0">
                <a:solidFill>
                  <a:schemeClr val="tx1"/>
                </a:solidFill>
                <a:effectLst/>
                <a:latin typeface="+mn-lt"/>
                <a:ea typeface="+mn-ea"/>
                <a:cs typeface="+mn-cs"/>
              </a:rPr>
              <a:t>Marketing Campaign Performance </a:t>
            </a:r>
            <a:endParaRPr lang="en-IN" sz="4400" dirty="0">
              <a:solidFill>
                <a:schemeClr val="tx1"/>
              </a:solidFill>
            </a:endParaRP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9850250" y="6383712"/>
            <a:ext cx="2341750" cy="474287"/>
          </a:xfrm>
        </p:spPr>
        <p:txBody>
          <a:bodyPr/>
          <a:lstStyle/>
          <a:p>
            <a:r>
              <a:rPr lang="en-US" dirty="0"/>
              <a:t>Rohit Deshpande</a:t>
            </a:r>
          </a:p>
        </p:txBody>
      </p:sp>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Overview</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pPr marL="0" indent="0">
              <a:buNone/>
            </a:pPr>
            <a:r>
              <a:rPr lang="en-US" dirty="0"/>
              <a:t>In this Excel project, we will analyze the performance based on the market data to gain insights into different aspects over marketing channel over the years. The dataset used in this project will contain information on Marketing channel, conversion rate, campaign names and other relevant matrices.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4781550" y="2841278"/>
            <a:ext cx="2628900" cy="1175444"/>
          </a:xfrm>
        </p:spPr>
        <p:txBody>
          <a:bodyPr>
            <a:normAutofit/>
          </a:bodyPr>
          <a:lstStyle/>
          <a:p>
            <a:r>
              <a:rPr lang="en-US" sz="4000" dirty="0">
                <a:solidFill>
                  <a:schemeClr val="tx1"/>
                </a:solidFill>
              </a:rPr>
              <a:t>Objective</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7" name="TextBox 6">
            <a:extLst>
              <a:ext uri="{FF2B5EF4-FFF2-40B4-BE49-F238E27FC236}">
                <a16:creationId xmlns:a16="http://schemas.microsoft.com/office/drawing/2014/main" id="{803EC03C-B012-8968-FE69-DCFDDA77BED3}"/>
              </a:ext>
            </a:extLst>
          </p:cNvPr>
          <p:cNvSpPr txBox="1"/>
          <p:nvPr/>
        </p:nvSpPr>
        <p:spPr>
          <a:xfrm>
            <a:off x="573741" y="4347882"/>
            <a:ext cx="10443883" cy="1631216"/>
          </a:xfrm>
          <a:prstGeom prst="rect">
            <a:avLst/>
          </a:prstGeom>
          <a:noFill/>
        </p:spPr>
        <p:txBody>
          <a:bodyPr wrap="square" rtlCol="0">
            <a:spAutoFit/>
          </a:bodyPr>
          <a:lstStyle/>
          <a:p>
            <a:r>
              <a:rPr lang="en-US" sz="2000" dirty="0"/>
              <a:t>The objective of this Excel project is to Marketing campaign performance data to gain valuable insights into various aspects of marketing performance over different countries. The primary goal is to provide a comprehensive and data-driven view market performance, its relationships, and identify key patterns. The analysis aims to answer critical questions and support decision-making in the field of marketing.</a:t>
            </a:r>
            <a:endParaRPr lang="en-IN" sz="2000"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85FAF-86C9-40AA-3D09-ADCB94721E16}"/>
              </a:ext>
            </a:extLst>
          </p:cNvPr>
          <p:cNvSpPr txBox="1"/>
          <p:nvPr/>
        </p:nvSpPr>
        <p:spPr>
          <a:xfrm>
            <a:off x="242048" y="806824"/>
            <a:ext cx="6768353" cy="1107996"/>
          </a:xfrm>
          <a:prstGeom prst="rect">
            <a:avLst/>
          </a:prstGeom>
          <a:noFill/>
        </p:spPr>
        <p:txBody>
          <a:bodyPr wrap="square" rtlCol="0">
            <a:spAutoFit/>
          </a:bodyPr>
          <a:lstStyle/>
          <a:p>
            <a:r>
              <a:rPr lang="en-US" b="1" dirty="0">
                <a:solidFill>
                  <a:schemeClr val="bg1"/>
                </a:solidFill>
              </a:rPr>
              <a:t>Key learnings :</a:t>
            </a:r>
            <a:r>
              <a:rPr lang="en-US" sz="1600" dirty="0"/>
              <a:t> </a:t>
            </a:r>
            <a:r>
              <a:rPr lang="en-US" sz="1600" dirty="0">
                <a:solidFill>
                  <a:schemeClr val="bg1"/>
                </a:solidFill>
              </a:rPr>
              <a:t>This project was a hands-on learning experience that enhanced my Excel skills and analytical abilities. I gained proficiency in using Excel tool to explore and analyze large datasets, extract relevant information, and draw valuable insights.</a:t>
            </a:r>
            <a:endParaRPr lang="en-US" sz="1600" b="1" dirty="0">
              <a:solidFill>
                <a:schemeClr val="bg1"/>
              </a:solidFill>
            </a:endParaRPr>
          </a:p>
        </p:txBody>
      </p:sp>
      <p:sp>
        <p:nvSpPr>
          <p:cNvPr id="4" name="TextBox 3">
            <a:extLst>
              <a:ext uri="{FF2B5EF4-FFF2-40B4-BE49-F238E27FC236}">
                <a16:creationId xmlns:a16="http://schemas.microsoft.com/office/drawing/2014/main" id="{70CFBFE2-C61B-3F82-781A-17F4563B9788}"/>
              </a:ext>
            </a:extLst>
          </p:cNvPr>
          <p:cNvSpPr txBox="1"/>
          <p:nvPr/>
        </p:nvSpPr>
        <p:spPr>
          <a:xfrm>
            <a:off x="242048" y="2671483"/>
            <a:ext cx="8148918" cy="2339102"/>
          </a:xfrm>
          <a:prstGeom prst="rect">
            <a:avLst/>
          </a:prstGeom>
          <a:noFill/>
        </p:spPr>
        <p:txBody>
          <a:bodyPr wrap="square" rtlCol="0">
            <a:spAutoFit/>
          </a:bodyPr>
          <a:lstStyle/>
          <a:p>
            <a:r>
              <a:rPr lang="en-US" b="1" dirty="0">
                <a:solidFill>
                  <a:schemeClr val="bg1"/>
                </a:solidFill>
              </a:rPr>
              <a:t>Data source: </a:t>
            </a:r>
            <a:r>
              <a:rPr lang="en-US" sz="1600" dirty="0">
                <a:solidFill>
                  <a:schemeClr val="bg1"/>
                </a:solidFill>
              </a:rPr>
              <a:t>We will use the dataset that includes the marketing campaign performance table.</a:t>
            </a:r>
          </a:p>
          <a:p>
            <a:r>
              <a:rPr lang="en-US" sz="1600" b="1" dirty="0">
                <a:solidFill>
                  <a:schemeClr val="bg1"/>
                </a:solidFill>
              </a:rPr>
              <a:t>	Key Columns:</a:t>
            </a:r>
          </a:p>
          <a:p>
            <a:r>
              <a:rPr lang="en-US" sz="1600" b="1" dirty="0">
                <a:solidFill>
                  <a:schemeClr val="bg1"/>
                </a:solidFill>
              </a:rPr>
              <a:t>	Campaign Name: </a:t>
            </a:r>
            <a:r>
              <a:rPr lang="en-US" sz="1600" dirty="0">
                <a:solidFill>
                  <a:schemeClr val="bg1"/>
                </a:solidFill>
              </a:rPr>
              <a:t>Contains the different names of campaigns.</a:t>
            </a:r>
          </a:p>
          <a:p>
            <a:r>
              <a:rPr lang="en-US" sz="1600" dirty="0">
                <a:solidFill>
                  <a:schemeClr val="bg1"/>
                </a:solidFill>
              </a:rPr>
              <a:t>	</a:t>
            </a:r>
            <a:r>
              <a:rPr lang="en-US" sz="1600" b="1" dirty="0">
                <a:solidFill>
                  <a:schemeClr val="bg1"/>
                </a:solidFill>
              </a:rPr>
              <a:t>Start date &amp; End date</a:t>
            </a:r>
          </a:p>
          <a:p>
            <a:r>
              <a:rPr lang="en-US" sz="1600" b="1" dirty="0">
                <a:solidFill>
                  <a:schemeClr val="bg1"/>
                </a:solidFill>
              </a:rPr>
              <a:t>	Marketing Channel: </a:t>
            </a:r>
            <a:r>
              <a:rPr lang="en-US" sz="1600" dirty="0">
                <a:solidFill>
                  <a:schemeClr val="bg1"/>
                </a:solidFill>
              </a:rPr>
              <a:t>There are different channels.</a:t>
            </a:r>
          </a:p>
          <a:p>
            <a:r>
              <a:rPr lang="en-US" sz="1600" dirty="0">
                <a:solidFill>
                  <a:schemeClr val="bg1"/>
                </a:solidFill>
              </a:rPr>
              <a:t>	</a:t>
            </a:r>
            <a:r>
              <a:rPr lang="en-US" sz="1600" b="1" dirty="0">
                <a:solidFill>
                  <a:schemeClr val="bg1"/>
                </a:solidFill>
              </a:rPr>
              <a:t>CTR: </a:t>
            </a:r>
            <a:r>
              <a:rPr lang="en-US" sz="1600" dirty="0">
                <a:solidFill>
                  <a:schemeClr val="bg1"/>
                </a:solidFill>
              </a:rPr>
              <a:t>It contains the Click through rate</a:t>
            </a:r>
          </a:p>
          <a:p>
            <a:r>
              <a:rPr lang="en-US" sz="1600" dirty="0">
                <a:solidFill>
                  <a:schemeClr val="bg1"/>
                </a:solidFill>
              </a:rPr>
              <a:t>	</a:t>
            </a:r>
            <a:r>
              <a:rPr lang="en-US" sz="1600" b="1" dirty="0">
                <a:solidFill>
                  <a:schemeClr val="bg1"/>
                </a:solidFill>
              </a:rPr>
              <a:t>Conversion rate:</a:t>
            </a:r>
          </a:p>
          <a:p>
            <a:r>
              <a:rPr lang="en-US" sz="1600" b="1" dirty="0">
                <a:solidFill>
                  <a:schemeClr val="bg1"/>
                </a:solidFill>
              </a:rPr>
              <a:t>	ROI: </a:t>
            </a:r>
            <a:r>
              <a:rPr lang="en-US" sz="1600" dirty="0">
                <a:solidFill>
                  <a:schemeClr val="bg1"/>
                </a:solidFill>
              </a:rPr>
              <a:t>Return on investment.</a:t>
            </a:r>
          </a:p>
          <a:p>
            <a:r>
              <a:rPr lang="en-US" sz="1600" dirty="0">
                <a:solidFill>
                  <a:schemeClr val="bg1"/>
                </a:solidFill>
              </a:rPr>
              <a:t>	</a:t>
            </a:r>
            <a:r>
              <a:rPr lang="en-US" sz="1600" b="1" dirty="0">
                <a:solidFill>
                  <a:schemeClr val="bg1"/>
                </a:solidFill>
              </a:rPr>
              <a:t>customers demographics: </a:t>
            </a:r>
            <a:r>
              <a:rPr lang="en-US" sz="1600" dirty="0">
                <a:solidFill>
                  <a:schemeClr val="bg1"/>
                </a:solidFill>
              </a:rPr>
              <a:t>The age group of customers. </a:t>
            </a:r>
            <a:endParaRPr lang="en-IN" b="1" dirty="0">
              <a:solidFill>
                <a:schemeClr val="bg1"/>
              </a:solidFill>
            </a:endParaRPr>
          </a:p>
        </p:txBody>
      </p:sp>
    </p:spTree>
    <p:extLst>
      <p:ext uri="{BB962C8B-B14F-4D97-AF65-F5344CB8AC3E}">
        <p14:creationId xmlns:p14="http://schemas.microsoft.com/office/powerpoint/2010/main" val="4770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BEBA8EAE-BF5A-486C-A8C5-ECC9F3942E4B}">
                <a14:imgProps xmlns:a14="http://schemas.microsoft.com/office/drawing/2010/main">
                  <a14:imgLayer r:embed="rId3">
                    <a14:imgEffect>
                      <a14:artisticBlur/>
                    </a14:imgEffect>
                    <a14:imgEffect>
                      <a14:colorTemperature colorTemp="7200"/>
                    </a14:imgEffect>
                    <a14:imgEffect>
                      <a14:saturation sat="0"/>
                    </a14:imgEffect>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p:pic>
      <p:sp>
        <p:nvSpPr>
          <p:cNvPr id="2" name="TextBox 1">
            <a:extLst>
              <a:ext uri="{FF2B5EF4-FFF2-40B4-BE49-F238E27FC236}">
                <a16:creationId xmlns:a16="http://schemas.microsoft.com/office/drawing/2014/main" id="{EC2D4520-9ECD-36E2-D55E-EDD3673BB443}"/>
              </a:ext>
            </a:extLst>
          </p:cNvPr>
          <p:cNvSpPr txBox="1"/>
          <p:nvPr/>
        </p:nvSpPr>
        <p:spPr>
          <a:xfrm>
            <a:off x="3778906" y="448609"/>
            <a:ext cx="8113057" cy="3416320"/>
          </a:xfrm>
          <a:prstGeom prst="rect">
            <a:avLst/>
          </a:prstGeom>
          <a:noFill/>
        </p:spPr>
        <p:txBody>
          <a:bodyPr wrap="square" rtlCol="0">
            <a:spAutoFit/>
          </a:bodyPr>
          <a:lstStyle/>
          <a:p>
            <a:r>
              <a:rPr lang="en-US" sz="2400" b="1" dirty="0">
                <a:solidFill>
                  <a:schemeClr val="bg1"/>
                </a:solidFill>
              </a:rPr>
              <a:t>Project Steps:</a:t>
            </a:r>
          </a:p>
          <a:p>
            <a:pPr marL="342900" indent="-342900">
              <a:buFont typeface="Arial" panose="020B0604020202020204" pitchFamily="34" charset="0"/>
              <a:buChar char="•"/>
            </a:pPr>
            <a:r>
              <a:rPr lang="en-US" sz="2400" b="1" dirty="0">
                <a:solidFill>
                  <a:schemeClr val="bg1"/>
                </a:solidFill>
              </a:rPr>
              <a:t>Data Loading:</a:t>
            </a:r>
          </a:p>
          <a:p>
            <a:r>
              <a:rPr lang="en-US" sz="2400" b="1" dirty="0">
                <a:solidFill>
                  <a:schemeClr val="bg1"/>
                </a:solidFill>
              </a:rPr>
              <a:t>	</a:t>
            </a:r>
            <a:r>
              <a:rPr lang="en-US" sz="2400" dirty="0">
                <a:solidFill>
                  <a:schemeClr val="bg1"/>
                </a:solidFill>
              </a:rPr>
              <a:t>Data is in CSV Format. Imported the database into Excel.</a:t>
            </a:r>
          </a:p>
          <a:p>
            <a:pPr marL="285750" indent="-285750">
              <a:buFont typeface="Arial" panose="020B0604020202020204" pitchFamily="34" charset="0"/>
              <a:buChar char="•"/>
            </a:pPr>
            <a:r>
              <a:rPr lang="en-US" sz="2400" b="1" dirty="0">
                <a:solidFill>
                  <a:schemeClr val="bg1"/>
                </a:solidFill>
              </a:rPr>
              <a:t>Data Transformation:</a:t>
            </a:r>
          </a:p>
          <a:p>
            <a:r>
              <a:rPr lang="en-US" sz="2400" b="1" dirty="0">
                <a:solidFill>
                  <a:schemeClr val="bg1"/>
                </a:solidFill>
              </a:rPr>
              <a:t>	</a:t>
            </a:r>
            <a:r>
              <a:rPr lang="en-US" sz="2400" dirty="0">
                <a:solidFill>
                  <a:schemeClr val="bg1"/>
                </a:solidFill>
              </a:rPr>
              <a:t>Performed data cleaning and transformation which 	includes removing null values, removing errors, 	removing duplicates, checking for data types.</a:t>
            </a:r>
          </a:p>
          <a:p>
            <a:pPr marL="342900" indent="-342900">
              <a:buFont typeface="Arial" panose="020B0604020202020204" pitchFamily="34" charset="0"/>
              <a:buChar char="•"/>
            </a:pPr>
            <a:r>
              <a:rPr lang="en-US" sz="2400" b="1" dirty="0">
                <a:solidFill>
                  <a:schemeClr val="bg1"/>
                </a:solidFill>
              </a:rPr>
              <a:t>Data Modelling:</a:t>
            </a:r>
          </a:p>
          <a:p>
            <a:r>
              <a:rPr lang="en-US" sz="2400" b="1" dirty="0">
                <a:solidFill>
                  <a:schemeClr val="bg1"/>
                </a:solidFill>
              </a:rPr>
              <a:t>	</a:t>
            </a:r>
            <a:r>
              <a:rPr lang="en-US" sz="2400" dirty="0">
                <a:solidFill>
                  <a:schemeClr val="bg1"/>
                </a:solidFill>
              </a:rPr>
              <a:t>There are 1 Fact Table marketing campaign performance. </a:t>
            </a:r>
          </a:p>
        </p:txBody>
      </p:sp>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B52009-2A40-2E3A-BA72-2E2DB4169831}"/>
              </a:ext>
            </a:extLst>
          </p:cNvPr>
          <p:cNvPicPr>
            <a:picLocks noChangeAspect="1"/>
          </p:cNvPicPr>
          <p:nvPr/>
        </p:nvPicPr>
        <p:blipFill>
          <a:blip r:embed="rId2"/>
          <a:stretch>
            <a:fillRect/>
          </a:stretch>
        </p:blipFill>
        <p:spPr>
          <a:xfrm>
            <a:off x="0" y="772064"/>
            <a:ext cx="12192000" cy="5727348"/>
          </a:xfrm>
          <a:prstGeom prst="rect">
            <a:avLst/>
          </a:prstGeom>
        </p:spPr>
      </p:pic>
      <p:sp>
        <p:nvSpPr>
          <p:cNvPr id="9" name="TextBox 8">
            <a:extLst>
              <a:ext uri="{FF2B5EF4-FFF2-40B4-BE49-F238E27FC236}">
                <a16:creationId xmlns:a16="http://schemas.microsoft.com/office/drawing/2014/main" id="{CB37A43F-8D3B-1677-1841-768AAE9C5E7B}"/>
              </a:ext>
            </a:extLst>
          </p:cNvPr>
          <p:cNvSpPr txBox="1"/>
          <p:nvPr/>
        </p:nvSpPr>
        <p:spPr>
          <a:xfrm>
            <a:off x="207390" y="141402"/>
            <a:ext cx="5213022" cy="461665"/>
          </a:xfrm>
          <a:prstGeom prst="rect">
            <a:avLst/>
          </a:prstGeom>
          <a:noFill/>
        </p:spPr>
        <p:txBody>
          <a:bodyPr wrap="square" rtlCol="0">
            <a:spAutoFit/>
          </a:bodyPr>
          <a:lstStyle/>
          <a:p>
            <a:r>
              <a:rPr lang="en-IN" sz="2400" b="1" dirty="0"/>
              <a:t>Marketing Channel Performance Dataset</a:t>
            </a:r>
            <a:endParaRPr lang="en-IN" b="1" dirty="0"/>
          </a:p>
        </p:txBody>
      </p:sp>
    </p:spTree>
    <p:extLst>
      <p:ext uri="{BB962C8B-B14F-4D97-AF65-F5344CB8AC3E}">
        <p14:creationId xmlns:p14="http://schemas.microsoft.com/office/powerpoint/2010/main" val="110868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9FB8A-223C-A133-C4DB-0D10D8A563C2}"/>
              </a:ext>
            </a:extLst>
          </p:cNvPr>
          <p:cNvSpPr txBox="1"/>
          <p:nvPr/>
        </p:nvSpPr>
        <p:spPr>
          <a:xfrm>
            <a:off x="9619129" y="618565"/>
            <a:ext cx="2375647" cy="830997"/>
          </a:xfrm>
          <a:prstGeom prst="rect">
            <a:avLst/>
          </a:prstGeom>
          <a:noFill/>
        </p:spPr>
        <p:txBody>
          <a:bodyPr wrap="square" rtlCol="0">
            <a:spAutoFit/>
          </a:bodyPr>
          <a:lstStyle/>
          <a:p>
            <a:r>
              <a:rPr lang="en-US" sz="2400" b="1" dirty="0"/>
              <a:t>The pivot tables for visualization </a:t>
            </a:r>
            <a:endParaRPr lang="en-IN" sz="2400" b="1" dirty="0"/>
          </a:p>
        </p:txBody>
      </p:sp>
      <p:pic>
        <p:nvPicPr>
          <p:cNvPr id="5" name="Picture 4">
            <a:extLst>
              <a:ext uri="{FF2B5EF4-FFF2-40B4-BE49-F238E27FC236}">
                <a16:creationId xmlns:a16="http://schemas.microsoft.com/office/drawing/2014/main" id="{4308D78C-9855-1478-FBFC-CF9AE509EE83}"/>
              </a:ext>
            </a:extLst>
          </p:cNvPr>
          <p:cNvPicPr>
            <a:picLocks noChangeAspect="1"/>
          </p:cNvPicPr>
          <p:nvPr/>
        </p:nvPicPr>
        <p:blipFill>
          <a:blip r:embed="rId2"/>
          <a:stretch>
            <a:fillRect/>
          </a:stretch>
        </p:blipFill>
        <p:spPr>
          <a:xfrm>
            <a:off x="733527" y="647288"/>
            <a:ext cx="3753374" cy="924054"/>
          </a:xfrm>
          <a:prstGeom prst="rect">
            <a:avLst/>
          </a:prstGeom>
        </p:spPr>
      </p:pic>
      <p:pic>
        <p:nvPicPr>
          <p:cNvPr id="7" name="Picture 6">
            <a:extLst>
              <a:ext uri="{FF2B5EF4-FFF2-40B4-BE49-F238E27FC236}">
                <a16:creationId xmlns:a16="http://schemas.microsoft.com/office/drawing/2014/main" id="{CBD65592-2A91-2EBB-FB7F-F903E2536269}"/>
              </a:ext>
            </a:extLst>
          </p:cNvPr>
          <p:cNvPicPr>
            <a:picLocks noChangeAspect="1"/>
          </p:cNvPicPr>
          <p:nvPr/>
        </p:nvPicPr>
        <p:blipFill>
          <a:blip r:embed="rId3"/>
          <a:stretch>
            <a:fillRect/>
          </a:stretch>
        </p:blipFill>
        <p:spPr>
          <a:xfrm>
            <a:off x="0" y="1663278"/>
            <a:ext cx="5220429" cy="2724530"/>
          </a:xfrm>
          <a:prstGeom prst="rect">
            <a:avLst/>
          </a:prstGeom>
        </p:spPr>
      </p:pic>
      <p:pic>
        <p:nvPicPr>
          <p:cNvPr id="9" name="Picture 8">
            <a:extLst>
              <a:ext uri="{FF2B5EF4-FFF2-40B4-BE49-F238E27FC236}">
                <a16:creationId xmlns:a16="http://schemas.microsoft.com/office/drawing/2014/main" id="{3F802888-6E4D-BFA4-FB29-C56461940011}"/>
              </a:ext>
            </a:extLst>
          </p:cNvPr>
          <p:cNvPicPr>
            <a:picLocks noChangeAspect="1"/>
          </p:cNvPicPr>
          <p:nvPr/>
        </p:nvPicPr>
        <p:blipFill>
          <a:blip r:embed="rId4"/>
          <a:stretch>
            <a:fillRect/>
          </a:stretch>
        </p:blipFill>
        <p:spPr>
          <a:xfrm>
            <a:off x="21164" y="4479744"/>
            <a:ext cx="5220429" cy="1143160"/>
          </a:xfrm>
          <a:prstGeom prst="rect">
            <a:avLst/>
          </a:prstGeom>
        </p:spPr>
      </p:pic>
      <p:pic>
        <p:nvPicPr>
          <p:cNvPr id="11" name="Picture 10">
            <a:extLst>
              <a:ext uri="{FF2B5EF4-FFF2-40B4-BE49-F238E27FC236}">
                <a16:creationId xmlns:a16="http://schemas.microsoft.com/office/drawing/2014/main" id="{49ABC7FB-0803-DFA0-4B5A-1C21F06D8567}"/>
              </a:ext>
            </a:extLst>
          </p:cNvPr>
          <p:cNvPicPr>
            <a:picLocks noChangeAspect="1"/>
          </p:cNvPicPr>
          <p:nvPr/>
        </p:nvPicPr>
        <p:blipFill>
          <a:blip r:embed="rId5"/>
          <a:stretch>
            <a:fillRect/>
          </a:stretch>
        </p:blipFill>
        <p:spPr>
          <a:xfrm>
            <a:off x="21164" y="5714840"/>
            <a:ext cx="5220429" cy="1143160"/>
          </a:xfrm>
          <a:prstGeom prst="rect">
            <a:avLst/>
          </a:prstGeom>
        </p:spPr>
      </p:pic>
    </p:spTree>
    <p:extLst>
      <p:ext uri="{BB962C8B-B14F-4D97-AF65-F5344CB8AC3E}">
        <p14:creationId xmlns:p14="http://schemas.microsoft.com/office/powerpoint/2010/main" val="235579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Data Visualization</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6" name="Picture 5">
            <a:extLst>
              <a:ext uri="{FF2B5EF4-FFF2-40B4-BE49-F238E27FC236}">
                <a16:creationId xmlns:a16="http://schemas.microsoft.com/office/drawing/2014/main" id="{11608B25-ED38-8494-FFF0-2E3BC84B3A1B}"/>
              </a:ext>
            </a:extLst>
          </p:cNvPr>
          <p:cNvPicPr>
            <a:picLocks noChangeAspect="1"/>
          </p:cNvPicPr>
          <p:nvPr/>
        </p:nvPicPr>
        <p:blipFill>
          <a:blip r:embed="rId2"/>
          <a:stretch>
            <a:fillRect/>
          </a:stretch>
        </p:blipFill>
        <p:spPr>
          <a:xfrm>
            <a:off x="0" y="1019175"/>
            <a:ext cx="12192000" cy="5623734"/>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9A0CFE-7C07-4250-7DE7-187755450468}"/>
              </a:ext>
            </a:extLst>
          </p:cNvPr>
          <p:cNvSpPr txBox="1"/>
          <p:nvPr/>
        </p:nvSpPr>
        <p:spPr>
          <a:xfrm>
            <a:off x="386497" y="235973"/>
            <a:ext cx="7628965" cy="3108543"/>
          </a:xfrm>
          <a:prstGeom prst="rect">
            <a:avLst/>
          </a:prstGeom>
          <a:noFill/>
        </p:spPr>
        <p:txBody>
          <a:bodyPr wrap="square" rtlCol="0">
            <a:spAutoFit/>
          </a:bodyPr>
          <a:lstStyle/>
          <a:p>
            <a:r>
              <a:rPr lang="en-US" b="1" dirty="0"/>
              <a:t>Insights</a:t>
            </a:r>
            <a:endParaRPr lang="en-IN" b="1" dirty="0"/>
          </a:p>
          <a:p>
            <a:pPr marL="285750" indent="-285750">
              <a:buFont typeface="Wingdings" panose="05000000000000000000" pitchFamily="2" charset="2"/>
              <a:buChar char="§"/>
            </a:pPr>
            <a:r>
              <a:rPr lang="en-US" b="1" dirty="0"/>
              <a:t>Click trough rate(CTR) by marketing channel: </a:t>
            </a:r>
            <a:r>
              <a:rPr lang="en-US" sz="1600" dirty="0"/>
              <a:t>There are three marketing channels Email, Print, Social media and it organized by year wise. The CTR of all three channels is highest in year 2024 and the lowest in 2025.</a:t>
            </a:r>
          </a:p>
          <a:p>
            <a:pPr marL="285750" indent="-285750">
              <a:buFont typeface="Wingdings" panose="05000000000000000000" pitchFamily="2" charset="2"/>
              <a:buChar char="§"/>
            </a:pPr>
            <a:r>
              <a:rPr lang="en-US" sz="1600" b="1" dirty="0"/>
              <a:t>Return on investment(ROI): </a:t>
            </a:r>
            <a:r>
              <a:rPr lang="en-US" sz="1600" dirty="0"/>
              <a:t>For the Three marketing channel and year wise ROI is same as CTR.</a:t>
            </a:r>
          </a:p>
          <a:p>
            <a:pPr marL="285750" indent="-285750">
              <a:buFont typeface="Wingdings" panose="05000000000000000000" pitchFamily="2" charset="2"/>
              <a:buChar char="§"/>
            </a:pPr>
            <a:r>
              <a:rPr lang="en-US" sz="1600" b="1" dirty="0"/>
              <a:t>Campaign Based Conversion rate: </a:t>
            </a:r>
            <a:r>
              <a:rPr lang="en-US" sz="1600" dirty="0"/>
              <a:t>The conversion rate of summer sale, Print campaign, Flash sale and other matrices is highest for year 2024 and lowest for year 2025. And for some of the channels there is no conversion rate.</a:t>
            </a:r>
          </a:p>
          <a:p>
            <a:pPr marL="285750" indent="-285750">
              <a:buFont typeface="Wingdings" panose="05000000000000000000" pitchFamily="2" charset="2"/>
              <a:buChar char="§"/>
            </a:pPr>
            <a:r>
              <a:rPr lang="en-US" sz="1600" b="1" dirty="0"/>
              <a:t>(ROI) Trend over time: </a:t>
            </a:r>
            <a:r>
              <a:rPr lang="en-US" sz="1600" dirty="0"/>
              <a:t>The ROI trend for year 2023 is 203796.9697 and in 2024 it is increased at 7299984.849 and for 2025 in slightly decrease at 4419948.485. There is trend that constantly increasing and decreasing per year.</a:t>
            </a:r>
            <a:endParaRPr lang="en-US" b="1" dirty="0"/>
          </a:p>
        </p:txBody>
      </p:sp>
      <p:sp>
        <p:nvSpPr>
          <p:cNvPr id="4" name="TextBox 3">
            <a:extLst>
              <a:ext uri="{FF2B5EF4-FFF2-40B4-BE49-F238E27FC236}">
                <a16:creationId xmlns:a16="http://schemas.microsoft.com/office/drawing/2014/main" id="{34E8837D-5BEF-BE52-FF2F-989C4D53341C}"/>
              </a:ext>
            </a:extLst>
          </p:cNvPr>
          <p:cNvSpPr txBox="1"/>
          <p:nvPr/>
        </p:nvSpPr>
        <p:spPr>
          <a:xfrm>
            <a:off x="386497" y="3638746"/>
            <a:ext cx="7430725" cy="1200329"/>
          </a:xfrm>
          <a:prstGeom prst="rect">
            <a:avLst/>
          </a:prstGeom>
          <a:noFill/>
        </p:spPr>
        <p:txBody>
          <a:bodyPr wrap="square" rtlCol="0">
            <a:spAutoFit/>
          </a:bodyPr>
          <a:lstStyle/>
          <a:p>
            <a:r>
              <a:rPr lang="en-IN" b="1" dirty="0"/>
              <a:t>Recommendation: </a:t>
            </a:r>
            <a:r>
              <a:rPr lang="en-IN" dirty="0"/>
              <a:t>Click through rate(CTR), Return on investment(ROI), Campaign based conversion rate and ROI trend over time is high 2024 and decreasing in 2025 so the marketing channels should focus to increase the above thing over time. </a:t>
            </a:r>
            <a:endParaRPr lang="en-IN" b="1" dirty="0"/>
          </a:p>
        </p:txBody>
      </p:sp>
      <p:sp>
        <p:nvSpPr>
          <p:cNvPr id="5" name="TextBox 4">
            <a:extLst>
              <a:ext uri="{FF2B5EF4-FFF2-40B4-BE49-F238E27FC236}">
                <a16:creationId xmlns:a16="http://schemas.microsoft.com/office/drawing/2014/main" id="{C0C79EBA-B893-7005-40BF-B33DDD314E34}"/>
              </a:ext>
            </a:extLst>
          </p:cNvPr>
          <p:cNvSpPr txBox="1"/>
          <p:nvPr/>
        </p:nvSpPr>
        <p:spPr>
          <a:xfrm>
            <a:off x="386498" y="4958499"/>
            <a:ext cx="7430725" cy="923330"/>
          </a:xfrm>
          <a:prstGeom prst="rect">
            <a:avLst/>
          </a:prstGeom>
          <a:noFill/>
        </p:spPr>
        <p:txBody>
          <a:bodyPr wrap="square" rtlCol="0">
            <a:spAutoFit/>
          </a:bodyPr>
          <a:lstStyle/>
          <a:p>
            <a:r>
              <a:rPr lang="en-IN" b="1" dirty="0"/>
              <a:t>Conclusion: </a:t>
            </a:r>
            <a:r>
              <a:rPr lang="en-US" dirty="0"/>
              <a:t>I thoroughly enjoyed working on this Marketing Campaign Performance project. It provided a valuable opportunity to apply Excel skill to real world data to gain insights into marketing industry</a:t>
            </a:r>
            <a:endParaRPr lang="en-IN" b="1" dirty="0"/>
          </a:p>
        </p:txBody>
      </p:sp>
    </p:spTree>
    <p:extLst>
      <p:ext uri="{BB962C8B-B14F-4D97-AF65-F5344CB8AC3E}">
        <p14:creationId xmlns:p14="http://schemas.microsoft.com/office/powerpoint/2010/main" val="428218462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1884</TotalTime>
  <Words>542</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Marketing Campaign Performance </vt:lpstr>
      <vt:lpstr>Overview</vt:lpstr>
      <vt:lpstr>Objective</vt:lpstr>
      <vt:lpstr>PowerPoint Presentation</vt:lpstr>
      <vt:lpstr>PowerPoint Presentation</vt:lpstr>
      <vt:lpstr>PowerPoint Presentation</vt:lpstr>
      <vt:lpstr>PowerPoint Presentation</vt:lpstr>
      <vt:lpstr>Data 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Deshpande</dc:creator>
  <cp:lastModifiedBy>Rohit Deshpande</cp:lastModifiedBy>
  <cp:revision>5</cp:revision>
  <dcterms:created xsi:type="dcterms:W3CDTF">2024-07-19T08:59:11Z</dcterms:created>
  <dcterms:modified xsi:type="dcterms:W3CDTF">2024-07-20T16:23:35Z</dcterms:modified>
</cp:coreProperties>
</file>