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5" d="100"/>
          <a:sy n="7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Exceeds</c:v>
          </c:tx>
          <c:spPr>
            <a:solidFill>
              <a:srgbClr val="963D3B"/>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B34A47"/>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CA7E7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DDB6B5"/>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axId val="0"/>
        <c:axId val="1"/>
      </c:barChart>
      <c:catAx>
        <c:axId val="0"/>
        <c:scaling>
          <c:orientation val="minMax"/>
        </c:scaling>
        <c:delete val="0"/>
        <c:axPos val="b"/>
        <c:majorTickMark val="out"/>
        <c:minorTickMark val="none"/>
        <c:tickLblPos val="nextTo"/>
        <c:txPr>
          <a:bodyPr/>
          <a:lstStyle/>
          <a:p>
            <a:pPr>
              <a:defRPr sz="24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numFmt formatCode="General" sourceLinked="0"/>
        <c:majorTickMark val="out"/>
        <c:minorTickMark val="none"/>
        <c:tickLblPos val="none"/>
        <c:txPr>
          <a:bodyPr/>
          <a:lstStyle/>
          <a:p>
            <a:pPr>
              <a:defRPr sz="2400" b="0" i="0" u="none" strike="noStrike" baseline="0">
                <a:solidFill>
                  <a:srgbClr val="000000"/>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solidFill>
      <a:srgbClr val="FFFFFF"/>
    </a:solidFill>
  </c:spPr>
  <c:txPr>
    <a:bodyPr/>
    <a:lstStyle/>
    <a:p>
      <a:pPr>
        <a:defRPr sz="24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30"/>
    </c:view3D>
    <c:floor>
      <c:thickness val="0"/>
      <c:spPr>
        <a:ln w="12700">
          <a:solidFill>
            <a:srgbClr val="000000"/>
          </a:solidFill>
          <a:prstDash val="solid"/>
        </a:ln>
      </c:spPr>
    </c:floor>
    <c:sideWall>
      <c:thickness val="0"/>
      <c:spPr>
        <a:ln w="12700">
          <a:solidFill>
            <a:srgbClr val="000000"/>
          </a:solidFill>
          <a:prstDash val="solid"/>
        </a:ln>
      </c:spPr>
    </c:sideWall>
    <c:backWall>
      <c:thickness val="0"/>
      <c:spPr>
        <a:ln w="12700">
          <a:solidFill>
            <a:srgbClr val="000000"/>
          </a:solidFill>
          <a:prstDash val="solid"/>
        </a:ln>
      </c:spPr>
    </c:backWall>
    <c:plotArea>
      <c:layout/>
      <c:bar3DChart>
        <c:barDir val="col"/>
        <c:grouping val="standar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ser>
          <c:idx val="4"/>
          <c:order val="4"/>
          <c:tx>
            <c:v>(blank)</c:v>
          </c:tx>
          <c:spPr>
            <a:solidFill>
              <a:srgbClr val="4BACC6"/>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Ref>
          </c:val>
        </c:ser>
        <c:gapDepth val="150"/>
        <c:shape val="cylinder"/>
        <c:axId val="0"/>
        <c:axId val="1"/>
        <c:axId val="4"/>
      </c:bar3DChart>
      <c:catAx>
        <c:axId val="0"/>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erAx>
        <c:axId val="4"/>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Ax val="0"/>
        <c:crosses val="autoZero"/>
        <c:tickLblSkip val="1"/>
      </c:serAx>
    </c:plotArea>
    <c:legend>
      <c:legendPos val="r"/>
      <c:layout/>
      <c:overlay val="0"/>
      <c:spPr>
        <a:noFill/>
        <a:ln>
          <a:noFill/>
        </a:ln>
      </c:spPr>
      <c:txPr>
        <a:bodyPr/>
        <a:lstStyle/>
        <a:p>
          <a:pPr>
            <a:defRPr sz="18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54269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354867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963414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507905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934956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836740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940025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991587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634945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736694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018925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994161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635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5708133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649177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977560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2547405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2774340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335563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661942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38084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671330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855061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20424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560233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05182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152657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322998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3195573" y="2067305"/>
            <a:ext cx="5800851" cy="1959609"/>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4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45"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6" name="矩形"/>
          <p:cNvSpPr>
            <a:spLocks/>
          </p:cNvSpPr>
          <p:nvPr/>
        </p:nvSpPr>
        <p:spPr>
          <a:xfrm rot="0">
            <a:off x="1983050" y="3352249"/>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L. ROHITH VINAY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NO:312212</a:t>
            </a:r>
            <a:r>
              <a:rPr lang="en-US" altLang="zh-CN" sz="2400" b="0" i="0" u="none" strike="noStrike" kern="1200" cap="none" spc="0" baseline="0">
                <a:solidFill>
                  <a:schemeClr val="tx1"/>
                </a:solidFill>
                <a:latin typeface="Calibri" pitchFamily="0" charset="0"/>
                <a:ea typeface="宋体" pitchFamily="0" charset="0"/>
                <a:cs typeface="Calibri" pitchFamily="0" charset="0"/>
              </a:rPr>
              <a:t>109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 general 3</a:t>
            </a:r>
            <a:r>
              <a:rPr lang="en-US" altLang="zh-CN" sz="2400" b="0" i="0" u="none" strike="noStrike" kern="1200" cap="none" spc="0" baseline="3000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year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MAR GREGORIOS  COLLEGE OF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061318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
        <p:nvSpPr>
          <p:cNvPr id="173" name="文本框"/>
          <p:cNvSpPr>
            <a:spLocks noGrp="1"/>
          </p:cNvSpPr>
          <p:nvPr>
            <p:ph type="title"/>
          </p:nvPr>
        </p:nvSpPr>
        <p:spPr>
          <a:xfrm rot="0">
            <a:off x="0" y="6324599"/>
            <a:ext cx="457200" cy="5334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62000" y="1676400"/>
            <a:ext cx="8534400" cy="4524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When modeling for employee analysis data, you'll want to consider several factors depending on the objectives of your analysis. Here’s a structured approach to guide </a:t>
            </a:r>
            <a:r>
              <a:rPr lang="en-US" altLang="zh-CN" sz="2400" b="0" i="0" u="none" strike="noStrike" kern="1200" cap="none" spc="0" baseline="0">
                <a:solidFill>
                  <a:schemeClr val="tx1"/>
                </a:solidFill>
                <a:latin typeface="Calibri" pitchFamily="0" charset="0"/>
                <a:ea typeface="宋体" pitchFamily="0" charset="0"/>
                <a:cs typeface="Calibri" pitchFamily="0" charset="0"/>
              </a:rPr>
              <a:t>you:Define</a:t>
            </a:r>
            <a:r>
              <a:rPr lang="en-US" altLang="zh-CN" sz="2400" b="0" i="0" u="none" strike="noStrike" kern="1200" cap="none" spc="0" baseline="0">
                <a:solidFill>
                  <a:schemeClr val="tx1"/>
                </a:solidFill>
                <a:latin typeface="Calibri" pitchFamily="0" charset="0"/>
                <a:ea typeface="宋体" pitchFamily="0" charset="0"/>
                <a:cs typeface="Calibri" pitchFamily="0" charset="0"/>
              </a:rPr>
              <a:t> Objectives: Clarify what you want to achieve with the analysis. Common goals include predicting employee turnover, assessing performance, identifying factors that influence job satisfaction, or optimizing team </a:t>
            </a:r>
            <a:r>
              <a:rPr lang="en-US" altLang="zh-CN" sz="2400" b="0" i="0" u="none" strike="noStrike" kern="1200" cap="none" spc="0" baseline="0">
                <a:solidFill>
                  <a:schemeClr val="tx1"/>
                </a:solidFill>
                <a:latin typeface="Calibri" pitchFamily="0" charset="0"/>
                <a:ea typeface="宋体" pitchFamily="0" charset="0"/>
                <a:cs typeface="Calibri" pitchFamily="0" charset="0"/>
              </a:rPr>
              <a:t>compositions.Collect</a:t>
            </a:r>
            <a:r>
              <a:rPr lang="en-US" altLang="zh-CN" sz="2400" b="0" i="0" u="none" strike="noStrike" kern="1200" cap="none" spc="0" baseline="0">
                <a:solidFill>
                  <a:schemeClr val="tx1"/>
                </a:solidFill>
                <a:latin typeface="Calibri" pitchFamily="0" charset="0"/>
                <a:ea typeface="宋体" pitchFamily="0" charset="0"/>
                <a:cs typeface="Calibri" pitchFamily="0" charset="0"/>
              </a:rPr>
              <a:t> and Prepare </a:t>
            </a:r>
            <a:r>
              <a:rPr lang="en-US" altLang="zh-CN" sz="2400" b="0" i="0" u="none" strike="noStrike" kern="1200" cap="none" spc="0" baseline="0">
                <a:solidFill>
                  <a:schemeClr val="tx1"/>
                </a:solidFill>
                <a:latin typeface="Calibri" pitchFamily="0" charset="0"/>
                <a:ea typeface="宋体" pitchFamily="0" charset="0"/>
                <a:cs typeface="Calibri" pitchFamily="0" charset="0"/>
              </a:rPr>
              <a:t>Data:Data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Sources: Gather data from HR systems, surveys, performance reviews, and other relevant </a:t>
            </a:r>
            <a:r>
              <a:rPr lang="en-US" altLang="zh-CN" sz="2400" b="0" i="0" u="none" strike="noStrike" kern="1200" cap="none" spc="0" baseline="0">
                <a:solidFill>
                  <a:schemeClr val="tx1"/>
                </a:solidFill>
                <a:latin typeface="Calibri" pitchFamily="0" charset="0"/>
                <a:ea typeface="宋体" pitchFamily="0" charset="0"/>
                <a:cs typeface="Calibri" pitchFamily="0" charset="0"/>
              </a:rPr>
              <a:t>sources.Data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Cleaning: Address missing values, remove duplicates, and standardize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formats.Feature</a:t>
            </a:r>
            <a:r>
              <a:rPr lang="en-US" altLang="zh-CN" sz="2400" b="0" i="0" u="none" strike="noStrike" kern="1200" cap="none" spc="0" baseline="0">
                <a:solidFill>
                  <a:schemeClr val="tx1"/>
                </a:solidFill>
                <a:latin typeface="Calibri" pitchFamily="0" charset="0"/>
                <a:ea typeface="宋体" pitchFamily="0" charset="0"/>
                <a:cs typeface="Calibri" pitchFamily="0" charset="0"/>
              </a:rPr>
              <a:t> Engineering: Create relevant features based on your objectives, such as tenure, job role, department, and performance metrics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181233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1" name="图表"/>
          <p:cNvGraphicFramePr/>
          <p:nvPr/>
        </p:nvGraphicFramePr>
        <p:xfrm>
          <a:off x="914400" y="3962400"/>
          <a:ext cx="152400" cy="609600"/>
        </p:xfrm>
        <a:graphic>
          <a:graphicData uri="http://schemas.openxmlformats.org/drawingml/2006/chart">
            <c:chart xmlns:c="http://schemas.openxmlformats.org/drawingml/2006/chart" r:id="rId2"/>
          </a:graphicData>
        </a:graphic>
      </p:graphicFrame>
      <p:graphicFrame>
        <p:nvGraphicFramePr>
          <p:cNvPr id="182" name="图表"/>
          <p:cNvGraphicFramePr/>
          <p:nvPr/>
        </p:nvGraphicFramePr>
        <p:xfrm>
          <a:off x="2286000" y="1219200"/>
          <a:ext cx="6858000" cy="43434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88690739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533400" y="1143000"/>
            <a:ext cx="10972800" cy="57150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Employee Demographics*: Highlight key statistics about employee demographics, such as average age, tenure, and distribution across departments.   - *Performance Metrics*: Summarize performance trends, including average performance scores, distribution of performance ratings, or notable high and low performers.   - *Turnover Trends*: Present insights into turnover rates, patterns over time, and any significant factors influencing employee attrition.2. *Trends and Patterns*:   - *Identification of Trends*: Discuss any identified trends, such as increases or decreases in turnover rates, changes in performance over time, or correlations between employee attributes and job satisfaction.   - *Patterns in Data*: Highlight patterns observed in the data, like clusters of high performers in certain departments or common characteristics among employees who leave the company.3. *Insights and Implications*:   - *Impactful Insights*: Describe the most impactful insights gained from the data, such as the key drivers of employee satisfaction or the main reasons behind high turnover rates.   - *Strategic Recommendations*: Provide actionable recommendations based on the analysis, such as targeted interventions for improving employee retention, enhancing training programs, or optimizing team structures</a:t>
            </a:r>
            <a:r>
              <a:rPr lang="en-US" altLang="zh-CN" sz="1800" b="0" i="0" u="none" strike="noStrike" kern="0" cap="none" spc="0" baseline="0">
                <a:latin typeface="Calibri" pitchFamily="0" charset="0"/>
                <a:ea typeface="宋体" pitchFamily="0" charset="0"/>
                <a:cs typeface="Lucida Sans"/>
              </a:rPr>
              <a:t>.</a:t>
            </a: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98580868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925791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777904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body" idx="1"/>
          </p:nvPr>
        </p:nvSpPr>
        <p:spPr>
          <a:xfrm rot="0">
            <a:off x="685800" y="1600200"/>
            <a:ext cx="8153400" cy="276998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DETERMINE the relationship between employee performance ratings and various factors such as tenure, department, and salary. Identify trends or patterns that might indicate areas for improvement.</a:t>
            </a:r>
            <a:endParaRPr lang="zh-CN" altLang="en-US" sz="3600" b="0" i="0" u="none" strike="noStrike" kern="0" cap="none" spc="0" baseline="0">
              <a:latin typeface="Calibri" pitchFamily="0" charset="0"/>
              <a:ea typeface="宋体" pitchFamily="0" charset="0"/>
              <a:cs typeface="Lucida Sans"/>
            </a:endParaRPr>
          </a:p>
        </p:txBody>
      </p:sp>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5309792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6" name="文本框"/>
          <p:cNvSpPr>
            <a:spLocks noGrp="1"/>
          </p:cNvSpPr>
          <p:nvPr>
            <p:ph type="body" idx="1"/>
          </p:nvPr>
        </p:nvSpPr>
        <p:spPr>
          <a:xfrm rot="0">
            <a:off x="609600" y="990600"/>
            <a:ext cx="11277600" cy="612671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Project Title: Comprehensive Employee Performance and Retention </a:t>
            </a:r>
            <a:r>
              <a:rPr lang="en-US" altLang="zh-CN" sz="3600" b="0" i="0" u="none" strike="noStrike" kern="0" cap="none" spc="0" baseline="0">
                <a:latin typeface="Calibri" pitchFamily="0" charset="0"/>
                <a:ea typeface="宋体" pitchFamily="0" charset="0"/>
                <a:cs typeface="Lucida Sans"/>
              </a:rPr>
              <a:t>AnalysisObjective</a:t>
            </a:r>
            <a:r>
              <a:rPr lang="en-US" altLang="zh-CN" sz="3600" b="0" i="0" u="none" strike="noStrike" kern="0" cap="none" spc="0" baseline="0">
                <a:latin typeface="Calibri" pitchFamily="0" charset="0"/>
                <a:ea typeface="宋体" pitchFamily="0" charset="0"/>
                <a:cs typeface="Lucida Sans"/>
              </a:rPr>
              <a:t>: To analyze employee data to understand performance trends and retention factors, providing actionable insights to improve organizational effectiveness and employee </a:t>
            </a:r>
            <a:r>
              <a:rPr lang="en-US" altLang="zh-CN" sz="3600" b="0" i="0" u="none" strike="noStrike" kern="0" cap="none" spc="0" baseline="0">
                <a:latin typeface="Calibri" pitchFamily="0" charset="0"/>
                <a:ea typeface="宋体" pitchFamily="0" charset="0"/>
                <a:cs typeface="Lucida Sans"/>
              </a:rPr>
              <a:t>satisfaction.Scope</a:t>
            </a:r>
            <a:r>
              <a:rPr lang="en-US" altLang="zh-CN" sz="3600" b="0" i="0" u="none" strike="noStrike" kern="0" cap="none" spc="0" baseline="0">
                <a:latin typeface="Calibri" pitchFamily="0" charset="0"/>
                <a:ea typeface="宋体" pitchFamily="0" charset="0"/>
                <a:cs typeface="Lucida Sans"/>
              </a:rPr>
              <a:t>: This project involves analyzing a dataset of employee metrics to identify trends, correlations, and patterns related to employee performance and retention. The analysis will be conducted using Microsoft Excel and will cover various employee-related data points</a:t>
            </a:r>
            <a:r>
              <a:rPr lang="en-US" altLang="zh-CN" sz="1800" b="0" i="0" u="none" strike="noStrike" kern="0" cap="none" spc="0" baseline="0">
                <a:latin typeface="Calibri" pitchFamily="0" charset="0"/>
                <a:ea typeface="宋体" pitchFamily="0" charset="0"/>
                <a:cs typeface="Lucida Sans"/>
              </a:rPr>
              <a:t>.</a:t>
            </a:r>
            <a:endParaRPr lang="zh-CN" altLang="en-US" sz="1800" b="0" i="0" u="none" strike="noStrike" kern="0" cap="none" spc="0" baseline="0">
              <a:latin typeface="Calibri" pitchFamily="0" charset="0"/>
              <a:ea typeface="宋体" pitchFamily="0" charset="0"/>
              <a:cs typeface="Lucida Sans"/>
            </a:endParaRPr>
          </a:p>
        </p:txBody>
      </p:sp>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6088005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文本框"/>
          <p:cNvSpPr>
            <a:spLocks noGrp="1"/>
          </p:cNvSpPr>
          <p:nvPr>
            <p:ph type="body" idx="1"/>
          </p:nvPr>
        </p:nvSpPr>
        <p:spPr>
          <a:xfrm rot="0">
            <a:off x="609600" y="1577340"/>
            <a:ext cx="9524999" cy="40614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Human Resources (HR) </a:t>
            </a:r>
            <a:r>
              <a:rPr lang="en-US" altLang="zh-CN" sz="3200" b="0" i="0" u="none" strike="noStrike" kern="0" cap="none" spc="0" baseline="0">
                <a:latin typeface="Calibri" pitchFamily="0" charset="0"/>
                <a:ea typeface="宋体" pitchFamily="0" charset="0"/>
                <a:cs typeface="Lucida Sans"/>
              </a:rPr>
              <a:t>Department:Uses</a:t>
            </a:r>
            <a:r>
              <a:rPr lang="en-US" altLang="zh-CN" sz="3200" b="0" i="0" u="none" strike="noStrike" kern="0" cap="none" spc="0" baseline="0">
                <a:latin typeface="Calibri" pitchFamily="0" charset="0"/>
                <a:ea typeface="宋体" pitchFamily="0" charset="0"/>
                <a:cs typeface="Lucida Sans"/>
              </a:rPr>
              <a:t> employee data to manage recruitment, performance evaluations, compensation, training, and </a:t>
            </a:r>
            <a:r>
              <a:rPr lang="en-US" altLang="zh-CN" sz="3200" b="0" i="0" u="none" strike="noStrike" kern="0" cap="none" spc="0" baseline="0">
                <a:latin typeface="Calibri" pitchFamily="0" charset="0"/>
                <a:ea typeface="宋体" pitchFamily="0" charset="0"/>
                <a:cs typeface="Lucida Sans"/>
              </a:rPr>
              <a:t>development.Analyzes</a:t>
            </a:r>
            <a:r>
              <a:rPr lang="en-US" altLang="zh-CN" sz="3200" b="0" i="0" u="none" strike="noStrike" kern="0" cap="none" spc="0" baseline="0">
                <a:latin typeface="Calibri" pitchFamily="0" charset="0"/>
                <a:ea typeface="宋体" pitchFamily="0" charset="0"/>
                <a:cs typeface="Lucida Sans"/>
              </a:rPr>
              <a:t> data for workforce planning and to address HR-related issues such as turnover and employee </a:t>
            </a:r>
            <a:r>
              <a:rPr lang="en-US" altLang="zh-CN" sz="3200" b="0" i="0" u="none" strike="noStrike" kern="0" cap="none" spc="0" baseline="0">
                <a:latin typeface="Calibri" pitchFamily="0" charset="0"/>
                <a:ea typeface="宋体" pitchFamily="0" charset="0"/>
                <a:cs typeface="Lucida Sans"/>
              </a:rPr>
              <a:t>satisfaction.Management</a:t>
            </a:r>
            <a:r>
              <a:rPr lang="en-US" altLang="zh-CN" sz="3200" b="0" i="0" u="none" strike="noStrike" kern="0" cap="none" spc="0" baseline="0">
                <a:latin typeface="Calibri" pitchFamily="0" charset="0"/>
                <a:ea typeface="宋体" pitchFamily="0" charset="0"/>
                <a:cs typeface="Lucida Sans"/>
              </a:rPr>
              <a:t> and </a:t>
            </a:r>
            <a:r>
              <a:rPr lang="en-US" altLang="zh-CN" sz="3200" b="0" i="0" u="none" strike="noStrike" kern="0" cap="none" spc="0" baseline="0">
                <a:latin typeface="Calibri" pitchFamily="0" charset="0"/>
                <a:ea typeface="宋体" pitchFamily="0" charset="0"/>
                <a:cs typeface="Lucida Sans"/>
              </a:rPr>
              <a:t>Executives:Utilizes</a:t>
            </a:r>
            <a:r>
              <a:rPr lang="en-US" altLang="zh-CN" sz="3200" b="0" i="0" u="none" strike="noStrike" kern="0" cap="none" spc="0" baseline="0">
                <a:latin typeface="Calibri" pitchFamily="0" charset="0"/>
                <a:ea typeface="宋体" pitchFamily="0" charset="0"/>
                <a:cs typeface="Lucida Sans"/>
              </a:rPr>
              <a:t> data to make strategic decisions related to organizational development, employee productivity, and resource </a:t>
            </a:r>
            <a:r>
              <a:rPr lang="en-US" altLang="zh-CN" sz="3200" b="0" i="0" u="none" strike="noStrike" kern="0" cap="none" spc="0" baseline="0">
                <a:latin typeface="Calibri" pitchFamily="0" charset="0"/>
                <a:ea typeface="宋体" pitchFamily="0" charset="0"/>
                <a:cs typeface="Lucida Sans"/>
              </a:rPr>
              <a:t>allocation.Assesses</a:t>
            </a:r>
            <a:r>
              <a:rPr lang="en-US" altLang="zh-CN" sz="3200" b="0" i="0" u="none" strike="noStrike" kern="0" cap="none" spc="0" baseline="0">
                <a:latin typeface="Calibri" pitchFamily="0" charset="0"/>
                <a:ea typeface="宋体" pitchFamily="0" charset="0"/>
                <a:cs typeface="Lucida Sans"/>
              </a:rPr>
              <a:t> overall company performance and identifies areas for improvement</a:t>
            </a:r>
            <a:r>
              <a:rPr lang="en-US" altLang="zh-CN" sz="1800" b="0" i="0" u="none" strike="noStrike" kern="0" cap="none" spc="0" baseline="0">
                <a:latin typeface="Calibri" pitchFamily="0" charset="0"/>
                <a:ea typeface="宋体" pitchFamily="0" charset="0"/>
                <a:cs typeface="Lucida Sans"/>
              </a:rPr>
              <a:t>.</a:t>
            </a:r>
            <a:endParaRPr lang="zh-CN" altLang="en-US" sz="1800" b="0" i="0" u="none" strike="noStrike" kern="0" cap="none" spc="0" baseline="0">
              <a:latin typeface="Calibri" pitchFamily="0" charset="0"/>
              <a:ea typeface="宋体" pitchFamily="0" charset="0"/>
              <a:cs typeface="Lucida Sans"/>
            </a:endParaRPr>
          </a:p>
        </p:txBody>
      </p:sp>
      <p:sp>
        <p:nvSpPr>
          <p:cNvPr id="1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0031798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7" name="图片"/>
          <p:cNvPicPr>
            <a:picLocks/>
          </p:cNvPicPr>
          <p:nvPr/>
        </p:nvPicPr>
        <p:blipFill>
          <a:blip r:embed="rId1" cstate="print"/>
          <a:stretch>
            <a:fillRect/>
          </a:stretch>
        </p:blipFill>
        <p:spPr>
          <a:xfrm rot="0">
            <a:off x="304800" y="1371600"/>
            <a:ext cx="2695574" cy="3248025"/>
          </a:xfrm>
          <a:prstGeom prst="rect"/>
          <a:noFill/>
          <a:ln w="12700" cmpd="sng" cap="flat">
            <a:noFill/>
            <a:prstDash val="solid"/>
            <a:miter/>
          </a:ln>
        </p:spPr>
      </p:pic>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文本框"/>
          <p:cNvSpPr>
            <a:spLocks noGrp="1"/>
          </p:cNvSpPr>
          <p:nvPr>
            <p:ph type="body" idx="1"/>
          </p:nvPr>
        </p:nvSpPr>
        <p:spPr>
          <a:xfrm rot="0">
            <a:off x="2438400" y="1577340"/>
            <a:ext cx="9144000" cy="49758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Our solution leverages advanced data analysis techniques to provide deep insights into employee performance, retention, and overall workforce dynamics. By utilizing tools such as Excel, we transform raw employee data into actionable insights that drive strategic decision-</a:t>
            </a:r>
            <a:r>
              <a:rPr lang="en-US" altLang="zh-CN" sz="2400" b="0" i="0" u="none" strike="noStrike" kern="0" cap="none" spc="0" baseline="0">
                <a:latin typeface="Calibri" pitchFamily="0" charset="0"/>
                <a:ea typeface="宋体" pitchFamily="0" charset="0"/>
                <a:cs typeface="Lucida Sans"/>
              </a:rPr>
              <a:t>making.Value</a:t>
            </a:r>
            <a:r>
              <a:rPr lang="en-US" altLang="zh-CN" sz="2400" b="0" i="0" u="none" strike="noStrike" kern="0" cap="none" spc="0" baseline="0">
                <a:latin typeface="Calibri" pitchFamily="0" charset="0"/>
                <a:ea typeface="宋体" pitchFamily="0" charset="0"/>
                <a:cs typeface="Lucida Sans"/>
              </a:rPr>
              <a:t> </a:t>
            </a:r>
            <a:r>
              <a:rPr lang="en-US" altLang="zh-CN" sz="2400" b="0" i="0" u="none" strike="noStrike" kern="0" cap="none" spc="0" baseline="0">
                <a:latin typeface="Calibri" pitchFamily="0" charset="0"/>
                <a:ea typeface="宋体" pitchFamily="0" charset="0"/>
                <a:cs typeface="Lucida Sans"/>
              </a:rPr>
              <a:t>Proposition:Enhanced</a:t>
            </a:r>
            <a:r>
              <a:rPr lang="en-US" altLang="zh-CN" sz="2400" b="0" i="0" u="none" strike="noStrike" kern="0" cap="none" spc="0" baseline="0">
                <a:latin typeface="Calibri" pitchFamily="0" charset="0"/>
                <a:ea typeface="宋体" pitchFamily="0" charset="0"/>
                <a:cs typeface="Lucida Sans"/>
              </a:rPr>
              <a:t> Decision-</a:t>
            </a:r>
            <a:r>
              <a:rPr lang="en-US" altLang="zh-CN" sz="2400" b="0" i="0" u="none" strike="noStrike" kern="0" cap="none" spc="0" baseline="0">
                <a:latin typeface="Calibri" pitchFamily="0" charset="0"/>
                <a:ea typeface="宋体" pitchFamily="0" charset="0"/>
                <a:cs typeface="Lucida Sans"/>
              </a:rPr>
              <a:t>Making:Empowers</a:t>
            </a:r>
            <a:r>
              <a:rPr lang="en-US" altLang="zh-CN" sz="2400" b="0" i="0" u="none" strike="noStrike" kern="0" cap="none" spc="0" baseline="0">
                <a:latin typeface="Calibri" pitchFamily="0" charset="0"/>
                <a:ea typeface="宋体" pitchFamily="0" charset="0"/>
                <a:cs typeface="Lucida Sans"/>
              </a:rPr>
              <a:t> HR and management teams with data-driven insights to make informed decisions on recruitment, performance management, and employee </a:t>
            </a:r>
            <a:r>
              <a:rPr lang="en-US" altLang="zh-CN" sz="2400" b="0" i="0" u="none" strike="noStrike" kern="0" cap="none" spc="0" baseline="0">
                <a:latin typeface="Calibri" pitchFamily="0" charset="0"/>
                <a:ea typeface="宋体" pitchFamily="0" charset="0"/>
                <a:cs typeface="Lucida Sans"/>
              </a:rPr>
              <a:t>development.Improved</a:t>
            </a:r>
            <a:r>
              <a:rPr lang="en-US" altLang="zh-CN" sz="2400" b="0" i="0" u="none" strike="noStrike" kern="0" cap="none" spc="0" baseline="0">
                <a:latin typeface="Calibri" pitchFamily="0" charset="0"/>
                <a:ea typeface="宋体" pitchFamily="0" charset="0"/>
                <a:cs typeface="Lucida Sans"/>
              </a:rPr>
              <a:t> Employee </a:t>
            </a:r>
            <a:r>
              <a:rPr lang="en-US" altLang="zh-CN" sz="2400" b="0" i="0" u="none" strike="noStrike" kern="0" cap="none" spc="0" baseline="0">
                <a:latin typeface="Calibri" pitchFamily="0" charset="0"/>
                <a:ea typeface="宋体" pitchFamily="0" charset="0"/>
                <a:cs typeface="Lucida Sans"/>
              </a:rPr>
              <a:t>Retention:Identifies</a:t>
            </a:r>
            <a:r>
              <a:rPr lang="en-US" altLang="zh-CN" sz="2400" b="0" i="0" u="none" strike="noStrike" kern="0" cap="none" spc="0" baseline="0">
                <a:latin typeface="Calibri" pitchFamily="0" charset="0"/>
                <a:ea typeface="宋体" pitchFamily="0" charset="0"/>
                <a:cs typeface="Lucida Sans"/>
              </a:rPr>
              <a:t> key factors influencing employee turnover, enabling the implementation of targeted retention strategies and reducing attrition </a:t>
            </a:r>
            <a:r>
              <a:rPr lang="en-US" altLang="zh-CN" sz="2400" b="0" i="0" u="none" strike="noStrike" kern="0" cap="none" spc="0" baseline="0">
                <a:latin typeface="Calibri" pitchFamily="0" charset="0"/>
                <a:ea typeface="宋体" pitchFamily="0" charset="0"/>
                <a:cs typeface="Lucida Sans"/>
              </a:rPr>
              <a:t>rates.Increased</a:t>
            </a:r>
            <a:r>
              <a:rPr lang="en-US" altLang="zh-CN" sz="2400" b="0" i="0" u="none" strike="noStrike" kern="0" cap="none" spc="0" baseline="0">
                <a:latin typeface="Calibri" pitchFamily="0" charset="0"/>
                <a:ea typeface="宋体" pitchFamily="0" charset="0"/>
                <a:cs typeface="Lucida Sans"/>
              </a:rPr>
              <a:t> Performance and </a:t>
            </a:r>
            <a:r>
              <a:rPr lang="en-US" altLang="zh-CN" sz="2400" b="0" i="0" u="none" strike="noStrike" kern="0" cap="none" spc="0" baseline="0">
                <a:latin typeface="Calibri" pitchFamily="0" charset="0"/>
                <a:ea typeface="宋体" pitchFamily="0" charset="0"/>
                <a:cs typeface="Lucida Sans"/>
              </a:rPr>
              <a:t>Productivity:Highlights</a:t>
            </a:r>
            <a:r>
              <a:rPr lang="en-US" altLang="zh-CN" sz="2400" b="0" i="0" u="none" strike="noStrike" kern="0" cap="none" spc="0" baseline="0">
                <a:latin typeface="Calibri" pitchFamily="0" charset="0"/>
                <a:ea typeface="宋体" pitchFamily="0" charset="0"/>
                <a:cs typeface="Lucida Sans"/>
              </a:rPr>
              <a:t> areas where employee performance can be improved and provides actionable recommendations for boosting overall productivity</a:t>
            </a:r>
            <a:r>
              <a:rPr lang="en-US" altLang="zh-CN" sz="1800" b="0" i="0" u="none" strike="noStrike" kern="0" cap="none" spc="0" baseline="0">
                <a:latin typeface="Calibri" pitchFamily="0" charset="0"/>
                <a:ea typeface="宋体" pitchFamily="0" charset="0"/>
                <a:cs typeface="Lucida Sans"/>
              </a:rPr>
              <a:t>.</a:t>
            </a:r>
            <a:endParaRPr lang="zh-CN" altLang="en-US" sz="1800" b="0" i="0" u="none" strike="noStrike" kern="0" cap="none" spc="0" baseline="0">
              <a:latin typeface="Calibri" pitchFamily="0" charset="0"/>
              <a:ea typeface="宋体" pitchFamily="0" charset="0"/>
              <a:cs typeface="Lucida Sans"/>
            </a:endParaRPr>
          </a:p>
        </p:txBody>
      </p:sp>
      <p:sp>
        <p:nvSpPr>
          <p:cNvPr id="153"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26185021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文本框"/>
          <p:cNvSpPr>
            <a:spLocks noGrp="1"/>
          </p:cNvSpPr>
          <p:nvPr>
            <p:ph type="body" idx="1"/>
          </p:nvPr>
        </p:nvSpPr>
        <p:spPr>
          <a:xfrm rot="0">
            <a:off x="609600" y="1577340"/>
            <a:ext cx="10972800" cy="44935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1.</a:t>
            </a:r>
            <a:r>
              <a:rPr lang="en-US" altLang="zh-CN" sz="2800" b="0" i="0" u="none" strike="noStrike" kern="0" cap="none" spc="0" baseline="0">
                <a:latin typeface="Calibri" pitchFamily="0" charset="0"/>
                <a:ea typeface="宋体" pitchFamily="0" charset="0"/>
                <a:cs typeface="Lucida Sans"/>
              </a:rPr>
              <a:t> </a:t>
            </a:r>
            <a:r>
              <a:rPr lang="en-US" altLang="zh-CN" sz="2400" b="0" i="0" u="none" strike="noStrike" kern="0" cap="none" spc="0" baseline="0">
                <a:latin typeface="Calibri" pitchFamily="0" charset="0"/>
                <a:ea typeface="宋体" pitchFamily="0" charset="0"/>
                <a:cs typeface="Lucida Sans"/>
              </a:rPr>
              <a:t>Employee </a:t>
            </a:r>
            <a:r>
              <a:rPr lang="en-US" altLang="zh-CN" sz="2400" b="0" i="0" u="none" strike="noStrike" kern="0" cap="none" spc="0" baseline="0">
                <a:latin typeface="Calibri" pitchFamily="0" charset="0"/>
                <a:ea typeface="宋体" pitchFamily="0" charset="0"/>
                <a:cs typeface="Lucida Sans"/>
              </a:rPr>
              <a:t>IDDescription</a:t>
            </a:r>
            <a:r>
              <a:rPr lang="en-US" altLang="zh-CN" sz="2400" b="0" i="0" u="none" strike="noStrike" kern="0" cap="none" spc="0" baseline="0">
                <a:latin typeface="Calibri" pitchFamily="0" charset="0"/>
                <a:ea typeface="宋体" pitchFamily="0" charset="0"/>
                <a:cs typeface="Lucida Sans"/>
              </a:rPr>
              <a:t>: Unique identifier assigned to each </a:t>
            </a:r>
            <a:r>
              <a:rPr lang="en-US" altLang="zh-CN" sz="2400" b="0" i="0" u="none" strike="noStrike" kern="0" cap="none" spc="0" baseline="0">
                <a:latin typeface="Calibri" pitchFamily="0" charset="0"/>
                <a:ea typeface="宋体" pitchFamily="0" charset="0"/>
                <a:cs typeface="Lucida Sans"/>
              </a:rPr>
              <a:t>employee.Type</a:t>
            </a:r>
            <a:r>
              <a:rPr lang="en-US" altLang="zh-CN" sz="2400" b="0" i="0" u="none" strike="noStrike" kern="0" cap="none" spc="0" baseline="0">
                <a:latin typeface="Calibri" pitchFamily="0" charset="0"/>
                <a:ea typeface="宋体" pitchFamily="0" charset="0"/>
                <a:cs typeface="Lucida Sans"/>
              </a:rPr>
              <a:t>: Numeric/</a:t>
            </a:r>
            <a:r>
              <a:rPr lang="en-US" altLang="zh-CN" sz="2400" b="0" i="0" u="none" strike="noStrike" kern="0" cap="none" spc="0" baseline="0">
                <a:latin typeface="Calibri" pitchFamily="0" charset="0"/>
                <a:ea typeface="宋体" pitchFamily="0" charset="0"/>
                <a:cs typeface="Lucida Sans"/>
              </a:rPr>
              <a:t>AlphanumericPurpose</a:t>
            </a:r>
            <a:r>
              <a:rPr lang="en-US" altLang="zh-CN" sz="2400" b="0" i="0" u="none" strike="noStrike" kern="0" cap="none" spc="0" baseline="0">
                <a:latin typeface="Calibri" pitchFamily="0" charset="0"/>
                <a:ea typeface="宋体" pitchFamily="0" charset="0"/>
                <a:cs typeface="Lucida Sans"/>
              </a:rPr>
              <a:t>: To distinguish individual employees and link data across different records.2. </a:t>
            </a:r>
            <a:r>
              <a:rPr lang="en-US" altLang="zh-CN" sz="2400" b="0" i="0" u="none" strike="noStrike" kern="0" cap="none" spc="0" baseline="0">
                <a:latin typeface="Calibri" pitchFamily="0" charset="0"/>
                <a:ea typeface="宋体" pitchFamily="0" charset="0"/>
                <a:cs typeface="Lucida Sans"/>
              </a:rPr>
              <a:t>NameDescription</a:t>
            </a:r>
            <a:r>
              <a:rPr lang="en-US" altLang="zh-CN" sz="2400" b="0" i="0" u="none" strike="noStrike" kern="0" cap="none" spc="0" baseline="0">
                <a:latin typeface="Calibri" pitchFamily="0" charset="0"/>
                <a:ea typeface="宋体" pitchFamily="0" charset="0"/>
                <a:cs typeface="Lucida Sans"/>
              </a:rPr>
              <a:t>: : Personal identification; used for reporting and communication.3. </a:t>
            </a:r>
            <a:r>
              <a:rPr lang="en-US" altLang="zh-CN" sz="2400" b="0" i="0" u="none" strike="noStrike" kern="0" cap="none" spc="0" baseline="0">
                <a:latin typeface="Calibri" pitchFamily="0" charset="0"/>
                <a:ea typeface="宋体" pitchFamily="0" charset="0"/>
                <a:cs typeface="Lucida Sans"/>
              </a:rPr>
              <a:t>DepartmentDescription</a:t>
            </a:r>
            <a:r>
              <a:rPr lang="en-US" altLang="zh-CN" sz="2400" b="0" i="0" u="none" strike="noStrike" kern="0" cap="none" spc="0" baseline="0">
                <a:latin typeface="Calibri" pitchFamily="0" charset="0"/>
                <a:ea typeface="宋体" pitchFamily="0" charset="0"/>
                <a:cs typeface="Lucida Sans"/>
              </a:rPr>
              <a:t>: The department or division where the employee </a:t>
            </a:r>
            <a:r>
              <a:rPr lang="en-US" altLang="zh-CN" sz="2400" b="0" i="0" u="none" strike="noStrike" kern="0" cap="none" spc="0" baseline="0">
                <a:latin typeface="Calibri" pitchFamily="0" charset="0"/>
                <a:ea typeface="宋体" pitchFamily="0" charset="0"/>
                <a:cs typeface="Lucida Sans"/>
              </a:rPr>
              <a:t>works.Type</a:t>
            </a:r>
            <a:r>
              <a:rPr lang="en-US" altLang="zh-CN" sz="2400" b="0" i="0" u="none" strike="noStrike" kern="0" cap="none" spc="0" baseline="0">
                <a:latin typeface="Calibri" pitchFamily="0" charset="0"/>
                <a:ea typeface="宋体" pitchFamily="0" charset="0"/>
                <a:cs typeface="Lucida Sans"/>
              </a:rPr>
              <a:t>: Categorical (e.g., Sales, HR, IT)Purpose: To analyze department-specific performance and retention trends.4. Job </a:t>
            </a:r>
            <a:r>
              <a:rPr lang="en-US" altLang="zh-CN" sz="2400" b="0" i="0" u="none" strike="noStrike" kern="0" cap="none" spc="0" baseline="0">
                <a:latin typeface="Calibri" pitchFamily="0" charset="0"/>
                <a:ea typeface="宋体" pitchFamily="0" charset="0"/>
                <a:cs typeface="Lucida Sans"/>
              </a:rPr>
              <a:t>TitleDescription</a:t>
            </a:r>
            <a:r>
              <a:rPr lang="en-US" altLang="zh-CN" sz="2400" b="0" i="0" u="none" strike="noStrike" kern="0" cap="none" spc="0" baseline="0">
                <a:latin typeface="Calibri" pitchFamily="0" charset="0"/>
                <a:ea typeface="宋体" pitchFamily="0" charset="0"/>
                <a:cs typeface="Lucida Sans"/>
              </a:rPr>
              <a:t>: The employee’s job role or position within the </a:t>
            </a:r>
            <a:r>
              <a:rPr lang="en-US" altLang="zh-CN" sz="2400" b="0" i="0" u="none" strike="noStrike" kern="0" cap="none" spc="0" baseline="0">
                <a:latin typeface="Calibri" pitchFamily="0" charset="0"/>
                <a:ea typeface="宋体" pitchFamily="0" charset="0"/>
                <a:cs typeface="Lucida Sans"/>
              </a:rPr>
              <a:t>organization.Type</a:t>
            </a:r>
            <a:r>
              <a:rPr lang="en-US" altLang="zh-CN" sz="2400" b="0" i="0" u="none" strike="noStrike" kern="0" cap="none" spc="0" baseline="0">
                <a:latin typeface="Calibri" pitchFamily="0" charset="0"/>
                <a:ea typeface="宋体" pitchFamily="0" charset="0"/>
                <a:cs typeface="Lucida Sans"/>
              </a:rPr>
              <a:t>: Categorical (e.g., Manager, Analyst)Purpose: To assess performance and career progression based on job roles.5. Performance </a:t>
            </a:r>
            <a:r>
              <a:rPr lang="en-US" altLang="zh-CN" sz="2400" b="0" i="0" u="none" strike="noStrike" kern="0" cap="none" spc="0" baseline="0">
                <a:latin typeface="Calibri" pitchFamily="0" charset="0"/>
                <a:ea typeface="宋体" pitchFamily="0" charset="0"/>
                <a:cs typeface="Lucida Sans"/>
              </a:rPr>
              <a:t>RatingDescription</a:t>
            </a:r>
            <a:r>
              <a:rPr lang="en-US" altLang="zh-CN" sz="2400" b="0" i="0" u="none" strike="noStrike" kern="0" cap="none" spc="0" baseline="0">
                <a:latin typeface="Calibri" pitchFamily="0" charset="0"/>
                <a:ea typeface="宋体" pitchFamily="0" charset="0"/>
                <a:cs typeface="Lucida Sans"/>
              </a:rPr>
              <a:t>: Annual performance rating of the employee (e.g., 1-5 scale or qualitative categories like “Excellent”, “Good”).Type: Numeric/</a:t>
            </a:r>
            <a:r>
              <a:rPr lang="en-US" altLang="zh-CN" sz="2400" b="0" i="0" u="none" strike="noStrike" kern="0" cap="none" spc="0" baseline="0">
                <a:latin typeface="Calibri" pitchFamily="0" charset="0"/>
                <a:ea typeface="宋体" pitchFamily="0" charset="0"/>
                <a:cs typeface="Lucida Sans"/>
              </a:rPr>
              <a:t>CategoricalPurpose</a:t>
            </a:r>
            <a:r>
              <a:rPr lang="en-US" altLang="zh-CN" sz="2400" b="0" i="0" u="none" strike="noStrike" kern="0" cap="none" spc="0" baseline="0">
                <a:latin typeface="Calibri" pitchFamily="0" charset="0"/>
                <a:ea typeface="宋体" pitchFamily="0" charset="0"/>
                <a:cs typeface="Lucida Sans"/>
              </a:rPr>
              <a:t>: To evaluate employee performance and identify high and low performers.</a:t>
            </a:r>
            <a:endParaRPr lang="zh-CN" altLang="en-US" sz="2400" b="0" i="0" u="none" strike="noStrike" kern="0" cap="none" spc="0" baseline="0">
              <a:latin typeface="Calibri" pitchFamily="0" charset="0"/>
              <a:ea typeface="宋体" pitchFamily="0" charset="0"/>
              <a:cs typeface="Lucida Sans"/>
            </a:endParaRPr>
          </a:p>
        </p:txBody>
      </p:sp>
      <p:sp>
        <p:nvSpPr>
          <p:cNvPr id="157" name="矩形"/>
          <p:cNvSpPr>
            <a:spLocks/>
          </p:cNvSpPr>
          <p:nvPr/>
        </p:nvSpPr>
        <p:spPr>
          <a:xfrm rot="0">
            <a:off x="2535099" y="1079828"/>
            <a:ext cx="324127" cy="52322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宋体" pitchFamily="0" charset="0"/>
                <a:cs typeface="Calibri" pitchFamily="0" charset="0"/>
              </a:rPr>
              <a:t>.</a:t>
            </a:r>
            <a:r>
              <a:rPr lang="en-US" altLang="zh-CN" sz="2800" b="0" i="0" u="none" strike="noStrike" kern="0" cap="none" spc="0" baseline="0">
                <a:solidFill>
                  <a:srgbClr val="000000"/>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6826571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文本框"/>
          <p:cNvSpPr>
            <a:spLocks noGrp="1"/>
          </p:cNvSpPr>
          <p:nvPr>
            <p:ph type="body" idx="1"/>
          </p:nvPr>
        </p:nvSpPr>
        <p:spPr>
          <a:xfrm rot="0">
            <a:off x="609600" y="1577340"/>
            <a:ext cx="10972800" cy="27699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=IFS[Z8&gt;=5,”VERY HIGH”,Z8&gt;=4,”HIGH”,Z8&gt;=3”MED”,TRUE,”LOW]</a:t>
            </a: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8250805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2024-09-10T07:03:13Z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