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0" r:id="rId1"/>
  </p:sldMasterIdLst>
  <p:sldIdLst>
    <p:sldId id="257" r:id="rId2"/>
    <p:sldId id="256" r:id="rId3"/>
    <p:sldId id="263" r:id="rId4"/>
    <p:sldId id="258" r:id="rId5"/>
    <p:sldId id="265" r:id="rId6"/>
    <p:sldId id="266" r:id="rId7"/>
    <p:sldId id="268" r:id="rId8"/>
    <p:sldId id="267"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60"/>
  </p:normalViewPr>
  <p:slideViewPr>
    <p:cSldViewPr snapToGrid="0">
      <p:cViewPr>
        <p:scale>
          <a:sx n="76" d="100"/>
          <a:sy n="76" d="100"/>
        </p:scale>
        <p:origin x="-797" y="-34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63034E-F979-42EF-9025-F80FCAB425CD}" type="datetimeFigureOut">
              <a:rPr lang="en-IN" smtClean="0"/>
              <a:t>15-01-2023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FBCBC7A-DFFE-42A0-A0DE-162ED8E37334}" type="slidenum">
              <a:rPr lang="en-IN" smtClean="0"/>
              <a:t>‹#›</a:t>
            </a:fld>
            <a:endParaRPr lang="en-IN"/>
          </a:p>
        </p:txBody>
      </p:sp>
    </p:spTree>
    <p:extLst>
      <p:ext uri="{BB962C8B-B14F-4D97-AF65-F5344CB8AC3E}">
        <p14:creationId xmlns:p14="http://schemas.microsoft.com/office/powerpoint/2010/main" val="498345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63034E-F979-42EF-9025-F80FCAB425CD}" type="datetimeFigureOut">
              <a:rPr lang="en-IN" smtClean="0"/>
              <a:t>15-01-2023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FBCBC7A-DFFE-42A0-A0DE-162ED8E37334}" type="slidenum">
              <a:rPr lang="en-IN" smtClean="0"/>
              <a:t>‹#›</a:t>
            </a:fld>
            <a:endParaRPr lang="en-IN"/>
          </a:p>
        </p:txBody>
      </p:sp>
    </p:spTree>
    <p:extLst>
      <p:ext uri="{BB962C8B-B14F-4D97-AF65-F5344CB8AC3E}">
        <p14:creationId xmlns:p14="http://schemas.microsoft.com/office/powerpoint/2010/main" val="4124650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63034E-F979-42EF-9025-F80FCAB425CD}" type="datetimeFigureOut">
              <a:rPr lang="en-IN" smtClean="0"/>
              <a:t>15-01-2023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FBCBC7A-DFFE-42A0-A0DE-162ED8E37334}"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74063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F63034E-F979-42EF-9025-F80FCAB425CD}" type="datetimeFigureOut">
              <a:rPr lang="en-IN" smtClean="0"/>
              <a:t>15-01-2023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FBCBC7A-DFFE-42A0-A0DE-162ED8E37334}" type="slidenum">
              <a:rPr lang="en-IN" smtClean="0"/>
              <a:t>‹#›</a:t>
            </a:fld>
            <a:endParaRPr lang="en-IN"/>
          </a:p>
        </p:txBody>
      </p:sp>
    </p:spTree>
    <p:extLst>
      <p:ext uri="{BB962C8B-B14F-4D97-AF65-F5344CB8AC3E}">
        <p14:creationId xmlns:p14="http://schemas.microsoft.com/office/powerpoint/2010/main" val="3053662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F63034E-F979-42EF-9025-F80FCAB425CD}" type="datetimeFigureOut">
              <a:rPr lang="en-IN" smtClean="0"/>
              <a:t>15-01-2023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FBCBC7A-DFFE-42A0-A0DE-162ED8E37334}"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247931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F63034E-F979-42EF-9025-F80FCAB425CD}" type="datetimeFigureOut">
              <a:rPr lang="en-IN" smtClean="0"/>
              <a:t>15-01-2023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FBCBC7A-DFFE-42A0-A0DE-162ED8E37334}" type="slidenum">
              <a:rPr lang="en-IN" smtClean="0"/>
              <a:t>‹#›</a:t>
            </a:fld>
            <a:endParaRPr lang="en-IN"/>
          </a:p>
        </p:txBody>
      </p:sp>
    </p:spTree>
    <p:extLst>
      <p:ext uri="{BB962C8B-B14F-4D97-AF65-F5344CB8AC3E}">
        <p14:creationId xmlns:p14="http://schemas.microsoft.com/office/powerpoint/2010/main" val="24889247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63034E-F979-42EF-9025-F80FCAB425CD}" type="datetimeFigureOut">
              <a:rPr lang="en-IN" smtClean="0"/>
              <a:t>15-01-2023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FBCBC7A-DFFE-42A0-A0DE-162ED8E37334}" type="slidenum">
              <a:rPr lang="en-IN" smtClean="0"/>
              <a:t>‹#›</a:t>
            </a:fld>
            <a:endParaRPr lang="en-IN"/>
          </a:p>
        </p:txBody>
      </p:sp>
    </p:spTree>
    <p:extLst>
      <p:ext uri="{BB962C8B-B14F-4D97-AF65-F5344CB8AC3E}">
        <p14:creationId xmlns:p14="http://schemas.microsoft.com/office/powerpoint/2010/main" val="42581404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63034E-F979-42EF-9025-F80FCAB425CD}" type="datetimeFigureOut">
              <a:rPr lang="en-IN" smtClean="0"/>
              <a:t>15-01-2023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FBCBC7A-DFFE-42A0-A0DE-162ED8E37334}" type="slidenum">
              <a:rPr lang="en-IN" smtClean="0"/>
              <a:t>‹#›</a:t>
            </a:fld>
            <a:endParaRPr lang="en-IN"/>
          </a:p>
        </p:txBody>
      </p:sp>
    </p:spTree>
    <p:extLst>
      <p:ext uri="{BB962C8B-B14F-4D97-AF65-F5344CB8AC3E}">
        <p14:creationId xmlns:p14="http://schemas.microsoft.com/office/powerpoint/2010/main" val="307251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63034E-F979-42EF-9025-F80FCAB425CD}" type="datetimeFigureOut">
              <a:rPr lang="en-IN" smtClean="0"/>
              <a:t>15-01-2023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FBCBC7A-DFFE-42A0-A0DE-162ED8E37334}" type="slidenum">
              <a:rPr lang="en-IN" smtClean="0"/>
              <a:t>‹#›</a:t>
            </a:fld>
            <a:endParaRPr lang="en-IN"/>
          </a:p>
        </p:txBody>
      </p:sp>
    </p:spTree>
    <p:extLst>
      <p:ext uri="{BB962C8B-B14F-4D97-AF65-F5344CB8AC3E}">
        <p14:creationId xmlns:p14="http://schemas.microsoft.com/office/powerpoint/2010/main" val="3807686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63034E-F979-42EF-9025-F80FCAB425CD}" type="datetimeFigureOut">
              <a:rPr lang="en-IN" smtClean="0"/>
              <a:t>15-01-2023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FBCBC7A-DFFE-42A0-A0DE-162ED8E37334}" type="slidenum">
              <a:rPr lang="en-IN" smtClean="0"/>
              <a:t>‹#›</a:t>
            </a:fld>
            <a:endParaRPr lang="en-IN"/>
          </a:p>
        </p:txBody>
      </p:sp>
    </p:spTree>
    <p:extLst>
      <p:ext uri="{BB962C8B-B14F-4D97-AF65-F5344CB8AC3E}">
        <p14:creationId xmlns:p14="http://schemas.microsoft.com/office/powerpoint/2010/main" val="3718928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63034E-F979-42EF-9025-F80FCAB425CD}" type="datetimeFigureOut">
              <a:rPr lang="en-IN" smtClean="0"/>
              <a:t>15-01-2023</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FBCBC7A-DFFE-42A0-A0DE-162ED8E37334}" type="slidenum">
              <a:rPr lang="en-IN" smtClean="0"/>
              <a:t>‹#›</a:t>
            </a:fld>
            <a:endParaRPr lang="en-IN"/>
          </a:p>
        </p:txBody>
      </p:sp>
    </p:spTree>
    <p:extLst>
      <p:ext uri="{BB962C8B-B14F-4D97-AF65-F5344CB8AC3E}">
        <p14:creationId xmlns:p14="http://schemas.microsoft.com/office/powerpoint/2010/main" val="1157575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63034E-F979-42EF-9025-F80FCAB425CD}" type="datetimeFigureOut">
              <a:rPr lang="en-IN" smtClean="0"/>
              <a:t>15-01-2023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FBCBC7A-DFFE-42A0-A0DE-162ED8E37334}" type="slidenum">
              <a:rPr lang="en-IN" smtClean="0"/>
              <a:t>‹#›</a:t>
            </a:fld>
            <a:endParaRPr lang="en-IN"/>
          </a:p>
        </p:txBody>
      </p:sp>
    </p:spTree>
    <p:extLst>
      <p:ext uri="{BB962C8B-B14F-4D97-AF65-F5344CB8AC3E}">
        <p14:creationId xmlns:p14="http://schemas.microsoft.com/office/powerpoint/2010/main" val="4264712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63034E-F979-42EF-9025-F80FCAB425CD}" type="datetimeFigureOut">
              <a:rPr lang="en-IN" smtClean="0"/>
              <a:t>15-01-2023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FBCBC7A-DFFE-42A0-A0DE-162ED8E37334}" type="slidenum">
              <a:rPr lang="en-IN" smtClean="0"/>
              <a:t>‹#›</a:t>
            </a:fld>
            <a:endParaRPr lang="en-IN"/>
          </a:p>
        </p:txBody>
      </p:sp>
    </p:spTree>
    <p:extLst>
      <p:ext uri="{BB962C8B-B14F-4D97-AF65-F5344CB8AC3E}">
        <p14:creationId xmlns:p14="http://schemas.microsoft.com/office/powerpoint/2010/main" val="116365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63034E-F979-42EF-9025-F80FCAB425CD}" type="datetimeFigureOut">
              <a:rPr lang="en-IN" smtClean="0"/>
              <a:t>15-01-2023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FBCBC7A-DFFE-42A0-A0DE-162ED8E37334}" type="slidenum">
              <a:rPr lang="en-IN" smtClean="0"/>
              <a:t>‹#›</a:t>
            </a:fld>
            <a:endParaRPr lang="en-IN"/>
          </a:p>
        </p:txBody>
      </p:sp>
    </p:spTree>
    <p:extLst>
      <p:ext uri="{BB962C8B-B14F-4D97-AF65-F5344CB8AC3E}">
        <p14:creationId xmlns:p14="http://schemas.microsoft.com/office/powerpoint/2010/main" val="2995719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63034E-F979-42EF-9025-F80FCAB425CD}" type="datetimeFigureOut">
              <a:rPr lang="en-IN" smtClean="0"/>
              <a:t>15-01-2023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FBCBC7A-DFFE-42A0-A0DE-162ED8E37334}" type="slidenum">
              <a:rPr lang="en-IN" smtClean="0"/>
              <a:t>‹#›</a:t>
            </a:fld>
            <a:endParaRPr lang="en-IN"/>
          </a:p>
        </p:txBody>
      </p:sp>
    </p:spTree>
    <p:extLst>
      <p:ext uri="{BB962C8B-B14F-4D97-AF65-F5344CB8AC3E}">
        <p14:creationId xmlns:p14="http://schemas.microsoft.com/office/powerpoint/2010/main" val="1413539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63034E-F979-42EF-9025-F80FCAB425CD}" type="datetimeFigureOut">
              <a:rPr lang="en-IN" smtClean="0"/>
              <a:t>15-01-2023</a:t>
            </a:fld>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FBCBC7A-DFFE-42A0-A0DE-162ED8E37334}" type="slidenum">
              <a:rPr lang="en-IN" smtClean="0"/>
              <a:t>‹#›</a:t>
            </a:fld>
            <a:endParaRPr lang="en-IN"/>
          </a:p>
        </p:txBody>
      </p:sp>
    </p:spTree>
    <p:extLst>
      <p:ext uri="{BB962C8B-B14F-4D97-AF65-F5344CB8AC3E}">
        <p14:creationId xmlns:p14="http://schemas.microsoft.com/office/powerpoint/2010/main" val="3880163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F63034E-F979-42EF-9025-F80FCAB425CD}" type="datetimeFigureOut">
              <a:rPr lang="en-IN" smtClean="0"/>
              <a:t>15-01-2023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FBCBC7A-DFFE-42A0-A0DE-162ED8E37334}" type="slidenum">
              <a:rPr lang="en-IN" smtClean="0"/>
              <a:t>‹#›</a:t>
            </a:fld>
            <a:endParaRPr lang="en-IN"/>
          </a:p>
        </p:txBody>
      </p:sp>
    </p:spTree>
    <p:extLst>
      <p:ext uri="{BB962C8B-B14F-4D97-AF65-F5344CB8AC3E}">
        <p14:creationId xmlns:p14="http://schemas.microsoft.com/office/powerpoint/2010/main" val="3367972226"/>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 id="2147483874" r:id="rId14"/>
    <p:sldLayoutId id="2147483875" r:id="rId15"/>
    <p:sldLayoutId id="2147483876"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068672-A346-58A1-2300-FEE5A4DD5A55}"/>
              </a:ext>
            </a:extLst>
          </p:cNvPr>
          <p:cNvSpPr>
            <a:spLocks noGrp="1"/>
          </p:cNvSpPr>
          <p:nvPr>
            <p:ph type="ctrTitle"/>
          </p:nvPr>
        </p:nvSpPr>
        <p:spPr>
          <a:xfrm>
            <a:off x="2701254" y="2822895"/>
            <a:ext cx="6400800" cy="1757493"/>
          </a:xfrm>
        </p:spPr>
        <p:txBody>
          <a:bodyPr>
            <a:normAutofit fontScale="90000"/>
          </a:bodyPr>
          <a:lstStyle/>
          <a:p>
            <a:pPr>
              <a:lnSpc>
                <a:spcPct val="115000"/>
              </a:lnSpc>
              <a:spcBef>
                <a:spcPts val="2765"/>
              </a:spcBef>
              <a:spcAft>
                <a:spcPts val="1000"/>
              </a:spcAft>
            </a:pPr>
            <a:r>
              <a:rPr lang="en-IN" sz="16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1) PATWARDHAN SAYUJA SUMUKH    	(220960925033)</a:t>
            </a:r>
            <a:r>
              <a:rPr lang="en-IN" sz="1600" dirty="0">
                <a:effectLst/>
                <a:latin typeface="Calibri" panose="020F0502020204030204" pitchFamily="34" charset="0"/>
                <a:ea typeface="Calibri" panose="020F0502020204030204" pitchFamily="34" charset="0"/>
                <a:cs typeface="Mangal" panose="02040503050203030202" pitchFamily="18" charset="0"/>
              </a:rPr>
              <a:t/>
            </a:r>
            <a:br>
              <a:rPr lang="en-IN" sz="1600" dirty="0">
                <a:effectLst/>
                <a:latin typeface="Calibri" panose="020F0502020204030204" pitchFamily="34" charset="0"/>
                <a:ea typeface="Calibri" panose="020F0502020204030204" pitchFamily="34" charset="0"/>
                <a:cs typeface="Mangal" panose="02040503050203030202" pitchFamily="18" charset="0"/>
              </a:rPr>
            </a:br>
            <a:r>
              <a:rPr lang="en-IN" sz="16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2) TALELE TUSHAR SANJAY                   	(220960925049)</a:t>
            </a:r>
            <a:r>
              <a:rPr lang="en-IN" sz="1600" dirty="0">
                <a:effectLst/>
                <a:latin typeface="Calibri" panose="020F0502020204030204" pitchFamily="34" charset="0"/>
                <a:ea typeface="Calibri" panose="020F0502020204030204" pitchFamily="34" charset="0"/>
                <a:cs typeface="Mangal" panose="02040503050203030202" pitchFamily="18" charset="0"/>
              </a:rPr>
              <a:t/>
            </a:r>
            <a:br>
              <a:rPr lang="en-IN" sz="1600" dirty="0">
                <a:effectLst/>
                <a:latin typeface="Calibri" panose="020F0502020204030204" pitchFamily="34" charset="0"/>
                <a:ea typeface="Calibri" panose="020F0502020204030204" pitchFamily="34" charset="0"/>
                <a:cs typeface="Mangal" panose="02040503050203030202" pitchFamily="18" charset="0"/>
              </a:rPr>
            </a:br>
            <a:r>
              <a:rPr lang="en-IN" sz="16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3) THOPATE GIRISH PRAKASH               	(220960925050)</a:t>
            </a:r>
            <a:r>
              <a:rPr lang="en-IN" sz="1600" dirty="0">
                <a:effectLst/>
                <a:latin typeface="Calibri" panose="020F0502020204030204" pitchFamily="34" charset="0"/>
                <a:ea typeface="Calibri" panose="020F0502020204030204" pitchFamily="34" charset="0"/>
                <a:cs typeface="Mangal" panose="02040503050203030202" pitchFamily="18" charset="0"/>
              </a:rPr>
              <a:t/>
            </a:r>
            <a:br>
              <a:rPr lang="en-IN" sz="1600" dirty="0">
                <a:effectLst/>
                <a:latin typeface="Calibri" panose="020F0502020204030204" pitchFamily="34" charset="0"/>
                <a:ea typeface="Calibri" panose="020F0502020204030204" pitchFamily="34" charset="0"/>
                <a:cs typeface="Mangal" panose="02040503050203030202" pitchFamily="18" charset="0"/>
              </a:rPr>
            </a:br>
            <a:r>
              <a:rPr lang="en-IN" sz="16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4) WAGH ROHIT VILAS                            	(220960925051)</a:t>
            </a:r>
            <a:r>
              <a:rPr lang="en-IN" sz="1600" dirty="0">
                <a:effectLst/>
                <a:latin typeface="Calibri" panose="020F0502020204030204" pitchFamily="34" charset="0"/>
                <a:ea typeface="Calibri" panose="020F0502020204030204" pitchFamily="34" charset="0"/>
                <a:cs typeface="Mangal" panose="02040503050203030202" pitchFamily="18" charset="0"/>
              </a:rPr>
              <a:t/>
            </a:r>
            <a:br>
              <a:rPr lang="en-IN" sz="1600" dirty="0">
                <a:effectLst/>
                <a:latin typeface="Calibri" panose="020F0502020204030204" pitchFamily="34" charset="0"/>
                <a:ea typeface="Calibri" panose="020F0502020204030204" pitchFamily="34" charset="0"/>
                <a:cs typeface="Mangal" panose="02040503050203030202" pitchFamily="18" charset="0"/>
              </a:rPr>
            </a:br>
            <a:r>
              <a:rPr lang="en-IN" sz="16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5) ZOPE JAYESH PRAKASH                     	(220960925052)</a:t>
            </a:r>
            <a:r>
              <a:rPr lang="en-IN" sz="1600" dirty="0">
                <a:effectLst/>
                <a:latin typeface="Calibri" panose="020F0502020204030204" pitchFamily="34" charset="0"/>
                <a:ea typeface="Calibri" panose="020F0502020204030204" pitchFamily="34" charset="0"/>
                <a:cs typeface="Mangal" panose="02040503050203030202" pitchFamily="18" charset="0"/>
              </a:rPr>
              <a:t/>
            </a:r>
            <a:br>
              <a:rPr lang="en-IN" sz="1600" dirty="0">
                <a:effectLst/>
                <a:latin typeface="Calibri" panose="020F0502020204030204" pitchFamily="34" charset="0"/>
                <a:ea typeface="Calibri" panose="020F0502020204030204" pitchFamily="34" charset="0"/>
                <a:cs typeface="Mangal" panose="02040503050203030202" pitchFamily="18" charset="0"/>
              </a:rPr>
            </a:br>
            <a:endParaRPr lang="en-IN" sz="1600" dirty="0"/>
          </a:p>
        </p:txBody>
      </p:sp>
      <p:sp>
        <p:nvSpPr>
          <p:cNvPr id="5" name="TextBox 4">
            <a:extLst>
              <a:ext uri="{FF2B5EF4-FFF2-40B4-BE49-F238E27FC236}">
                <a16:creationId xmlns:a16="http://schemas.microsoft.com/office/drawing/2014/main" xmlns="" id="{207ECCA7-0DCC-0537-FA7B-2F1EE5B17EDB}"/>
              </a:ext>
            </a:extLst>
          </p:cNvPr>
          <p:cNvSpPr txBox="1"/>
          <p:nvPr/>
        </p:nvSpPr>
        <p:spPr>
          <a:xfrm>
            <a:off x="4553726" y="146591"/>
            <a:ext cx="3084549"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Group No: 10</a:t>
            </a:r>
          </a:p>
        </p:txBody>
      </p:sp>
      <p:sp>
        <p:nvSpPr>
          <p:cNvPr id="6" name="TextBox 5">
            <a:extLst>
              <a:ext uri="{FF2B5EF4-FFF2-40B4-BE49-F238E27FC236}">
                <a16:creationId xmlns:a16="http://schemas.microsoft.com/office/drawing/2014/main" xmlns="" id="{97867EFF-8155-462A-4146-3BCC1DA200EF}"/>
              </a:ext>
            </a:extLst>
          </p:cNvPr>
          <p:cNvSpPr txBox="1"/>
          <p:nvPr/>
        </p:nvSpPr>
        <p:spPr>
          <a:xfrm>
            <a:off x="2617364" y="2204672"/>
            <a:ext cx="3074145"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Group Members:</a:t>
            </a:r>
          </a:p>
        </p:txBody>
      </p:sp>
    </p:spTree>
    <p:extLst>
      <p:ext uri="{BB962C8B-B14F-4D97-AF65-F5344CB8AC3E}">
        <p14:creationId xmlns:p14="http://schemas.microsoft.com/office/powerpoint/2010/main" val="10853449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CB9B3A-48D3-5ACF-6E78-A82E8A416A9E}"/>
              </a:ext>
            </a:extLst>
          </p:cNvPr>
          <p:cNvSpPr>
            <a:spLocks noGrp="1"/>
          </p:cNvSpPr>
          <p:nvPr>
            <p:ph type="ctrTitle"/>
          </p:nvPr>
        </p:nvSpPr>
        <p:spPr>
          <a:xfrm>
            <a:off x="1909571" y="1148243"/>
            <a:ext cx="9083325" cy="2127520"/>
          </a:xfrm>
        </p:spPr>
        <p:txBody>
          <a:bodyPr>
            <a:normAutofit/>
          </a:bodyPr>
          <a:lstStyle/>
          <a:p>
            <a:r>
              <a:rPr lang="en-IN" sz="3600" dirty="0">
                <a:solidFill>
                  <a:srgbClr val="1F487C"/>
                </a:solidFill>
                <a:effectLst/>
                <a:latin typeface="Times New Roman" panose="02020603050405020304" pitchFamily="18" charset="0"/>
                <a:ea typeface="Times New Roman" panose="02020603050405020304" pitchFamily="18" charset="0"/>
              </a:rPr>
              <a:t>A Machine Learning- Based Water Potability Prediction </a:t>
            </a:r>
            <a:r>
              <a:rPr lang="en-IN" sz="3600" dirty="0" smtClean="0">
                <a:solidFill>
                  <a:srgbClr val="1F487C"/>
                </a:solidFill>
                <a:effectLst/>
                <a:latin typeface="Times New Roman" panose="02020603050405020304" pitchFamily="18" charset="0"/>
                <a:ea typeface="Times New Roman" panose="02020603050405020304" pitchFamily="18" charset="0"/>
              </a:rPr>
              <a:t>Model.</a:t>
            </a:r>
            <a:endParaRPr lang="en-IN" sz="3600" dirty="0"/>
          </a:p>
        </p:txBody>
      </p:sp>
      <p:sp>
        <p:nvSpPr>
          <p:cNvPr id="4" name="TextBox 3">
            <a:extLst>
              <a:ext uri="{FF2B5EF4-FFF2-40B4-BE49-F238E27FC236}">
                <a16:creationId xmlns:a16="http://schemas.microsoft.com/office/drawing/2014/main" xmlns="" id="{F4942AC7-DB45-738A-9FB3-B39617FBB2EB}"/>
              </a:ext>
            </a:extLst>
          </p:cNvPr>
          <p:cNvSpPr txBox="1"/>
          <p:nvPr/>
        </p:nvSpPr>
        <p:spPr>
          <a:xfrm>
            <a:off x="4435809" y="310393"/>
            <a:ext cx="3320380" cy="646331"/>
          </a:xfrm>
          <a:prstGeom prst="rect">
            <a:avLst/>
          </a:prstGeom>
          <a:noFill/>
        </p:spPr>
        <p:txBody>
          <a:bodyPr wrap="square" rtlCol="0">
            <a:spAutoFit/>
          </a:bodyPr>
          <a:lstStyle/>
          <a:p>
            <a:r>
              <a:rPr lang="en-IN" sz="3600" b="1" dirty="0">
                <a:solidFill>
                  <a:srgbClr val="000000"/>
                </a:solidFill>
                <a:effectLst/>
                <a:latin typeface="Times New Roman" panose="02020603050405020304" pitchFamily="18" charset="0"/>
                <a:ea typeface="Times New Roman" panose="02020603050405020304" pitchFamily="18" charset="0"/>
              </a:rPr>
              <a:t>Project Name</a:t>
            </a:r>
            <a:endParaRPr lang="en-IN" sz="3600" dirty="0"/>
          </a:p>
        </p:txBody>
      </p:sp>
    </p:spTree>
    <p:extLst>
      <p:ext uri="{BB962C8B-B14F-4D97-AF65-F5344CB8AC3E}">
        <p14:creationId xmlns:p14="http://schemas.microsoft.com/office/powerpoint/2010/main" val="30480410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04DEA5-0F62-4298-C50B-E17807A51983}"/>
              </a:ext>
            </a:extLst>
          </p:cNvPr>
          <p:cNvSpPr>
            <a:spLocks noGrp="1"/>
          </p:cNvSpPr>
          <p:nvPr>
            <p:ph type="title"/>
          </p:nvPr>
        </p:nvSpPr>
        <p:spPr>
          <a:xfrm>
            <a:off x="1638300" y="192947"/>
            <a:ext cx="8911687" cy="1280890"/>
          </a:xfrm>
        </p:spPr>
        <p:txBody>
          <a:bodyPr>
            <a:normAutofit/>
          </a:bodyPr>
          <a:lstStyle/>
          <a:p>
            <a:r>
              <a:rPr lang="en-IN" sz="3600" b="1" dirty="0">
                <a:solidFill>
                  <a:srgbClr val="000000"/>
                </a:solidFill>
                <a:effectLst/>
                <a:latin typeface="Times New Roman" panose="02020603050405020304" pitchFamily="18" charset="0"/>
                <a:ea typeface="Times New Roman" panose="02020603050405020304" pitchFamily="18" charset="0"/>
              </a:rPr>
              <a:t>                  Problem Statement</a:t>
            </a:r>
            <a:endParaRPr lang="en-IN" sz="3600" dirty="0"/>
          </a:p>
        </p:txBody>
      </p:sp>
      <p:sp>
        <p:nvSpPr>
          <p:cNvPr id="3" name="Content Placeholder 2">
            <a:extLst>
              <a:ext uri="{FF2B5EF4-FFF2-40B4-BE49-F238E27FC236}">
                <a16:creationId xmlns:a16="http://schemas.microsoft.com/office/drawing/2014/main" xmlns="" id="{7D36468F-CA21-A353-C0A3-CE1218BF7C56}"/>
              </a:ext>
            </a:extLst>
          </p:cNvPr>
          <p:cNvSpPr>
            <a:spLocks noGrp="1"/>
          </p:cNvSpPr>
          <p:nvPr>
            <p:ph idx="1"/>
          </p:nvPr>
        </p:nvSpPr>
        <p:spPr>
          <a:xfrm>
            <a:off x="1638300" y="1982598"/>
            <a:ext cx="8915400" cy="3777622"/>
          </a:xfrm>
        </p:spPr>
        <p:txBody>
          <a:bodyPr/>
          <a:lstStyle/>
          <a:p>
            <a:pPr algn="just"/>
            <a:r>
              <a:rPr lang="en-IN" sz="2000" dirty="0">
                <a:solidFill>
                  <a:srgbClr val="202124"/>
                </a:solidFill>
                <a:effectLst/>
                <a:latin typeface="Times New Roman" panose="02020603050405020304" pitchFamily="18" charset="0"/>
                <a:ea typeface="Times New Roman" panose="02020603050405020304" pitchFamily="18" charset="0"/>
                <a:cs typeface="Mangal" panose="02040503050203030202" pitchFamily="18" charset="0"/>
              </a:rPr>
              <a:t>Natural Water resources are facing threat or becoming impure and unsafe for drinking. Hence it is mandatory to check the water potability before Human Consumption. So our aim is to check the water potability using various ML Algorithms and thereby comparing the accuracy obtained by various algorithms.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gn="just"/>
            <a:endParaRPr lang="en-IN" dirty="0"/>
          </a:p>
        </p:txBody>
      </p:sp>
    </p:spTree>
    <p:extLst>
      <p:ext uri="{BB962C8B-B14F-4D97-AF65-F5344CB8AC3E}">
        <p14:creationId xmlns:p14="http://schemas.microsoft.com/office/powerpoint/2010/main" val="830824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01C239-83BB-C6CE-9339-77EF44C14184}"/>
              </a:ext>
            </a:extLst>
          </p:cNvPr>
          <p:cNvSpPr>
            <a:spLocks noGrp="1"/>
          </p:cNvSpPr>
          <p:nvPr>
            <p:ph type="title"/>
          </p:nvPr>
        </p:nvSpPr>
        <p:spPr>
          <a:xfrm>
            <a:off x="4026717" y="-1352231"/>
            <a:ext cx="8534401" cy="2281600"/>
          </a:xfrm>
        </p:spPr>
        <p:txBody>
          <a:bodyPr>
            <a:normAutofit/>
          </a:bodyPr>
          <a:lstStyle/>
          <a:p>
            <a:r>
              <a:rPr lang="en-IN" sz="3600" b="1"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Literature Survey</a:t>
            </a:r>
            <a:endParaRPr lang="en-IN" sz="3600" dirty="0">
              <a:solidFill>
                <a:schemeClr val="bg1"/>
              </a:solidFill>
            </a:endParaRPr>
          </a:p>
        </p:txBody>
      </p:sp>
      <p:sp>
        <p:nvSpPr>
          <p:cNvPr id="3" name="Text Placeholder 2">
            <a:extLst>
              <a:ext uri="{FF2B5EF4-FFF2-40B4-BE49-F238E27FC236}">
                <a16:creationId xmlns:a16="http://schemas.microsoft.com/office/drawing/2014/main" xmlns="" id="{E1535037-1718-DA4A-F9C8-391440B65064}"/>
              </a:ext>
            </a:extLst>
          </p:cNvPr>
          <p:cNvSpPr>
            <a:spLocks noGrp="1"/>
          </p:cNvSpPr>
          <p:nvPr>
            <p:ph type="body" idx="1"/>
          </p:nvPr>
        </p:nvSpPr>
        <p:spPr>
          <a:xfrm>
            <a:off x="503238" y="1219199"/>
            <a:ext cx="10945812" cy="6448425"/>
          </a:xfrm>
        </p:spPr>
        <p:txBody>
          <a:bodyPr>
            <a:normAutofit/>
          </a:bodyPr>
          <a:lstStyle/>
          <a:p>
            <a:pPr algn="just"/>
            <a:r>
              <a:rPr lang="en-IN" sz="2000" b="1"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t>
            </a:r>
            <a:r>
              <a:rPr lang="en-US" sz="2000" dirty="0">
                <a:latin typeface="Times New Roman" panose="02020603050405020304" pitchFamily="18" charset="0"/>
                <a:cs typeface="Times New Roman" panose="02020603050405020304" pitchFamily="18" charset="0"/>
              </a:rPr>
              <a:t>This research explores the methodologies that have been employed to help solve problems related to water quality. Typically, conventional lab analysis and statistical analysis are used in research to aid in determining water quality, while some analyses employ machine learning methodologies to assist in finding an optimized solution for the water quality problem.</a:t>
            </a:r>
            <a:r>
              <a:rPr lang="en-IN" sz="2000" dirty="0" err="1">
                <a:effectLst/>
                <a:latin typeface="Times New Roman" panose="02020603050405020304" pitchFamily="18" charset="0"/>
                <a:ea typeface="Calibri" panose="020F0502020204030204" pitchFamily="34" charset="0"/>
                <a:cs typeface="Mangal" panose="02040503050203030202" pitchFamily="18" charset="0"/>
              </a:rPr>
              <a:t>Chidanand</a:t>
            </a:r>
            <a:r>
              <a:rPr lang="en-IN" sz="2000" dirty="0">
                <a:effectLst/>
                <a:latin typeface="Times New Roman" panose="02020603050405020304" pitchFamily="18" charset="0"/>
                <a:ea typeface="Calibri" panose="020F0502020204030204" pitchFamily="34" charset="0"/>
                <a:cs typeface="Mangal" panose="02040503050203030202" pitchFamily="18" charset="0"/>
              </a:rPr>
              <a:t> Patil et.al [02] carried out Physical, chemical, bacteriological analysis of water samples. The parameters analysed during the study period were pH, Total dissolved solids (TDS),Total Hardness, Nitrate, Most Probable Number (MPN) and heavy metal such as Lead using standard laboratory procedures. The pH ranged from 6.01 to 7.3 indicating acidic in nature. Mona A. </a:t>
            </a:r>
            <a:r>
              <a:rPr lang="en-IN" sz="2000" dirty="0" err="1">
                <a:effectLst/>
                <a:latin typeface="Times New Roman" panose="02020603050405020304" pitchFamily="18" charset="0"/>
                <a:ea typeface="Calibri" panose="020F0502020204030204" pitchFamily="34" charset="0"/>
                <a:cs typeface="Mangal" panose="02040503050203030202" pitchFamily="18" charset="0"/>
              </a:rPr>
              <a:t>Hagras</a:t>
            </a:r>
            <a:r>
              <a:rPr lang="en-IN" sz="2000" dirty="0">
                <a:effectLst/>
                <a:latin typeface="Times New Roman" panose="02020603050405020304" pitchFamily="18" charset="0"/>
                <a:ea typeface="Calibri" panose="020F0502020204030204" pitchFamily="34" charset="0"/>
                <a:cs typeface="Mangal" panose="02040503050203030202" pitchFamily="18" charset="0"/>
              </a:rPr>
              <a:t> et.al [03] to assess the quality of groundwater and to characterize the hadrochemical characteristics of the groundwater in Punjab, groundwater samples were collected from different cities of Punjab Province and analysed for 28 water quality parameters Groundwater suitability for domestic and irrigation purposes was assessed by using WHO and USDA standards. SAR values and the sodium percentage (Na%) in locations indicate that majority of the groundwater samples are suitable for drinking as well as irrigation. This investigational study indicates that water in  Delhi is unsafe for human consumption due to presence of both bacterial and chemical contamination.</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endParaRPr lang="en-IN" sz="2000" dirty="0"/>
          </a:p>
        </p:txBody>
      </p:sp>
    </p:spTree>
    <p:extLst>
      <p:ext uri="{BB962C8B-B14F-4D97-AF65-F5344CB8AC3E}">
        <p14:creationId xmlns:p14="http://schemas.microsoft.com/office/powerpoint/2010/main" val="16917710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1658C6-3ADE-B90D-AD56-C485743268EF}"/>
              </a:ext>
            </a:extLst>
          </p:cNvPr>
          <p:cNvSpPr>
            <a:spLocks noGrp="1"/>
          </p:cNvSpPr>
          <p:nvPr>
            <p:ph type="title"/>
          </p:nvPr>
        </p:nvSpPr>
        <p:spPr>
          <a:xfrm>
            <a:off x="4541179" y="695331"/>
            <a:ext cx="3109643" cy="1152519"/>
          </a:xfrm>
        </p:spPr>
        <p:txBody>
          <a:bodyPr>
            <a:noAutofit/>
          </a:bodyPr>
          <a:lstStyle/>
          <a:p>
            <a:r>
              <a:rPr lang="en-IN" sz="3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References</a:t>
            </a:r>
            <a:r>
              <a:rPr lang="en-IN" sz="3600" dirty="0">
                <a:effectLst/>
                <a:latin typeface="Times New Roman" panose="02020603050405020304" pitchFamily="18" charset="0"/>
                <a:ea typeface="Calibri" panose="020F0502020204030204" pitchFamily="34" charset="0"/>
                <a:cs typeface="Times New Roman" panose="02020603050405020304" pitchFamily="18" charset="0"/>
              </a:rPr>
              <a:t/>
            </a:r>
            <a:br>
              <a:rPr lang="en-IN" sz="36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4A916EFC-EE31-F870-5B08-795FAE01E2C6}"/>
              </a:ext>
            </a:extLst>
          </p:cNvPr>
          <p:cNvSpPr>
            <a:spLocks noGrp="1"/>
          </p:cNvSpPr>
          <p:nvPr>
            <p:ph type="body" idx="1"/>
          </p:nvPr>
        </p:nvSpPr>
        <p:spPr>
          <a:xfrm>
            <a:off x="1755247" y="1750551"/>
            <a:ext cx="8158690" cy="954547"/>
          </a:xfrm>
        </p:spPr>
        <p:txBody>
          <a:bodyPr>
            <a:noAutofit/>
          </a:bodyPr>
          <a:lstStyle/>
          <a:p>
            <a:pPr marL="342900" indent="-342900" algn="just">
              <a:buFont typeface="+mj-lt"/>
              <a:buAutoNum type="arabicPeriod"/>
            </a:pPr>
            <a:r>
              <a:rPr lang="en-IN" sz="1800" dirty="0">
                <a:effectLst/>
                <a:latin typeface="Times New Roman" panose="02020603050405020304" pitchFamily="18" charset="0"/>
                <a:ea typeface="Calibri" panose="020F0502020204030204" pitchFamily="34" charset="0"/>
                <a:cs typeface="Mangal" panose="02040503050203030202" pitchFamily="18" charset="0"/>
              </a:rPr>
              <a:t>Dinesh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kumar</a:t>
            </a:r>
            <a:r>
              <a:rPr lang="en-IN" sz="1800" dirty="0">
                <a:effectLst/>
                <a:latin typeface="Times New Roman" panose="02020603050405020304" pitchFamily="18" charset="0"/>
                <a:ea typeface="Calibri" panose="020F0502020204030204" pitchFamily="34" charset="0"/>
                <a:cs typeface="Mangal" panose="02040503050203030202" pitchFamily="18" charset="0"/>
              </a:rPr>
              <a:t> tank and c. p. Singh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chandel</a:t>
            </a:r>
            <a:r>
              <a:rPr lang="en-IN" sz="1800" dirty="0">
                <a:effectLst/>
                <a:latin typeface="Times New Roman" panose="02020603050405020304" pitchFamily="18" charset="0"/>
                <a:ea typeface="Calibri" panose="020F0502020204030204" pitchFamily="34" charset="0"/>
                <a:cs typeface="Mangal" panose="02040503050203030202" pitchFamily="18" charset="0"/>
              </a:rPr>
              <a:t>, “Analysis of the major ion constituents in groundwater of Jaipur city”, Nature and Science, 2010;8(10), 1-7</a:t>
            </a:r>
          </a:p>
          <a:p>
            <a:pPr marL="342900" indent="-342900" algn="just">
              <a:buFont typeface="+mj-lt"/>
              <a:buAutoNum type="arabicPeriod"/>
            </a:pPr>
            <a:r>
              <a:rPr lang="en-IN" sz="1800" dirty="0" err="1">
                <a:effectLst/>
                <a:latin typeface="Times New Roman" panose="02020603050405020304" pitchFamily="18" charset="0"/>
                <a:ea typeface="Calibri" panose="020F0502020204030204" pitchFamily="34" charset="0"/>
                <a:cs typeface="Mangal" panose="02040503050203030202" pitchFamily="18" charset="0"/>
              </a:rPr>
              <a:t>Chidanand</a:t>
            </a:r>
            <a:r>
              <a:rPr lang="en-IN" sz="1800" dirty="0">
                <a:effectLst/>
                <a:latin typeface="Times New Roman" panose="02020603050405020304" pitchFamily="18" charset="0"/>
                <a:ea typeface="Calibri" panose="020F0502020204030204" pitchFamily="34" charset="0"/>
                <a:cs typeface="Mangal" panose="02040503050203030202" pitchFamily="18" charset="0"/>
              </a:rPr>
              <a:t> Patil,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Shreekant</a:t>
            </a:r>
            <a:r>
              <a:rPr lang="en-IN" sz="1800" dirty="0">
                <a:effectLst/>
                <a:latin typeface="Times New Roman" panose="02020603050405020304" pitchFamily="18" charset="0"/>
                <a:ea typeface="Calibri" panose="020F0502020204030204" pitchFamily="34" charset="0"/>
                <a:cs typeface="Mangal" panose="02040503050203030202" pitchFamily="18" charset="0"/>
              </a:rPr>
              <a:t>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Narayanakar</a:t>
            </a:r>
            <a:r>
              <a:rPr lang="en-IN" sz="1800" dirty="0">
                <a:effectLst/>
                <a:latin typeface="Times New Roman" panose="02020603050405020304" pitchFamily="18" charset="0"/>
                <a:ea typeface="Calibri" panose="020F0502020204030204" pitchFamily="34" charset="0"/>
                <a:cs typeface="Mangal" panose="02040503050203030202" pitchFamily="18" charset="0"/>
              </a:rPr>
              <a:t> and Arjun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Virupakshi</a:t>
            </a:r>
            <a:r>
              <a:rPr lang="en-IN" sz="1800" dirty="0">
                <a:effectLst/>
                <a:latin typeface="Times New Roman" panose="02020603050405020304" pitchFamily="18" charset="0"/>
                <a:ea typeface="Calibri" panose="020F0502020204030204" pitchFamily="34" charset="0"/>
                <a:cs typeface="Mangal" panose="02040503050203030202" pitchFamily="18" charset="0"/>
              </a:rPr>
              <a:t>, “Assessment of Groundwater Quality Around Solid Waste Landfill Area - A Case Study, International Journal of Innovative Research in Science, Engineering and Technology, Vol. 2, Issue 7, July 2013, pp. 3131-3136.</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buFont typeface="+mj-lt"/>
              <a:buAutoNum type="arabicPeriod"/>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buFont typeface="+mj-lt"/>
              <a:buAutoNum type="arabicPeriod"/>
            </a:pPr>
            <a:r>
              <a:rPr lang="en-IN" sz="1800" dirty="0">
                <a:effectLst/>
                <a:latin typeface="Times New Roman" panose="02020603050405020304" pitchFamily="18" charset="0"/>
                <a:ea typeface="Calibri" panose="020F0502020204030204" pitchFamily="34" charset="0"/>
                <a:cs typeface="Mangal" panose="02040503050203030202" pitchFamily="18" charset="0"/>
              </a:rPr>
              <a:t>Mona A.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Hagras</a:t>
            </a:r>
            <a:r>
              <a:rPr lang="en-IN" sz="1800" dirty="0">
                <a:effectLst/>
                <a:latin typeface="Times New Roman" panose="02020603050405020304" pitchFamily="18" charset="0"/>
                <a:ea typeface="Calibri" panose="020F0502020204030204" pitchFamily="34" charset="0"/>
                <a:cs typeface="Mangal" panose="02040503050203030202" pitchFamily="18" charset="0"/>
              </a:rPr>
              <a:t> Assistant Professor, Irrigation &amp;Hydraulics Department, Faculty of Engineering, Ain Shams University, Cairo, Egypt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buFont typeface="+mj-lt"/>
              <a:buAutoNum type="arabicPeriod"/>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buFont typeface="+mj-lt"/>
              <a:buAutoNum type="arabicPeriod"/>
            </a:pPr>
            <a:endParaRPr lang="en-IN" sz="1800" dirty="0"/>
          </a:p>
        </p:txBody>
      </p:sp>
    </p:spTree>
    <p:extLst>
      <p:ext uri="{BB962C8B-B14F-4D97-AF65-F5344CB8AC3E}">
        <p14:creationId xmlns:p14="http://schemas.microsoft.com/office/powerpoint/2010/main" val="34568778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6359E5-DE23-A814-AB7E-633410EFABD1}"/>
              </a:ext>
            </a:extLst>
          </p:cNvPr>
          <p:cNvSpPr>
            <a:spLocks noGrp="1"/>
          </p:cNvSpPr>
          <p:nvPr>
            <p:ph type="title"/>
          </p:nvPr>
        </p:nvSpPr>
        <p:spPr>
          <a:xfrm>
            <a:off x="4788873" y="72590"/>
            <a:ext cx="3318931" cy="771519"/>
          </a:xfrm>
        </p:spPr>
        <p:txBody>
          <a:bodyPr>
            <a:normAutofit/>
          </a:bodyPr>
          <a:lstStyle/>
          <a:p>
            <a:r>
              <a:rPr lang="en-IN" sz="3600" b="1" dirty="0" smtClean="0">
                <a:solidFill>
                  <a:schemeClr val="tx1"/>
                </a:solidFill>
                <a:latin typeface="Times New Roman" panose="02020603050405020304" pitchFamily="18" charset="0"/>
                <a:cs typeface="Times New Roman" panose="02020603050405020304" pitchFamily="18" charset="0"/>
              </a:rPr>
              <a:t>Dataset</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F5A423DE-C6D6-343F-56D9-0423011BFE66}"/>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xmlns="" id="{F58949F7-01C6-5946-2EDF-38CEB94532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675" y="1263558"/>
            <a:ext cx="9686925" cy="4830708"/>
          </a:xfrm>
          <a:prstGeom prst="rect">
            <a:avLst/>
          </a:prstGeom>
          <a:ln w="12700">
            <a:solidFill>
              <a:schemeClr val="tx1"/>
            </a:solidFill>
          </a:ln>
        </p:spPr>
      </p:pic>
    </p:spTree>
    <p:extLst>
      <p:ext uri="{BB962C8B-B14F-4D97-AF65-F5344CB8AC3E}">
        <p14:creationId xmlns:p14="http://schemas.microsoft.com/office/powerpoint/2010/main" val="1406712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4E5ADC-2001-6077-6509-5F7F5DFB333E}"/>
              </a:ext>
            </a:extLst>
          </p:cNvPr>
          <p:cNvSpPr>
            <a:spLocks noGrp="1"/>
          </p:cNvSpPr>
          <p:nvPr>
            <p:ph type="title"/>
          </p:nvPr>
        </p:nvSpPr>
        <p:spPr>
          <a:xfrm>
            <a:off x="2197930" y="499510"/>
            <a:ext cx="7796140" cy="1023074"/>
          </a:xfrm>
        </p:spPr>
        <p:txBody>
          <a:bodyPr>
            <a:noAutofit/>
          </a:bodyPr>
          <a:lstStyle/>
          <a:p>
            <a:pPr algn="just"/>
            <a:r>
              <a:rPr lang="en-IN" sz="3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Methodology </a:t>
            </a:r>
            <a:r>
              <a:rPr lang="en-IN" sz="3600" dirty="0">
                <a:effectLst/>
                <a:latin typeface="Times New Roman" panose="02020603050405020304" pitchFamily="18" charset="0"/>
                <a:ea typeface="Calibri" panose="020F0502020204030204" pitchFamily="34" charset="0"/>
                <a:cs typeface="Times New Roman" panose="02020603050405020304" pitchFamily="18" charset="0"/>
              </a:rPr>
              <a:t/>
            </a:r>
            <a:br>
              <a:rPr lang="en-IN" sz="36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35C6CEF0-F3B8-5E2A-57A1-077FA702FB2B}"/>
              </a:ext>
            </a:extLst>
          </p:cNvPr>
          <p:cNvSpPr>
            <a:spLocks noGrp="1"/>
          </p:cNvSpPr>
          <p:nvPr>
            <p:ph type="body" idx="1"/>
          </p:nvPr>
        </p:nvSpPr>
        <p:spPr>
          <a:xfrm>
            <a:off x="1696285" y="1610686"/>
            <a:ext cx="8093667" cy="5075340"/>
          </a:xfrm>
        </p:spPr>
        <p:txBody>
          <a:bodyPr>
            <a:normAutofit/>
          </a:bodyPr>
          <a:lstStyle/>
          <a:p>
            <a:pPr marL="342900" indent="-342900" algn="just">
              <a:lnSpc>
                <a:spcPct val="120000"/>
              </a:lnSpc>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Data Collecting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20000"/>
              </a:lnSpc>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Data Reading &amp; Understanding</a:t>
            </a:r>
          </a:p>
          <a:p>
            <a:pPr marL="342900" indent="-342900" algn="just">
              <a:lnSpc>
                <a:spcPct val="120000"/>
              </a:lnSpc>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Data Pre-processing</a:t>
            </a:r>
          </a:p>
          <a:p>
            <a:pPr marL="342900" indent="-342900" algn="just">
              <a:lnSpc>
                <a:spcPct val="120000"/>
              </a:lnSpc>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Exploratory Data Analysis (EDA)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20000"/>
              </a:lnSpc>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Choosing the appropriate algorithms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20000"/>
              </a:lnSpc>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Modelling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20000"/>
              </a:lnSpc>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Checking accuracy</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20000"/>
              </a:lnSpc>
              <a:buFont typeface="Arial" panose="020B0604020202020204" pitchFamily="34" charset="0"/>
              <a:buChar char="•"/>
            </a:pPr>
            <a:r>
              <a:rPr lang="en-IN" sz="1800" dirty="0" smtClean="0">
                <a:effectLst/>
                <a:latin typeface="Times New Roman" panose="02020603050405020304" pitchFamily="18" charset="0"/>
                <a:ea typeface="Times New Roman" panose="02020603050405020304" pitchFamily="18" charset="0"/>
                <a:cs typeface="Mangal" panose="02040503050203030202" pitchFamily="18" charset="0"/>
              </a:rPr>
              <a:t>Conclusion</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20000"/>
              </a:lnSpc>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20000"/>
              </a:lnSpc>
              <a:buFont typeface="Arial" panose="020B0604020202020204" pitchFamily="34" charset="0"/>
              <a:buChar char="•"/>
            </a:pPr>
            <a:endParaRPr lang="en-IN" dirty="0"/>
          </a:p>
        </p:txBody>
      </p:sp>
    </p:spTree>
    <p:extLst>
      <p:ext uri="{BB962C8B-B14F-4D97-AF65-F5344CB8AC3E}">
        <p14:creationId xmlns:p14="http://schemas.microsoft.com/office/powerpoint/2010/main" val="37026013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D44DB9-1592-670A-2162-DF47EA904CC5}"/>
              </a:ext>
            </a:extLst>
          </p:cNvPr>
          <p:cNvSpPr>
            <a:spLocks noGrp="1"/>
          </p:cNvSpPr>
          <p:nvPr>
            <p:ph type="title"/>
          </p:nvPr>
        </p:nvSpPr>
        <p:spPr>
          <a:xfrm>
            <a:off x="4277599" y="578302"/>
            <a:ext cx="5734050" cy="295269"/>
          </a:xfrm>
        </p:spPr>
        <p:txBody>
          <a:bodyPr>
            <a:normAutofit fontScale="90000"/>
          </a:bodyPr>
          <a:lstStyle/>
          <a:p>
            <a:r>
              <a:rPr lang="en-IN" b="1" dirty="0">
                <a:solidFill>
                  <a:schemeClr val="tx1"/>
                </a:solidFill>
                <a:latin typeface="Times New Roman" panose="02020603050405020304" pitchFamily="18" charset="0"/>
                <a:cs typeface="Times New Roman" panose="02020603050405020304" pitchFamily="18" charset="0"/>
              </a:rPr>
              <a:t>Flowchart</a:t>
            </a:r>
          </a:p>
        </p:txBody>
      </p:sp>
      <p:pic>
        <p:nvPicPr>
          <p:cNvPr id="5" name="Picture 4">
            <a:extLst>
              <a:ext uri="{FF2B5EF4-FFF2-40B4-BE49-F238E27FC236}">
                <a16:creationId xmlns:a16="http://schemas.microsoft.com/office/drawing/2014/main" xmlns="" id="{BFEA15A1-E1C5-E533-A0EF-6677F32F07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3312" y="1314450"/>
            <a:ext cx="3929063" cy="4987793"/>
          </a:xfrm>
          <a:prstGeom prst="rect">
            <a:avLst/>
          </a:prstGeom>
        </p:spPr>
      </p:pic>
    </p:spTree>
    <p:extLst>
      <p:ext uri="{BB962C8B-B14F-4D97-AF65-F5344CB8AC3E}">
        <p14:creationId xmlns:p14="http://schemas.microsoft.com/office/powerpoint/2010/main" val="35842568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8DA5C7-F6E8-BC3A-FEC5-32ADF24CEA97}"/>
              </a:ext>
            </a:extLst>
          </p:cNvPr>
          <p:cNvSpPr>
            <a:spLocks noGrp="1"/>
          </p:cNvSpPr>
          <p:nvPr>
            <p:ph type="title"/>
          </p:nvPr>
        </p:nvSpPr>
        <p:spPr>
          <a:xfrm>
            <a:off x="3255710" y="2694600"/>
            <a:ext cx="5680581" cy="1475466"/>
          </a:xfrm>
        </p:spPr>
        <p:txBody>
          <a:bodyPr>
            <a:normAutofit/>
          </a:bodyPr>
          <a:lstStyle/>
          <a:p>
            <a:r>
              <a:rPr lang="en-IN" sz="7200" b="1" i="1"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74893324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817</TotalTime>
  <Words>211</Words>
  <Application>Microsoft Office PowerPoint</Application>
  <PresentationFormat>Custom</PresentationFormat>
  <Paragraphs>26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Wisp</vt:lpstr>
      <vt:lpstr>1) PATWARDHAN SAYUJA SUMUKH     (220960925033) 2) TALELE TUSHAR SANJAY                    (220960925049) 3) THOPATE GIRISH PRAKASH                (220960925050) 4) WAGH ROHIT VILAS                             (220960925051) 5) ZOPE JAYESH PRAKASH                      (220960925052) </vt:lpstr>
      <vt:lpstr>A Machine Learning- Based Water Potability Prediction Model.</vt:lpstr>
      <vt:lpstr>                  Problem Statement</vt:lpstr>
      <vt:lpstr>Literature Survey</vt:lpstr>
      <vt:lpstr>References </vt:lpstr>
      <vt:lpstr>Dataset</vt:lpstr>
      <vt:lpstr>Methodology  </vt:lpstr>
      <vt:lpstr>Flowchart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PATWARDHAN SAYUJA SUMUKH     (220960925033) 2) TALELE TUSHAR SANJAY                    (220960925049) 3) THOPATE GIRISH PRAKASH                (220960925050) 4) WAGH ROHIT VILAS                             (220960925051) 5) ZOPE JAYESH PRAKASH                      (220960925052)</dc:title>
  <dc:creator>Jayesh Zope</dc:creator>
  <cp:lastModifiedBy>ASUS</cp:lastModifiedBy>
  <cp:revision>6</cp:revision>
  <dcterms:created xsi:type="dcterms:W3CDTF">2023-01-14T16:48:01Z</dcterms:created>
  <dcterms:modified xsi:type="dcterms:W3CDTF">2023-01-15T06:46:59Z</dcterms:modified>
</cp:coreProperties>
</file>